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notesSlides/notesSlide13.xml" ContentType="application/vnd.openxmlformats-officedocument.presentationml.notesSlide+xml"/>
  <Override PartName="/ppt/charts/chart10.xml" ContentType="application/vnd.openxmlformats-officedocument.drawingml.chart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notesSlides/notesSlide15.xml" ContentType="application/vnd.openxmlformats-officedocument.presentationml.notesSlide+xml"/>
  <Override PartName="/ppt/charts/chart12.xml" ContentType="application/vnd.openxmlformats-officedocument.drawingml.chart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8"/>
  </p:notesMasterIdLst>
  <p:handoutMasterIdLst>
    <p:handoutMasterId r:id="rId19"/>
  </p:handoutMasterIdLst>
  <p:sldIdLst>
    <p:sldId id="256" r:id="rId2"/>
    <p:sldId id="337" r:id="rId3"/>
    <p:sldId id="339" r:id="rId4"/>
    <p:sldId id="348" r:id="rId5"/>
    <p:sldId id="349" r:id="rId6"/>
    <p:sldId id="351" r:id="rId7"/>
    <p:sldId id="345" r:id="rId8"/>
    <p:sldId id="352" r:id="rId9"/>
    <p:sldId id="353" r:id="rId10"/>
    <p:sldId id="347" r:id="rId11"/>
    <p:sldId id="354" r:id="rId12"/>
    <p:sldId id="346" r:id="rId13"/>
    <p:sldId id="355" r:id="rId14"/>
    <p:sldId id="356" r:id="rId15"/>
    <p:sldId id="350" r:id="rId16"/>
    <p:sldId id="357" r:id="rId17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001136"/>
    <a:srgbClr val="00123A"/>
    <a:srgbClr val="001442"/>
    <a:srgbClr val="000E2E"/>
    <a:srgbClr val="000510"/>
    <a:srgbClr val="001239"/>
    <a:srgbClr val="00123D"/>
    <a:srgbClr val="001746"/>
    <a:srgbClr val="001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70057" autoAdjust="0"/>
  </p:normalViewPr>
  <p:slideViewPr>
    <p:cSldViewPr>
      <p:cViewPr varScale="1">
        <p:scale>
          <a:sx n="116" d="100"/>
          <a:sy n="116" d="100"/>
        </p:scale>
        <p:origin x="-60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illing\AppData\Local\Microsoft\Windows\Temporary%20Internet%20Files\Content.Outlook\U4S9KV1V\Moodys%20RCA%20CPPI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ill_000\Downloads\A939RX0Q048SBEA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ill_000\Downloads\A939RX0Q048SBEA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https://d.docs.live.net/61d601166e00d521/RE%20530/GDPpercapita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8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kydrive\Excel%20Spreadsheets\TrendsReport_20162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kydrive\Excel%20Spreadsheets\TrendsReport_20162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kydrive\Excel%20Spreadsheets\TrendsReport_20162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kydrive\Excel%20Spreadsheets\TrendsReport_20162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kydrive\RE%20530\MultifamilyHousingStartsCookCounty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kydrive\RE%20530\IDPHPopulationProjectionsIllinois_x2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kydrive\RE%20530\IDPHPopulationProjectionsIllinois_x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'[Moodys RCA CPPI.xlsx]Sheet1'!$B$19</c:f>
              <c:strCache>
                <c:ptCount val="1"/>
                <c:pt idx="0">
                  <c:v>Apartments</c:v>
                </c:pt>
              </c:strCache>
            </c:strRef>
          </c:tx>
          <c:spPr>
            <a:ln w="31750">
              <a:solidFill>
                <a:srgbClr val="00B0F0"/>
              </a:solidFill>
            </a:ln>
          </c:spPr>
          <c:marker>
            <c:symbol val="none"/>
          </c:marker>
          <c:cat>
            <c:strRef>
              <c:f>'[Moodys RCA CPPI.xlsx]Sheet1'!$A$20:$A$81</c:f>
              <c:strCache>
                <c:ptCount val="62"/>
                <c:pt idx="0">
                  <c:v>Q1 2001</c:v>
                </c:pt>
                <c:pt idx="1">
                  <c:v>Q2 2001</c:v>
                </c:pt>
                <c:pt idx="2">
                  <c:v>Q3 2001</c:v>
                </c:pt>
                <c:pt idx="3">
                  <c:v>Q4 2001</c:v>
                </c:pt>
                <c:pt idx="4">
                  <c:v>Q1 2002</c:v>
                </c:pt>
                <c:pt idx="5">
                  <c:v>Q2 2002</c:v>
                </c:pt>
                <c:pt idx="6">
                  <c:v>Q3 2002</c:v>
                </c:pt>
                <c:pt idx="7">
                  <c:v>Q4 2002</c:v>
                </c:pt>
                <c:pt idx="8">
                  <c:v>Q1 2003</c:v>
                </c:pt>
                <c:pt idx="9">
                  <c:v>Q2 2003</c:v>
                </c:pt>
                <c:pt idx="10">
                  <c:v>Q3 2003</c:v>
                </c:pt>
                <c:pt idx="11">
                  <c:v>Q4 2003</c:v>
                </c:pt>
                <c:pt idx="12">
                  <c:v>Q1 2004</c:v>
                </c:pt>
                <c:pt idx="13">
                  <c:v>Q2 2004</c:v>
                </c:pt>
                <c:pt idx="14">
                  <c:v>Q3 2004</c:v>
                </c:pt>
                <c:pt idx="15">
                  <c:v>Q4 2004</c:v>
                </c:pt>
                <c:pt idx="16">
                  <c:v>Q1 2005</c:v>
                </c:pt>
                <c:pt idx="17">
                  <c:v>Q2 2005</c:v>
                </c:pt>
                <c:pt idx="18">
                  <c:v>Q3 2005</c:v>
                </c:pt>
                <c:pt idx="19">
                  <c:v>Q4 2005</c:v>
                </c:pt>
                <c:pt idx="20">
                  <c:v>Q1 2006</c:v>
                </c:pt>
                <c:pt idx="21">
                  <c:v>Q2 2006</c:v>
                </c:pt>
                <c:pt idx="22">
                  <c:v>Q3 2006</c:v>
                </c:pt>
                <c:pt idx="23">
                  <c:v>Q4 2006</c:v>
                </c:pt>
                <c:pt idx="24">
                  <c:v>Q1 2007</c:v>
                </c:pt>
                <c:pt idx="25">
                  <c:v>Q2 2007</c:v>
                </c:pt>
                <c:pt idx="26">
                  <c:v>Q3 2007</c:v>
                </c:pt>
                <c:pt idx="27">
                  <c:v>Q4 2007</c:v>
                </c:pt>
                <c:pt idx="28">
                  <c:v>Q1 2008</c:v>
                </c:pt>
                <c:pt idx="29">
                  <c:v>Q2 2008</c:v>
                </c:pt>
                <c:pt idx="30">
                  <c:v>Q3 2008</c:v>
                </c:pt>
                <c:pt idx="31">
                  <c:v>Q4 2008</c:v>
                </c:pt>
                <c:pt idx="32">
                  <c:v>Q1 2009</c:v>
                </c:pt>
                <c:pt idx="33">
                  <c:v>Q2 2009</c:v>
                </c:pt>
                <c:pt idx="34">
                  <c:v>Q3 2009</c:v>
                </c:pt>
                <c:pt idx="35">
                  <c:v>Q4 2009</c:v>
                </c:pt>
                <c:pt idx="36">
                  <c:v>Q1 2010</c:v>
                </c:pt>
                <c:pt idx="37">
                  <c:v>Q2 2010</c:v>
                </c:pt>
                <c:pt idx="38">
                  <c:v>Q3 2010</c:v>
                </c:pt>
                <c:pt idx="39">
                  <c:v>Q4 2010</c:v>
                </c:pt>
                <c:pt idx="40">
                  <c:v>Q1 2011</c:v>
                </c:pt>
                <c:pt idx="41">
                  <c:v>Q2 2011</c:v>
                </c:pt>
                <c:pt idx="42">
                  <c:v>Q3 2011</c:v>
                </c:pt>
                <c:pt idx="43">
                  <c:v>Q4 2011</c:v>
                </c:pt>
                <c:pt idx="44">
                  <c:v>Q1 2012</c:v>
                </c:pt>
                <c:pt idx="45">
                  <c:v>Q2 2012</c:v>
                </c:pt>
                <c:pt idx="46">
                  <c:v>Q3 2012</c:v>
                </c:pt>
                <c:pt idx="47">
                  <c:v>Q4 2012</c:v>
                </c:pt>
                <c:pt idx="48">
                  <c:v>Q1 2013</c:v>
                </c:pt>
                <c:pt idx="49">
                  <c:v>Q2 2013</c:v>
                </c:pt>
                <c:pt idx="50">
                  <c:v>Q3 2013</c:v>
                </c:pt>
                <c:pt idx="51">
                  <c:v>Q4 2013</c:v>
                </c:pt>
                <c:pt idx="52">
                  <c:v>Q1 2014</c:v>
                </c:pt>
                <c:pt idx="53">
                  <c:v>Q2 2014</c:v>
                </c:pt>
                <c:pt idx="54">
                  <c:v>Q3 2014</c:v>
                </c:pt>
                <c:pt idx="55">
                  <c:v>Q4 2014</c:v>
                </c:pt>
                <c:pt idx="56">
                  <c:v>Q1 2015</c:v>
                </c:pt>
                <c:pt idx="57">
                  <c:v>Q2 2015</c:v>
                </c:pt>
                <c:pt idx="58">
                  <c:v>Q3 2015</c:v>
                </c:pt>
                <c:pt idx="59">
                  <c:v>Q4 2015</c:v>
                </c:pt>
                <c:pt idx="60">
                  <c:v>Q1 2016</c:v>
                </c:pt>
                <c:pt idx="61">
                  <c:v>Q2 2016</c:v>
                </c:pt>
              </c:strCache>
            </c:strRef>
          </c:cat>
          <c:val>
            <c:numRef>
              <c:f>'[Moodys RCA CPPI.xlsx]Sheet1'!$B$20:$B$81</c:f>
              <c:numCache>
                <c:formatCode>General</c:formatCode>
                <c:ptCount val="62"/>
                <c:pt idx="0">
                  <c:v>103</c:v>
                </c:pt>
                <c:pt idx="1">
                  <c:v>104</c:v>
                </c:pt>
                <c:pt idx="2">
                  <c:v>104</c:v>
                </c:pt>
                <c:pt idx="3">
                  <c:v>105</c:v>
                </c:pt>
                <c:pt idx="4">
                  <c:v>106</c:v>
                </c:pt>
                <c:pt idx="5">
                  <c:v>110</c:v>
                </c:pt>
                <c:pt idx="6">
                  <c:v>113</c:v>
                </c:pt>
                <c:pt idx="7">
                  <c:v>117</c:v>
                </c:pt>
                <c:pt idx="8">
                  <c:v>121</c:v>
                </c:pt>
                <c:pt idx="9">
                  <c:v>122</c:v>
                </c:pt>
                <c:pt idx="10">
                  <c:v>122</c:v>
                </c:pt>
                <c:pt idx="11">
                  <c:v>124</c:v>
                </c:pt>
                <c:pt idx="12">
                  <c:v>127</c:v>
                </c:pt>
                <c:pt idx="13">
                  <c:v>131</c:v>
                </c:pt>
                <c:pt idx="14">
                  <c:v>136</c:v>
                </c:pt>
                <c:pt idx="15">
                  <c:v>144</c:v>
                </c:pt>
                <c:pt idx="16">
                  <c:v>152</c:v>
                </c:pt>
                <c:pt idx="17">
                  <c:v>160</c:v>
                </c:pt>
                <c:pt idx="18">
                  <c:v>166</c:v>
                </c:pt>
                <c:pt idx="19">
                  <c:v>170</c:v>
                </c:pt>
                <c:pt idx="20">
                  <c:v>171</c:v>
                </c:pt>
                <c:pt idx="21">
                  <c:v>170</c:v>
                </c:pt>
                <c:pt idx="22">
                  <c:v>169</c:v>
                </c:pt>
                <c:pt idx="23">
                  <c:v>171</c:v>
                </c:pt>
                <c:pt idx="24">
                  <c:v>175</c:v>
                </c:pt>
                <c:pt idx="25">
                  <c:v>179</c:v>
                </c:pt>
                <c:pt idx="26">
                  <c:v>181</c:v>
                </c:pt>
                <c:pt idx="27">
                  <c:v>182</c:v>
                </c:pt>
                <c:pt idx="28">
                  <c:v>180</c:v>
                </c:pt>
                <c:pt idx="29">
                  <c:v>173</c:v>
                </c:pt>
                <c:pt idx="30">
                  <c:v>163</c:v>
                </c:pt>
                <c:pt idx="31">
                  <c:v>150</c:v>
                </c:pt>
                <c:pt idx="32">
                  <c:v>135</c:v>
                </c:pt>
                <c:pt idx="33">
                  <c:v>122</c:v>
                </c:pt>
                <c:pt idx="34">
                  <c:v>115</c:v>
                </c:pt>
                <c:pt idx="35">
                  <c:v>114</c:v>
                </c:pt>
                <c:pt idx="36">
                  <c:v>116</c:v>
                </c:pt>
                <c:pt idx="37">
                  <c:v>120</c:v>
                </c:pt>
                <c:pt idx="38">
                  <c:v>125</c:v>
                </c:pt>
                <c:pt idx="39">
                  <c:v>129</c:v>
                </c:pt>
                <c:pt idx="40">
                  <c:v>133</c:v>
                </c:pt>
                <c:pt idx="41">
                  <c:v>137</c:v>
                </c:pt>
                <c:pt idx="42">
                  <c:v>141</c:v>
                </c:pt>
                <c:pt idx="43">
                  <c:v>145</c:v>
                </c:pt>
                <c:pt idx="44">
                  <c:v>150</c:v>
                </c:pt>
                <c:pt idx="45">
                  <c:v>154</c:v>
                </c:pt>
                <c:pt idx="46">
                  <c:v>159</c:v>
                </c:pt>
                <c:pt idx="47">
                  <c:v>165</c:v>
                </c:pt>
                <c:pt idx="48">
                  <c:v>170</c:v>
                </c:pt>
                <c:pt idx="49">
                  <c:v>174</c:v>
                </c:pt>
                <c:pt idx="50">
                  <c:v>182</c:v>
                </c:pt>
                <c:pt idx="51">
                  <c:v>188</c:v>
                </c:pt>
                <c:pt idx="52">
                  <c:v>194</c:v>
                </c:pt>
                <c:pt idx="53">
                  <c:v>202</c:v>
                </c:pt>
                <c:pt idx="54">
                  <c:v>213</c:v>
                </c:pt>
                <c:pt idx="55">
                  <c:v>222</c:v>
                </c:pt>
                <c:pt idx="56">
                  <c:v>229</c:v>
                </c:pt>
                <c:pt idx="57">
                  <c:v>234</c:v>
                </c:pt>
                <c:pt idx="58">
                  <c:v>243</c:v>
                </c:pt>
                <c:pt idx="59">
                  <c:v>249</c:v>
                </c:pt>
                <c:pt idx="60">
                  <c:v>253</c:v>
                </c:pt>
                <c:pt idx="61">
                  <c:v>267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'[Moodys RCA CPPI.xlsx]Sheet1'!$C$19</c:f>
              <c:strCache>
                <c:ptCount val="1"/>
                <c:pt idx="0">
                  <c:v>Office</c:v>
                </c:pt>
              </c:strCache>
            </c:strRef>
          </c:tx>
          <c:spPr>
            <a:ln w="31750">
              <a:solidFill>
                <a:srgbClr val="FFC000"/>
              </a:solidFill>
            </a:ln>
          </c:spPr>
          <c:marker>
            <c:symbol val="none"/>
          </c:marker>
          <c:cat>
            <c:strRef>
              <c:f>'[Moodys RCA CPPI.xlsx]Sheet1'!$A$20:$A$81</c:f>
              <c:strCache>
                <c:ptCount val="62"/>
                <c:pt idx="0">
                  <c:v>Q1 2001</c:v>
                </c:pt>
                <c:pt idx="1">
                  <c:v>Q2 2001</c:v>
                </c:pt>
                <c:pt idx="2">
                  <c:v>Q3 2001</c:v>
                </c:pt>
                <c:pt idx="3">
                  <c:v>Q4 2001</c:v>
                </c:pt>
                <c:pt idx="4">
                  <c:v>Q1 2002</c:v>
                </c:pt>
                <c:pt idx="5">
                  <c:v>Q2 2002</c:v>
                </c:pt>
                <c:pt idx="6">
                  <c:v>Q3 2002</c:v>
                </c:pt>
                <c:pt idx="7">
                  <c:v>Q4 2002</c:v>
                </c:pt>
                <c:pt idx="8">
                  <c:v>Q1 2003</c:v>
                </c:pt>
                <c:pt idx="9">
                  <c:v>Q2 2003</c:v>
                </c:pt>
                <c:pt idx="10">
                  <c:v>Q3 2003</c:v>
                </c:pt>
                <c:pt idx="11">
                  <c:v>Q4 2003</c:v>
                </c:pt>
                <c:pt idx="12">
                  <c:v>Q1 2004</c:v>
                </c:pt>
                <c:pt idx="13">
                  <c:v>Q2 2004</c:v>
                </c:pt>
                <c:pt idx="14">
                  <c:v>Q3 2004</c:v>
                </c:pt>
                <c:pt idx="15">
                  <c:v>Q4 2004</c:v>
                </c:pt>
                <c:pt idx="16">
                  <c:v>Q1 2005</c:v>
                </c:pt>
                <c:pt idx="17">
                  <c:v>Q2 2005</c:v>
                </c:pt>
                <c:pt idx="18">
                  <c:v>Q3 2005</c:v>
                </c:pt>
                <c:pt idx="19">
                  <c:v>Q4 2005</c:v>
                </c:pt>
                <c:pt idx="20">
                  <c:v>Q1 2006</c:v>
                </c:pt>
                <c:pt idx="21">
                  <c:v>Q2 2006</c:v>
                </c:pt>
                <c:pt idx="22">
                  <c:v>Q3 2006</c:v>
                </c:pt>
                <c:pt idx="23">
                  <c:v>Q4 2006</c:v>
                </c:pt>
                <c:pt idx="24">
                  <c:v>Q1 2007</c:v>
                </c:pt>
                <c:pt idx="25">
                  <c:v>Q2 2007</c:v>
                </c:pt>
                <c:pt idx="26">
                  <c:v>Q3 2007</c:v>
                </c:pt>
                <c:pt idx="27">
                  <c:v>Q4 2007</c:v>
                </c:pt>
                <c:pt idx="28">
                  <c:v>Q1 2008</c:v>
                </c:pt>
                <c:pt idx="29">
                  <c:v>Q2 2008</c:v>
                </c:pt>
                <c:pt idx="30">
                  <c:v>Q3 2008</c:v>
                </c:pt>
                <c:pt idx="31">
                  <c:v>Q4 2008</c:v>
                </c:pt>
                <c:pt idx="32">
                  <c:v>Q1 2009</c:v>
                </c:pt>
                <c:pt idx="33">
                  <c:v>Q2 2009</c:v>
                </c:pt>
                <c:pt idx="34">
                  <c:v>Q3 2009</c:v>
                </c:pt>
                <c:pt idx="35">
                  <c:v>Q4 2009</c:v>
                </c:pt>
                <c:pt idx="36">
                  <c:v>Q1 2010</c:v>
                </c:pt>
                <c:pt idx="37">
                  <c:v>Q2 2010</c:v>
                </c:pt>
                <c:pt idx="38">
                  <c:v>Q3 2010</c:v>
                </c:pt>
                <c:pt idx="39">
                  <c:v>Q4 2010</c:v>
                </c:pt>
                <c:pt idx="40">
                  <c:v>Q1 2011</c:v>
                </c:pt>
                <c:pt idx="41">
                  <c:v>Q2 2011</c:v>
                </c:pt>
                <c:pt idx="42">
                  <c:v>Q3 2011</c:v>
                </c:pt>
                <c:pt idx="43">
                  <c:v>Q4 2011</c:v>
                </c:pt>
                <c:pt idx="44">
                  <c:v>Q1 2012</c:v>
                </c:pt>
                <c:pt idx="45">
                  <c:v>Q2 2012</c:v>
                </c:pt>
                <c:pt idx="46">
                  <c:v>Q3 2012</c:v>
                </c:pt>
                <c:pt idx="47">
                  <c:v>Q4 2012</c:v>
                </c:pt>
                <c:pt idx="48">
                  <c:v>Q1 2013</c:v>
                </c:pt>
                <c:pt idx="49">
                  <c:v>Q2 2013</c:v>
                </c:pt>
                <c:pt idx="50">
                  <c:v>Q3 2013</c:v>
                </c:pt>
                <c:pt idx="51">
                  <c:v>Q4 2013</c:v>
                </c:pt>
                <c:pt idx="52">
                  <c:v>Q1 2014</c:v>
                </c:pt>
                <c:pt idx="53">
                  <c:v>Q2 2014</c:v>
                </c:pt>
                <c:pt idx="54">
                  <c:v>Q3 2014</c:v>
                </c:pt>
                <c:pt idx="55">
                  <c:v>Q4 2014</c:v>
                </c:pt>
                <c:pt idx="56">
                  <c:v>Q1 2015</c:v>
                </c:pt>
                <c:pt idx="57">
                  <c:v>Q2 2015</c:v>
                </c:pt>
                <c:pt idx="58">
                  <c:v>Q3 2015</c:v>
                </c:pt>
                <c:pt idx="59">
                  <c:v>Q4 2015</c:v>
                </c:pt>
                <c:pt idx="60">
                  <c:v>Q1 2016</c:v>
                </c:pt>
                <c:pt idx="61">
                  <c:v>Q2 2016</c:v>
                </c:pt>
              </c:strCache>
            </c:strRef>
          </c:cat>
          <c:val>
            <c:numRef>
              <c:f>'[Moodys RCA CPPI.xlsx]Sheet1'!$C$20:$C$81</c:f>
              <c:numCache>
                <c:formatCode>General</c:formatCode>
                <c:ptCount val="62"/>
                <c:pt idx="0">
                  <c:v>101</c:v>
                </c:pt>
                <c:pt idx="1">
                  <c:v>100</c:v>
                </c:pt>
                <c:pt idx="2">
                  <c:v>96</c:v>
                </c:pt>
                <c:pt idx="3">
                  <c:v>94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98</c:v>
                </c:pt>
                <c:pt idx="8">
                  <c:v>100</c:v>
                </c:pt>
                <c:pt idx="9">
                  <c:v>102</c:v>
                </c:pt>
                <c:pt idx="10">
                  <c:v>104</c:v>
                </c:pt>
                <c:pt idx="11">
                  <c:v>106</c:v>
                </c:pt>
                <c:pt idx="12">
                  <c:v>108</c:v>
                </c:pt>
                <c:pt idx="13">
                  <c:v>110</c:v>
                </c:pt>
                <c:pt idx="14">
                  <c:v>113</c:v>
                </c:pt>
                <c:pt idx="15">
                  <c:v>118</c:v>
                </c:pt>
                <c:pt idx="16">
                  <c:v>124</c:v>
                </c:pt>
                <c:pt idx="17">
                  <c:v>131</c:v>
                </c:pt>
                <c:pt idx="18">
                  <c:v>136</c:v>
                </c:pt>
                <c:pt idx="19">
                  <c:v>141</c:v>
                </c:pt>
                <c:pt idx="20">
                  <c:v>144</c:v>
                </c:pt>
                <c:pt idx="21">
                  <c:v>146</c:v>
                </c:pt>
                <c:pt idx="22">
                  <c:v>148</c:v>
                </c:pt>
                <c:pt idx="23">
                  <c:v>153</c:v>
                </c:pt>
                <c:pt idx="24">
                  <c:v>160</c:v>
                </c:pt>
                <c:pt idx="25">
                  <c:v>167</c:v>
                </c:pt>
                <c:pt idx="26">
                  <c:v>174</c:v>
                </c:pt>
                <c:pt idx="27">
                  <c:v>176</c:v>
                </c:pt>
                <c:pt idx="28">
                  <c:v>173</c:v>
                </c:pt>
                <c:pt idx="29">
                  <c:v>167</c:v>
                </c:pt>
                <c:pt idx="30">
                  <c:v>155</c:v>
                </c:pt>
                <c:pt idx="31">
                  <c:v>140</c:v>
                </c:pt>
                <c:pt idx="32">
                  <c:v>124</c:v>
                </c:pt>
                <c:pt idx="33">
                  <c:v>108</c:v>
                </c:pt>
                <c:pt idx="34">
                  <c:v>98</c:v>
                </c:pt>
                <c:pt idx="35">
                  <c:v>97</c:v>
                </c:pt>
                <c:pt idx="36">
                  <c:v>99</c:v>
                </c:pt>
                <c:pt idx="37">
                  <c:v>105</c:v>
                </c:pt>
                <c:pt idx="38">
                  <c:v>109</c:v>
                </c:pt>
                <c:pt idx="39">
                  <c:v>112</c:v>
                </c:pt>
                <c:pt idx="40">
                  <c:v>115</c:v>
                </c:pt>
                <c:pt idx="41">
                  <c:v>117</c:v>
                </c:pt>
                <c:pt idx="42">
                  <c:v>120</c:v>
                </c:pt>
                <c:pt idx="43">
                  <c:v>121</c:v>
                </c:pt>
                <c:pt idx="44">
                  <c:v>123</c:v>
                </c:pt>
                <c:pt idx="45">
                  <c:v>124</c:v>
                </c:pt>
                <c:pt idx="46">
                  <c:v>127</c:v>
                </c:pt>
                <c:pt idx="47">
                  <c:v>130</c:v>
                </c:pt>
                <c:pt idx="48">
                  <c:v>133</c:v>
                </c:pt>
                <c:pt idx="49">
                  <c:v>139</c:v>
                </c:pt>
                <c:pt idx="50">
                  <c:v>148</c:v>
                </c:pt>
                <c:pt idx="51">
                  <c:v>155</c:v>
                </c:pt>
                <c:pt idx="52">
                  <c:v>160</c:v>
                </c:pt>
                <c:pt idx="53">
                  <c:v>166</c:v>
                </c:pt>
                <c:pt idx="54">
                  <c:v>175</c:v>
                </c:pt>
                <c:pt idx="55">
                  <c:v>181</c:v>
                </c:pt>
                <c:pt idx="56">
                  <c:v>189</c:v>
                </c:pt>
                <c:pt idx="57">
                  <c:v>192</c:v>
                </c:pt>
                <c:pt idx="58">
                  <c:v>199</c:v>
                </c:pt>
                <c:pt idx="59">
                  <c:v>200</c:v>
                </c:pt>
                <c:pt idx="60">
                  <c:v>194</c:v>
                </c:pt>
                <c:pt idx="61">
                  <c:v>199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'[Moodys RCA CPPI.xlsx]Sheet1'!$D$19</c:f>
              <c:strCache>
                <c:ptCount val="1"/>
                <c:pt idx="0">
                  <c:v>Industrial</c:v>
                </c:pt>
              </c:strCache>
            </c:strRef>
          </c:tx>
          <c:spPr>
            <a:ln w="31750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'[Moodys RCA CPPI.xlsx]Sheet1'!$A$20:$A$81</c:f>
              <c:strCache>
                <c:ptCount val="62"/>
                <c:pt idx="0">
                  <c:v>Q1 2001</c:v>
                </c:pt>
                <c:pt idx="1">
                  <c:v>Q2 2001</c:v>
                </c:pt>
                <c:pt idx="2">
                  <c:v>Q3 2001</c:v>
                </c:pt>
                <c:pt idx="3">
                  <c:v>Q4 2001</c:v>
                </c:pt>
                <c:pt idx="4">
                  <c:v>Q1 2002</c:v>
                </c:pt>
                <c:pt idx="5">
                  <c:v>Q2 2002</c:v>
                </c:pt>
                <c:pt idx="6">
                  <c:v>Q3 2002</c:v>
                </c:pt>
                <c:pt idx="7">
                  <c:v>Q4 2002</c:v>
                </c:pt>
                <c:pt idx="8">
                  <c:v>Q1 2003</c:v>
                </c:pt>
                <c:pt idx="9">
                  <c:v>Q2 2003</c:v>
                </c:pt>
                <c:pt idx="10">
                  <c:v>Q3 2003</c:v>
                </c:pt>
                <c:pt idx="11">
                  <c:v>Q4 2003</c:v>
                </c:pt>
                <c:pt idx="12">
                  <c:v>Q1 2004</c:v>
                </c:pt>
                <c:pt idx="13">
                  <c:v>Q2 2004</c:v>
                </c:pt>
                <c:pt idx="14">
                  <c:v>Q3 2004</c:v>
                </c:pt>
                <c:pt idx="15">
                  <c:v>Q4 2004</c:v>
                </c:pt>
                <c:pt idx="16">
                  <c:v>Q1 2005</c:v>
                </c:pt>
                <c:pt idx="17">
                  <c:v>Q2 2005</c:v>
                </c:pt>
                <c:pt idx="18">
                  <c:v>Q3 2005</c:v>
                </c:pt>
                <c:pt idx="19">
                  <c:v>Q4 2005</c:v>
                </c:pt>
                <c:pt idx="20">
                  <c:v>Q1 2006</c:v>
                </c:pt>
                <c:pt idx="21">
                  <c:v>Q2 2006</c:v>
                </c:pt>
                <c:pt idx="22">
                  <c:v>Q3 2006</c:v>
                </c:pt>
                <c:pt idx="23">
                  <c:v>Q4 2006</c:v>
                </c:pt>
                <c:pt idx="24">
                  <c:v>Q1 2007</c:v>
                </c:pt>
                <c:pt idx="25">
                  <c:v>Q2 2007</c:v>
                </c:pt>
                <c:pt idx="26">
                  <c:v>Q3 2007</c:v>
                </c:pt>
                <c:pt idx="27">
                  <c:v>Q4 2007</c:v>
                </c:pt>
                <c:pt idx="28">
                  <c:v>Q1 2008</c:v>
                </c:pt>
                <c:pt idx="29">
                  <c:v>Q2 2008</c:v>
                </c:pt>
                <c:pt idx="30">
                  <c:v>Q3 2008</c:v>
                </c:pt>
                <c:pt idx="31">
                  <c:v>Q4 2008</c:v>
                </c:pt>
                <c:pt idx="32">
                  <c:v>Q1 2009</c:v>
                </c:pt>
                <c:pt idx="33">
                  <c:v>Q2 2009</c:v>
                </c:pt>
                <c:pt idx="34">
                  <c:v>Q3 2009</c:v>
                </c:pt>
                <c:pt idx="35">
                  <c:v>Q4 2009</c:v>
                </c:pt>
                <c:pt idx="36">
                  <c:v>Q1 2010</c:v>
                </c:pt>
                <c:pt idx="37">
                  <c:v>Q2 2010</c:v>
                </c:pt>
                <c:pt idx="38">
                  <c:v>Q3 2010</c:v>
                </c:pt>
                <c:pt idx="39">
                  <c:v>Q4 2010</c:v>
                </c:pt>
                <c:pt idx="40">
                  <c:v>Q1 2011</c:v>
                </c:pt>
                <c:pt idx="41">
                  <c:v>Q2 2011</c:v>
                </c:pt>
                <c:pt idx="42">
                  <c:v>Q3 2011</c:v>
                </c:pt>
                <c:pt idx="43">
                  <c:v>Q4 2011</c:v>
                </c:pt>
                <c:pt idx="44">
                  <c:v>Q1 2012</c:v>
                </c:pt>
                <c:pt idx="45">
                  <c:v>Q2 2012</c:v>
                </c:pt>
                <c:pt idx="46">
                  <c:v>Q3 2012</c:v>
                </c:pt>
                <c:pt idx="47">
                  <c:v>Q4 2012</c:v>
                </c:pt>
                <c:pt idx="48">
                  <c:v>Q1 2013</c:v>
                </c:pt>
                <c:pt idx="49">
                  <c:v>Q2 2013</c:v>
                </c:pt>
                <c:pt idx="50">
                  <c:v>Q3 2013</c:v>
                </c:pt>
                <c:pt idx="51">
                  <c:v>Q4 2013</c:v>
                </c:pt>
                <c:pt idx="52">
                  <c:v>Q1 2014</c:v>
                </c:pt>
                <c:pt idx="53">
                  <c:v>Q2 2014</c:v>
                </c:pt>
                <c:pt idx="54">
                  <c:v>Q3 2014</c:v>
                </c:pt>
                <c:pt idx="55">
                  <c:v>Q4 2014</c:v>
                </c:pt>
                <c:pt idx="56">
                  <c:v>Q1 2015</c:v>
                </c:pt>
                <c:pt idx="57">
                  <c:v>Q2 2015</c:v>
                </c:pt>
                <c:pt idx="58">
                  <c:v>Q3 2015</c:v>
                </c:pt>
                <c:pt idx="59">
                  <c:v>Q4 2015</c:v>
                </c:pt>
                <c:pt idx="60">
                  <c:v>Q1 2016</c:v>
                </c:pt>
                <c:pt idx="61">
                  <c:v>Q2 2016</c:v>
                </c:pt>
              </c:strCache>
            </c:strRef>
          </c:cat>
          <c:val>
            <c:numRef>
              <c:f>'[Moodys RCA CPPI.xlsx]Sheet1'!$D$20:$D$81</c:f>
              <c:numCache>
                <c:formatCode>General</c:formatCode>
                <c:ptCount val="62"/>
                <c:pt idx="0">
                  <c:v>101</c:v>
                </c:pt>
                <c:pt idx="1">
                  <c:v>100</c:v>
                </c:pt>
                <c:pt idx="2">
                  <c:v>98</c:v>
                </c:pt>
                <c:pt idx="3">
                  <c:v>97</c:v>
                </c:pt>
                <c:pt idx="4">
                  <c:v>97</c:v>
                </c:pt>
                <c:pt idx="5">
                  <c:v>99</c:v>
                </c:pt>
                <c:pt idx="6">
                  <c:v>101</c:v>
                </c:pt>
                <c:pt idx="7">
                  <c:v>104</c:v>
                </c:pt>
                <c:pt idx="8">
                  <c:v>108</c:v>
                </c:pt>
                <c:pt idx="9">
                  <c:v>108</c:v>
                </c:pt>
                <c:pt idx="10">
                  <c:v>106</c:v>
                </c:pt>
                <c:pt idx="11">
                  <c:v>106</c:v>
                </c:pt>
                <c:pt idx="12">
                  <c:v>107</c:v>
                </c:pt>
                <c:pt idx="13">
                  <c:v>111</c:v>
                </c:pt>
                <c:pt idx="14">
                  <c:v>114</c:v>
                </c:pt>
                <c:pt idx="15">
                  <c:v>119</c:v>
                </c:pt>
                <c:pt idx="16">
                  <c:v>124</c:v>
                </c:pt>
                <c:pt idx="17">
                  <c:v>128</c:v>
                </c:pt>
                <c:pt idx="18">
                  <c:v>131</c:v>
                </c:pt>
                <c:pt idx="19">
                  <c:v>135</c:v>
                </c:pt>
                <c:pt idx="20">
                  <c:v>140</c:v>
                </c:pt>
                <c:pt idx="21">
                  <c:v>144</c:v>
                </c:pt>
                <c:pt idx="22">
                  <c:v>147</c:v>
                </c:pt>
                <c:pt idx="23">
                  <c:v>154</c:v>
                </c:pt>
                <c:pt idx="24">
                  <c:v>158</c:v>
                </c:pt>
                <c:pt idx="25">
                  <c:v>162</c:v>
                </c:pt>
                <c:pt idx="26">
                  <c:v>164</c:v>
                </c:pt>
                <c:pt idx="27">
                  <c:v>163</c:v>
                </c:pt>
                <c:pt idx="28">
                  <c:v>162</c:v>
                </c:pt>
                <c:pt idx="29">
                  <c:v>157</c:v>
                </c:pt>
                <c:pt idx="30">
                  <c:v>150</c:v>
                </c:pt>
                <c:pt idx="31">
                  <c:v>143</c:v>
                </c:pt>
                <c:pt idx="32">
                  <c:v>129</c:v>
                </c:pt>
                <c:pt idx="33">
                  <c:v>119</c:v>
                </c:pt>
                <c:pt idx="34">
                  <c:v>113</c:v>
                </c:pt>
                <c:pt idx="35">
                  <c:v>110</c:v>
                </c:pt>
                <c:pt idx="36">
                  <c:v>111</c:v>
                </c:pt>
                <c:pt idx="37">
                  <c:v>111</c:v>
                </c:pt>
                <c:pt idx="38">
                  <c:v>111</c:v>
                </c:pt>
                <c:pt idx="39">
                  <c:v>110</c:v>
                </c:pt>
                <c:pt idx="40">
                  <c:v>110</c:v>
                </c:pt>
                <c:pt idx="41">
                  <c:v>110</c:v>
                </c:pt>
                <c:pt idx="42">
                  <c:v>112</c:v>
                </c:pt>
                <c:pt idx="43">
                  <c:v>115</c:v>
                </c:pt>
                <c:pt idx="44">
                  <c:v>116</c:v>
                </c:pt>
                <c:pt idx="45">
                  <c:v>117</c:v>
                </c:pt>
                <c:pt idx="46">
                  <c:v>118</c:v>
                </c:pt>
                <c:pt idx="47">
                  <c:v>118</c:v>
                </c:pt>
                <c:pt idx="48">
                  <c:v>119</c:v>
                </c:pt>
                <c:pt idx="49">
                  <c:v>122</c:v>
                </c:pt>
                <c:pt idx="50">
                  <c:v>128</c:v>
                </c:pt>
                <c:pt idx="51">
                  <c:v>133</c:v>
                </c:pt>
                <c:pt idx="52">
                  <c:v>138</c:v>
                </c:pt>
                <c:pt idx="53">
                  <c:v>145</c:v>
                </c:pt>
                <c:pt idx="54">
                  <c:v>152</c:v>
                </c:pt>
                <c:pt idx="55">
                  <c:v>157</c:v>
                </c:pt>
                <c:pt idx="56">
                  <c:v>162</c:v>
                </c:pt>
                <c:pt idx="57">
                  <c:v>164</c:v>
                </c:pt>
                <c:pt idx="58">
                  <c:v>167</c:v>
                </c:pt>
                <c:pt idx="59">
                  <c:v>168</c:v>
                </c:pt>
                <c:pt idx="60">
                  <c:v>169</c:v>
                </c:pt>
                <c:pt idx="61">
                  <c:v>175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168960"/>
        <c:axId val="123728256"/>
      </c:lineChart>
      <c:catAx>
        <c:axId val="118168960"/>
        <c:scaling>
          <c:orientation val="minMax"/>
        </c:scaling>
        <c:delete val="0"/>
        <c:axPos val="b"/>
        <c:majorTickMark val="out"/>
        <c:minorTickMark val="none"/>
        <c:tickLblPos val="nextTo"/>
        <c:crossAx val="123728256"/>
        <c:crosses val="autoZero"/>
        <c:auto val="1"/>
        <c:lblAlgn val="ctr"/>
        <c:lblOffset val="100"/>
        <c:noMultiLvlLbl val="0"/>
      </c:catAx>
      <c:valAx>
        <c:axId val="123728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118168960"/>
        <c:crosses val="autoZero"/>
        <c:crossBetween val="between"/>
      </c:valAx>
      <c:spPr>
        <a:ln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692038495188101E-2"/>
          <c:y val="0.15084460269332456"/>
          <c:w val="0.86486351706036746"/>
          <c:h val="0.61363679686962969"/>
        </c:manualLayout>
      </c:layout>
      <c:lineChart>
        <c:grouping val="standard"/>
        <c:varyColors val="0"/>
        <c:ser>
          <c:idx val="0"/>
          <c:order val="0"/>
          <c:tx>
            <c:v>Actual</c:v>
          </c:tx>
          <c:spPr>
            <a:ln w="3492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'[A939RX0Q048SBEA.xls]FRED Graph'!$A$12:$A$132</c:f>
              <c:numCache>
                <c:formatCode>yyyy\-mm\-dd</c:formatCode>
                <c:ptCount val="121"/>
                <c:pt idx="0">
                  <c:v>32874</c:v>
                </c:pt>
                <c:pt idx="1">
                  <c:v>32964</c:v>
                </c:pt>
                <c:pt idx="2">
                  <c:v>33055</c:v>
                </c:pt>
                <c:pt idx="3">
                  <c:v>33147</c:v>
                </c:pt>
                <c:pt idx="4">
                  <c:v>33239</c:v>
                </c:pt>
                <c:pt idx="5">
                  <c:v>33329</c:v>
                </c:pt>
                <c:pt idx="6">
                  <c:v>33420</c:v>
                </c:pt>
                <c:pt idx="7">
                  <c:v>33512</c:v>
                </c:pt>
                <c:pt idx="8">
                  <c:v>33604</c:v>
                </c:pt>
                <c:pt idx="9">
                  <c:v>33695</c:v>
                </c:pt>
                <c:pt idx="10">
                  <c:v>33786</c:v>
                </c:pt>
                <c:pt idx="11">
                  <c:v>33878</c:v>
                </c:pt>
                <c:pt idx="12">
                  <c:v>33970</c:v>
                </c:pt>
                <c:pt idx="13">
                  <c:v>34060</c:v>
                </c:pt>
                <c:pt idx="14">
                  <c:v>34151</c:v>
                </c:pt>
                <c:pt idx="15">
                  <c:v>34243</c:v>
                </c:pt>
                <c:pt idx="16">
                  <c:v>34335</c:v>
                </c:pt>
                <c:pt idx="17">
                  <c:v>34425</c:v>
                </c:pt>
                <c:pt idx="18">
                  <c:v>34516</c:v>
                </c:pt>
                <c:pt idx="19">
                  <c:v>34608</c:v>
                </c:pt>
                <c:pt idx="20">
                  <c:v>34700</c:v>
                </c:pt>
                <c:pt idx="21">
                  <c:v>34790</c:v>
                </c:pt>
                <c:pt idx="22">
                  <c:v>34881</c:v>
                </c:pt>
                <c:pt idx="23">
                  <c:v>34973</c:v>
                </c:pt>
                <c:pt idx="24">
                  <c:v>35065</c:v>
                </c:pt>
                <c:pt idx="25">
                  <c:v>35156</c:v>
                </c:pt>
                <c:pt idx="26">
                  <c:v>35247</c:v>
                </c:pt>
                <c:pt idx="27">
                  <c:v>35339</c:v>
                </c:pt>
                <c:pt idx="28">
                  <c:v>35431</c:v>
                </c:pt>
                <c:pt idx="29">
                  <c:v>35521</c:v>
                </c:pt>
                <c:pt idx="30">
                  <c:v>35612</c:v>
                </c:pt>
                <c:pt idx="31">
                  <c:v>35704</c:v>
                </c:pt>
                <c:pt idx="32">
                  <c:v>35796</c:v>
                </c:pt>
                <c:pt idx="33">
                  <c:v>35886</c:v>
                </c:pt>
                <c:pt idx="34">
                  <c:v>35977</c:v>
                </c:pt>
                <c:pt idx="35">
                  <c:v>36069</c:v>
                </c:pt>
                <c:pt idx="36">
                  <c:v>36161</c:v>
                </c:pt>
                <c:pt idx="37">
                  <c:v>36251</c:v>
                </c:pt>
                <c:pt idx="38">
                  <c:v>36342</c:v>
                </c:pt>
                <c:pt idx="39">
                  <c:v>36434</c:v>
                </c:pt>
                <c:pt idx="40">
                  <c:v>36526</c:v>
                </c:pt>
                <c:pt idx="41">
                  <c:v>36617</c:v>
                </c:pt>
                <c:pt idx="42">
                  <c:v>36708</c:v>
                </c:pt>
                <c:pt idx="43">
                  <c:v>36800</c:v>
                </c:pt>
                <c:pt idx="44">
                  <c:v>36892</c:v>
                </c:pt>
                <c:pt idx="45">
                  <c:v>36982</c:v>
                </c:pt>
                <c:pt idx="46">
                  <c:v>37073</c:v>
                </c:pt>
                <c:pt idx="47">
                  <c:v>37165</c:v>
                </c:pt>
                <c:pt idx="48">
                  <c:v>37257</c:v>
                </c:pt>
                <c:pt idx="49">
                  <c:v>37347</c:v>
                </c:pt>
                <c:pt idx="50">
                  <c:v>37438</c:v>
                </c:pt>
                <c:pt idx="51">
                  <c:v>37530</c:v>
                </c:pt>
                <c:pt idx="52">
                  <c:v>37622</c:v>
                </c:pt>
                <c:pt idx="53">
                  <c:v>37712</c:v>
                </c:pt>
                <c:pt idx="54">
                  <c:v>37803</c:v>
                </c:pt>
                <c:pt idx="55">
                  <c:v>37895</c:v>
                </c:pt>
                <c:pt idx="56">
                  <c:v>37987</c:v>
                </c:pt>
                <c:pt idx="57">
                  <c:v>38078</c:v>
                </c:pt>
                <c:pt idx="58">
                  <c:v>38169</c:v>
                </c:pt>
                <c:pt idx="59">
                  <c:v>38261</c:v>
                </c:pt>
                <c:pt idx="60">
                  <c:v>38353</c:v>
                </c:pt>
                <c:pt idx="61">
                  <c:v>38443</c:v>
                </c:pt>
                <c:pt idx="62">
                  <c:v>38534</c:v>
                </c:pt>
                <c:pt idx="63">
                  <c:v>38626</c:v>
                </c:pt>
                <c:pt idx="64">
                  <c:v>38718</c:v>
                </c:pt>
                <c:pt idx="65">
                  <c:v>38808</c:v>
                </c:pt>
                <c:pt idx="66">
                  <c:v>38899</c:v>
                </c:pt>
                <c:pt idx="67">
                  <c:v>38991</c:v>
                </c:pt>
                <c:pt idx="68">
                  <c:v>39083</c:v>
                </c:pt>
                <c:pt idx="69">
                  <c:v>39173</c:v>
                </c:pt>
                <c:pt idx="70">
                  <c:v>39264</c:v>
                </c:pt>
                <c:pt idx="71">
                  <c:v>39356</c:v>
                </c:pt>
                <c:pt idx="72">
                  <c:v>39448</c:v>
                </c:pt>
                <c:pt idx="73">
                  <c:v>39539</c:v>
                </c:pt>
                <c:pt idx="74">
                  <c:v>39630</c:v>
                </c:pt>
                <c:pt idx="75">
                  <c:v>39722</c:v>
                </c:pt>
                <c:pt idx="76">
                  <c:v>39814</c:v>
                </c:pt>
                <c:pt idx="77">
                  <c:v>39904</c:v>
                </c:pt>
                <c:pt idx="78">
                  <c:v>39995</c:v>
                </c:pt>
                <c:pt idx="79">
                  <c:v>40087</c:v>
                </c:pt>
                <c:pt idx="80">
                  <c:v>40179</c:v>
                </c:pt>
                <c:pt idx="81">
                  <c:v>40269</c:v>
                </c:pt>
                <c:pt idx="82">
                  <c:v>40360</c:v>
                </c:pt>
                <c:pt idx="83">
                  <c:v>40452</c:v>
                </c:pt>
                <c:pt idx="84">
                  <c:v>40544</c:v>
                </c:pt>
                <c:pt idx="85">
                  <c:v>40634</c:v>
                </c:pt>
                <c:pt idx="86">
                  <c:v>40725</c:v>
                </c:pt>
                <c:pt idx="87">
                  <c:v>40817</c:v>
                </c:pt>
                <c:pt idx="88">
                  <c:v>40909</c:v>
                </c:pt>
                <c:pt idx="89">
                  <c:v>41000</c:v>
                </c:pt>
                <c:pt idx="90">
                  <c:v>41091</c:v>
                </c:pt>
                <c:pt idx="91">
                  <c:v>41183</c:v>
                </c:pt>
                <c:pt idx="92">
                  <c:v>41275</c:v>
                </c:pt>
                <c:pt idx="93">
                  <c:v>41365</c:v>
                </c:pt>
                <c:pt idx="94">
                  <c:v>41456</c:v>
                </c:pt>
                <c:pt idx="95">
                  <c:v>41548</c:v>
                </c:pt>
                <c:pt idx="96">
                  <c:v>41640</c:v>
                </c:pt>
                <c:pt idx="97">
                  <c:v>41730</c:v>
                </c:pt>
                <c:pt idx="98">
                  <c:v>41821</c:v>
                </c:pt>
                <c:pt idx="99">
                  <c:v>41913</c:v>
                </c:pt>
                <c:pt idx="100">
                  <c:v>42005</c:v>
                </c:pt>
                <c:pt idx="101">
                  <c:v>42095</c:v>
                </c:pt>
                <c:pt idx="102">
                  <c:v>42186</c:v>
                </c:pt>
                <c:pt idx="103">
                  <c:v>42278</c:v>
                </c:pt>
                <c:pt idx="104">
                  <c:v>42370</c:v>
                </c:pt>
                <c:pt idx="105">
                  <c:v>42461</c:v>
                </c:pt>
                <c:pt idx="106">
                  <c:v>42552</c:v>
                </c:pt>
                <c:pt idx="107">
                  <c:v>42644</c:v>
                </c:pt>
                <c:pt idx="108">
                  <c:v>42736</c:v>
                </c:pt>
                <c:pt idx="109">
                  <c:v>42826</c:v>
                </c:pt>
                <c:pt idx="110">
                  <c:v>42917</c:v>
                </c:pt>
                <c:pt idx="111">
                  <c:v>43009</c:v>
                </c:pt>
                <c:pt idx="112">
                  <c:v>43101</c:v>
                </c:pt>
                <c:pt idx="113">
                  <c:v>43160</c:v>
                </c:pt>
                <c:pt idx="114">
                  <c:v>43282</c:v>
                </c:pt>
                <c:pt idx="115">
                  <c:v>43374</c:v>
                </c:pt>
                <c:pt idx="116">
                  <c:v>43466</c:v>
                </c:pt>
                <c:pt idx="117">
                  <c:v>43525</c:v>
                </c:pt>
                <c:pt idx="118">
                  <c:v>43647</c:v>
                </c:pt>
                <c:pt idx="119">
                  <c:v>43739</c:v>
                </c:pt>
                <c:pt idx="120">
                  <c:v>43831</c:v>
                </c:pt>
              </c:numCache>
            </c:numRef>
          </c:cat>
          <c:val>
            <c:numRef>
              <c:f>'[A939RX0Q048SBEA.xls]FRED Graph'!$B$12:$B$132</c:f>
              <c:numCache>
                <c:formatCode>0</c:formatCode>
                <c:ptCount val="121"/>
                <c:pt idx="0">
                  <c:v>35941</c:v>
                </c:pt>
                <c:pt idx="1">
                  <c:v>35968</c:v>
                </c:pt>
                <c:pt idx="2">
                  <c:v>35850</c:v>
                </c:pt>
                <c:pt idx="3">
                  <c:v>35419</c:v>
                </c:pt>
                <c:pt idx="4">
                  <c:v>35145</c:v>
                </c:pt>
                <c:pt idx="5">
                  <c:v>35305</c:v>
                </c:pt>
                <c:pt idx="6">
                  <c:v>35348</c:v>
                </c:pt>
                <c:pt idx="7">
                  <c:v>35381</c:v>
                </c:pt>
                <c:pt idx="8">
                  <c:v>35694</c:v>
                </c:pt>
                <c:pt idx="9">
                  <c:v>35968</c:v>
                </c:pt>
                <c:pt idx="10">
                  <c:v>36184</c:v>
                </c:pt>
                <c:pt idx="11">
                  <c:v>36420</c:v>
                </c:pt>
                <c:pt idx="12">
                  <c:v>36381</c:v>
                </c:pt>
                <c:pt idx="13">
                  <c:v>36486</c:v>
                </c:pt>
                <c:pt idx="14">
                  <c:v>36539</c:v>
                </c:pt>
                <c:pt idx="15">
                  <c:v>36909</c:v>
                </c:pt>
                <c:pt idx="16">
                  <c:v>37171</c:v>
                </c:pt>
                <c:pt idx="17">
                  <c:v>37569</c:v>
                </c:pt>
                <c:pt idx="18">
                  <c:v>37669</c:v>
                </c:pt>
                <c:pt idx="19">
                  <c:v>37980</c:v>
                </c:pt>
                <c:pt idx="20">
                  <c:v>38008</c:v>
                </c:pt>
                <c:pt idx="21">
                  <c:v>38033</c:v>
                </c:pt>
                <c:pt idx="22">
                  <c:v>38235</c:v>
                </c:pt>
                <c:pt idx="23">
                  <c:v>38389</c:v>
                </c:pt>
                <c:pt idx="24">
                  <c:v>38544</c:v>
                </c:pt>
                <c:pt idx="25">
                  <c:v>39106</c:v>
                </c:pt>
                <c:pt idx="26">
                  <c:v>39340</c:v>
                </c:pt>
                <c:pt idx="27">
                  <c:v>39629</c:v>
                </c:pt>
                <c:pt idx="28">
                  <c:v>39825</c:v>
                </c:pt>
                <c:pt idx="29">
                  <c:v>40311</c:v>
                </c:pt>
                <c:pt idx="30">
                  <c:v>40689</c:v>
                </c:pt>
                <c:pt idx="31">
                  <c:v>40877</c:v>
                </c:pt>
                <c:pt idx="32">
                  <c:v>41176</c:v>
                </c:pt>
                <c:pt idx="33">
                  <c:v>41461</c:v>
                </c:pt>
                <c:pt idx="34">
                  <c:v>41873</c:v>
                </c:pt>
                <c:pt idx="35">
                  <c:v>42432</c:v>
                </c:pt>
                <c:pt idx="36">
                  <c:v>42663</c:v>
                </c:pt>
                <c:pt idx="37">
                  <c:v>42897</c:v>
                </c:pt>
                <c:pt idx="38">
                  <c:v>43299</c:v>
                </c:pt>
                <c:pt idx="39">
                  <c:v>43919</c:v>
                </c:pt>
                <c:pt idx="40">
                  <c:v>43935</c:v>
                </c:pt>
                <c:pt idx="41">
                  <c:v>44654</c:v>
                </c:pt>
                <c:pt idx="42">
                  <c:v>44586</c:v>
                </c:pt>
                <c:pt idx="43">
                  <c:v>44721</c:v>
                </c:pt>
                <c:pt idx="44">
                  <c:v>44492</c:v>
                </c:pt>
                <c:pt idx="45">
                  <c:v>44623</c:v>
                </c:pt>
                <c:pt idx="46">
                  <c:v>44366</c:v>
                </c:pt>
                <c:pt idx="47">
                  <c:v>44376</c:v>
                </c:pt>
                <c:pt idx="48">
                  <c:v>44687</c:v>
                </c:pt>
                <c:pt idx="49">
                  <c:v>44834</c:v>
                </c:pt>
                <c:pt idx="50">
                  <c:v>44938</c:v>
                </c:pt>
                <c:pt idx="51">
                  <c:v>44857</c:v>
                </c:pt>
                <c:pt idx="52">
                  <c:v>44996</c:v>
                </c:pt>
                <c:pt idx="53">
                  <c:v>45312</c:v>
                </c:pt>
                <c:pt idx="54">
                  <c:v>45957</c:v>
                </c:pt>
                <c:pt idx="55">
                  <c:v>46384</c:v>
                </c:pt>
                <c:pt idx="56">
                  <c:v>46560</c:v>
                </c:pt>
                <c:pt idx="57">
                  <c:v>46799</c:v>
                </c:pt>
                <c:pt idx="58">
                  <c:v>47107</c:v>
                </c:pt>
                <c:pt idx="59">
                  <c:v>47396</c:v>
                </c:pt>
                <c:pt idx="60">
                  <c:v>47800</c:v>
                </c:pt>
                <c:pt idx="61">
                  <c:v>47947</c:v>
                </c:pt>
                <c:pt idx="62">
                  <c:v>48228</c:v>
                </c:pt>
                <c:pt idx="63">
                  <c:v>48381</c:v>
                </c:pt>
                <c:pt idx="64">
                  <c:v>48856</c:v>
                </c:pt>
                <c:pt idx="65">
                  <c:v>48891</c:v>
                </c:pt>
                <c:pt idx="66">
                  <c:v>48809</c:v>
                </c:pt>
                <c:pt idx="67">
                  <c:v>49065</c:v>
                </c:pt>
                <c:pt idx="68">
                  <c:v>48987</c:v>
                </c:pt>
                <c:pt idx="69">
                  <c:v>49251</c:v>
                </c:pt>
                <c:pt idx="70">
                  <c:v>49455</c:v>
                </c:pt>
                <c:pt idx="71">
                  <c:v>49506</c:v>
                </c:pt>
                <c:pt idx="72">
                  <c:v>49060</c:v>
                </c:pt>
                <c:pt idx="73">
                  <c:v>49196</c:v>
                </c:pt>
                <c:pt idx="74">
                  <c:v>48841</c:v>
                </c:pt>
                <c:pt idx="75">
                  <c:v>47697</c:v>
                </c:pt>
                <c:pt idx="76">
                  <c:v>46941</c:v>
                </c:pt>
                <c:pt idx="77">
                  <c:v>46781</c:v>
                </c:pt>
                <c:pt idx="78">
                  <c:v>46826</c:v>
                </c:pt>
                <c:pt idx="79">
                  <c:v>47170</c:v>
                </c:pt>
                <c:pt idx="80">
                  <c:v>47280</c:v>
                </c:pt>
                <c:pt idx="81">
                  <c:v>47649</c:v>
                </c:pt>
                <c:pt idx="82">
                  <c:v>47872</c:v>
                </c:pt>
                <c:pt idx="83">
                  <c:v>48074</c:v>
                </c:pt>
                <c:pt idx="84">
                  <c:v>47806</c:v>
                </c:pt>
                <c:pt idx="85">
                  <c:v>48070</c:v>
                </c:pt>
                <c:pt idx="86">
                  <c:v>48073</c:v>
                </c:pt>
                <c:pt idx="87">
                  <c:v>48517</c:v>
                </c:pt>
                <c:pt idx="88">
                  <c:v>48757</c:v>
                </c:pt>
                <c:pt idx="89">
                  <c:v>48902</c:v>
                </c:pt>
                <c:pt idx="90">
                  <c:v>48862</c:v>
                </c:pt>
                <c:pt idx="91">
                  <c:v>48774</c:v>
                </c:pt>
                <c:pt idx="92">
                  <c:v>49039</c:v>
                </c:pt>
                <c:pt idx="93">
                  <c:v>49052</c:v>
                </c:pt>
                <c:pt idx="94">
                  <c:v>49329</c:v>
                </c:pt>
                <c:pt idx="95">
                  <c:v>49705</c:v>
                </c:pt>
                <c:pt idx="96">
                  <c:v>49472</c:v>
                </c:pt>
                <c:pt idx="97">
                  <c:v>49867</c:v>
                </c:pt>
                <c:pt idx="98">
                  <c:v>50367</c:v>
                </c:pt>
                <c:pt idx="99">
                  <c:v>50549</c:v>
                </c:pt>
                <c:pt idx="100">
                  <c:v>50718</c:v>
                </c:pt>
                <c:pt idx="101">
                  <c:v>50956</c:v>
                </c:pt>
                <c:pt idx="102">
                  <c:v>51100</c:v>
                </c:pt>
                <c:pt idx="103">
                  <c:v>51103</c:v>
                </c:pt>
                <c:pt idx="104">
                  <c:v>51123</c:v>
                </c:pt>
                <c:pt idx="105">
                  <c:v>51173</c:v>
                </c:pt>
              </c:numCache>
            </c:numRef>
          </c:val>
          <c:smooth val="0"/>
        </c:ser>
        <c:ser>
          <c:idx val="1"/>
          <c:order val="1"/>
          <c:tx>
            <c:v>Pre-2008</c:v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'[A939RX0Q048SBEA.xls]FRED Graph'!$A$12:$A$132</c:f>
              <c:numCache>
                <c:formatCode>yyyy\-mm\-dd</c:formatCode>
                <c:ptCount val="121"/>
                <c:pt idx="0">
                  <c:v>32874</c:v>
                </c:pt>
                <c:pt idx="1">
                  <c:v>32964</c:v>
                </c:pt>
                <c:pt idx="2">
                  <c:v>33055</c:v>
                </c:pt>
                <c:pt idx="3">
                  <c:v>33147</c:v>
                </c:pt>
                <c:pt idx="4">
                  <c:v>33239</c:v>
                </c:pt>
                <c:pt idx="5">
                  <c:v>33329</c:v>
                </c:pt>
                <c:pt idx="6">
                  <c:v>33420</c:v>
                </c:pt>
                <c:pt idx="7">
                  <c:v>33512</c:v>
                </c:pt>
                <c:pt idx="8">
                  <c:v>33604</c:v>
                </c:pt>
                <c:pt idx="9">
                  <c:v>33695</c:v>
                </c:pt>
                <c:pt idx="10">
                  <c:v>33786</c:v>
                </c:pt>
                <c:pt idx="11">
                  <c:v>33878</c:v>
                </c:pt>
                <c:pt idx="12">
                  <c:v>33970</c:v>
                </c:pt>
                <c:pt idx="13">
                  <c:v>34060</c:v>
                </c:pt>
                <c:pt idx="14">
                  <c:v>34151</c:v>
                </c:pt>
                <c:pt idx="15">
                  <c:v>34243</c:v>
                </c:pt>
                <c:pt idx="16">
                  <c:v>34335</c:v>
                </c:pt>
                <c:pt idx="17">
                  <c:v>34425</c:v>
                </c:pt>
                <c:pt idx="18">
                  <c:v>34516</c:v>
                </c:pt>
                <c:pt idx="19">
                  <c:v>34608</c:v>
                </c:pt>
                <c:pt idx="20">
                  <c:v>34700</c:v>
                </c:pt>
                <c:pt idx="21">
                  <c:v>34790</c:v>
                </c:pt>
                <c:pt idx="22">
                  <c:v>34881</c:v>
                </c:pt>
                <c:pt idx="23">
                  <c:v>34973</c:v>
                </c:pt>
                <c:pt idx="24">
                  <c:v>35065</c:v>
                </c:pt>
                <c:pt idx="25">
                  <c:v>35156</c:v>
                </c:pt>
                <c:pt idx="26">
                  <c:v>35247</c:v>
                </c:pt>
                <c:pt idx="27">
                  <c:v>35339</c:v>
                </c:pt>
                <c:pt idx="28">
                  <c:v>35431</c:v>
                </c:pt>
                <c:pt idx="29">
                  <c:v>35521</c:v>
                </c:pt>
                <c:pt idx="30">
                  <c:v>35612</c:v>
                </c:pt>
                <c:pt idx="31">
                  <c:v>35704</c:v>
                </c:pt>
                <c:pt idx="32">
                  <c:v>35796</c:v>
                </c:pt>
                <c:pt idx="33">
                  <c:v>35886</c:v>
                </c:pt>
                <c:pt idx="34">
                  <c:v>35977</c:v>
                </c:pt>
                <c:pt idx="35">
                  <c:v>36069</c:v>
                </c:pt>
                <c:pt idx="36">
                  <c:v>36161</c:v>
                </c:pt>
                <c:pt idx="37">
                  <c:v>36251</c:v>
                </c:pt>
                <c:pt idx="38">
                  <c:v>36342</c:v>
                </c:pt>
                <c:pt idx="39">
                  <c:v>36434</c:v>
                </c:pt>
                <c:pt idx="40">
                  <c:v>36526</c:v>
                </c:pt>
                <c:pt idx="41">
                  <c:v>36617</c:v>
                </c:pt>
                <c:pt idx="42">
                  <c:v>36708</c:v>
                </c:pt>
                <c:pt idx="43">
                  <c:v>36800</c:v>
                </c:pt>
                <c:pt idx="44">
                  <c:v>36892</c:v>
                </c:pt>
                <c:pt idx="45">
                  <c:v>36982</c:v>
                </c:pt>
                <c:pt idx="46">
                  <c:v>37073</c:v>
                </c:pt>
                <c:pt idx="47">
                  <c:v>37165</c:v>
                </c:pt>
                <c:pt idx="48">
                  <c:v>37257</c:v>
                </c:pt>
                <c:pt idx="49">
                  <c:v>37347</c:v>
                </c:pt>
                <c:pt idx="50">
                  <c:v>37438</c:v>
                </c:pt>
                <c:pt idx="51">
                  <c:v>37530</c:v>
                </c:pt>
                <c:pt idx="52">
                  <c:v>37622</c:v>
                </c:pt>
                <c:pt idx="53">
                  <c:v>37712</c:v>
                </c:pt>
                <c:pt idx="54">
                  <c:v>37803</c:v>
                </c:pt>
                <c:pt idx="55">
                  <c:v>37895</c:v>
                </c:pt>
                <c:pt idx="56">
                  <c:v>37987</c:v>
                </c:pt>
                <c:pt idx="57">
                  <c:v>38078</c:v>
                </c:pt>
                <c:pt idx="58">
                  <c:v>38169</c:v>
                </c:pt>
                <c:pt idx="59">
                  <c:v>38261</c:v>
                </c:pt>
                <c:pt idx="60">
                  <c:v>38353</c:v>
                </c:pt>
                <c:pt idx="61">
                  <c:v>38443</c:v>
                </c:pt>
                <c:pt idx="62">
                  <c:v>38534</c:v>
                </c:pt>
                <c:pt idx="63">
                  <c:v>38626</c:v>
                </c:pt>
                <c:pt idx="64">
                  <c:v>38718</c:v>
                </c:pt>
                <c:pt idx="65">
                  <c:v>38808</c:v>
                </c:pt>
                <c:pt idx="66">
                  <c:v>38899</c:v>
                </c:pt>
                <c:pt idx="67">
                  <c:v>38991</c:v>
                </c:pt>
                <c:pt idx="68">
                  <c:v>39083</c:v>
                </c:pt>
                <c:pt idx="69">
                  <c:v>39173</c:v>
                </c:pt>
                <c:pt idx="70">
                  <c:v>39264</c:v>
                </c:pt>
                <c:pt idx="71">
                  <c:v>39356</c:v>
                </c:pt>
                <c:pt idx="72">
                  <c:v>39448</c:v>
                </c:pt>
                <c:pt idx="73">
                  <c:v>39539</c:v>
                </c:pt>
                <c:pt idx="74">
                  <c:v>39630</c:v>
                </c:pt>
                <c:pt idx="75">
                  <c:v>39722</c:v>
                </c:pt>
                <c:pt idx="76">
                  <c:v>39814</c:v>
                </c:pt>
                <c:pt idx="77">
                  <c:v>39904</c:v>
                </c:pt>
                <c:pt idx="78">
                  <c:v>39995</c:v>
                </c:pt>
                <c:pt idx="79">
                  <c:v>40087</c:v>
                </c:pt>
                <c:pt idx="80">
                  <c:v>40179</c:v>
                </c:pt>
                <c:pt idx="81">
                  <c:v>40269</c:v>
                </c:pt>
                <c:pt idx="82">
                  <c:v>40360</c:v>
                </c:pt>
                <c:pt idx="83">
                  <c:v>40452</c:v>
                </c:pt>
                <c:pt idx="84">
                  <c:v>40544</c:v>
                </c:pt>
                <c:pt idx="85">
                  <c:v>40634</c:v>
                </c:pt>
                <c:pt idx="86">
                  <c:v>40725</c:v>
                </c:pt>
                <c:pt idx="87">
                  <c:v>40817</c:v>
                </c:pt>
                <c:pt idx="88">
                  <c:v>40909</c:v>
                </c:pt>
                <c:pt idx="89">
                  <c:v>41000</c:v>
                </c:pt>
                <c:pt idx="90">
                  <c:v>41091</c:v>
                </c:pt>
                <c:pt idx="91">
                  <c:v>41183</c:v>
                </c:pt>
                <c:pt idx="92">
                  <c:v>41275</c:v>
                </c:pt>
                <c:pt idx="93">
                  <c:v>41365</c:v>
                </c:pt>
                <c:pt idx="94">
                  <c:v>41456</c:v>
                </c:pt>
                <c:pt idx="95">
                  <c:v>41548</c:v>
                </c:pt>
                <c:pt idx="96">
                  <c:v>41640</c:v>
                </c:pt>
                <c:pt idx="97">
                  <c:v>41730</c:v>
                </c:pt>
                <c:pt idx="98">
                  <c:v>41821</c:v>
                </c:pt>
                <c:pt idx="99">
                  <c:v>41913</c:v>
                </c:pt>
                <c:pt idx="100">
                  <c:v>42005</c:v>
                </c:pt>
                <c:pt idx="101">
                  <c:v>42095</c:v>
                </c:pt>
                <c:pt idx="102">
                  <c:v>42186</c:v>
                </c:pt>
                <c:pt idx="103">
                  <c:v>42278</c:v>
                </c:pt>
                <c:pt idx="104">
                  <c:v>42370</c:v>
                </c:pt>
                <c:pt idx="105">
                  <c:v>42461</c:v>
                </c:pt>
                <c:pt idx="106">
                  <c:v>42552</c:v>
                </c:pt>
                <c:pt idx="107">
                  <c:v>42644</c:v>
                </c:pt>
                <c:pt idx="108">
                  <c:v>42736</c:v>
                </c:pt>
                <c:pt idx="109">
                  <c:v>42826</c:v>
                </c:pt>
                <c:pt idx="110">
                  <c:v>42917</c:v>
                </c:pt>
                <c:pt idx="111">
                  <c:v>43009</c:v>
                </c:pt>
                <c:pt idx="112">
                  <c:v>43101</c:v>
                </c:pt>
                <c:pt idx="113">
                  <c:v>43160</c:v>
                </c:pt>
                <c:pt idx="114">
                  <c:v>43282</c:v>
                </c:pt>
                <c:pt idx="115">
                  <c:v>43374</c:v>
                </c:pt>
                <c:pt idx="116">
                  <c:v>43466</c:v>
                </c:pt>
                <c:pt idx="117">
                  <c:v>43525</c:v>
                </c:pt>
                <c:pt idx="118">
                  <c:v>43647</c:v>
                </c:pt>
                <c:pt idx="119">
                  <c:v>43739</c:v>
                </c:pt>
                <c:pt idx="120">
                  <c:v>43831</c:v>
                </c:pt>
              </c:numCache>
            </c:numRef>
          </c:cat>
          <c:val>
            <c:numRef>
              <c:f>'[A939RX0Q048SBEA.xls]FRED Graph'!$C$12:$C$132</c:f>
              <c:numCache>
                <c:formatCode>0.00</c:formatCode>
                <c:ptCount val="121"/>
                <c:pt idx="0">
                  <c:v>34661.198000000004</c:v>
                </c:pt>
                <c:pt idx="1">
                  <c:v>34879.627999999997</c:v>
                </c:pt>
                <c:pt idx="2">
                  <c:v>35100.485000000001</c:v>
                </c:pt>
                <c:pt idx="3">
                  <c:v>35323.769</c:v>
                </c:pt>
                <c:pt idx="4">
                  <c:v>35547.053</c:v>
                </c:pt>
                <c:pt idx="5">
                  <c:v>35765.483000000007</c:v>
                </c:pt>
                <c:pt idx="6">
                  <c:v>35986.339999999997</c:v>
                </c:pt>
                <c:pt idx="7">
                  <c:v>36209.623999999996</c:v>
                </c:pt>
                <c:pt idx="8">
                  <c:v>36432.907999999996</c:v>
                </c:pt>
                <c:pt idx="9">
                  <c:v>36653.764999999999</c:v>
                </c:pt>
                <c:pt idx="10">
                  <c:v>36874.622000000003</c:v>
                </c:pt>
                <c:pt idx="11">
                  <c:v>37097.906000000003</c:v>
                </c:pt>
                <c:pt idx="12">
                  <c:v>37321.19</c:v>
                </c:pt>
                <c:pt idx="13">
                  <c:v>37539.619999999995</c:v>
                </c:pt>
                <c:pt idx="14">
                  <c:v>37760.476999999999</c:v>
                </c:pt>
                <c:pt idx="15">
                  <c:v>37983.760999999999</c:v>
                </c:pt>
                <c:pt idx="16">
                  <c:v>38207.044999999998</c:v>
                </c:pt>
                <c:pt idx="17">
                  <c:v>38425.475000000006</c:v>
                </c:pt>
                <c:pt idx="18">
                  <c:v>38646.331999999995</c:v>
                </c:pt>
                <c:pt idx="19">
                  <c:v>38869.615999999995</c:v>
                </c:pt>
                <c:pt idx="20">
                  <c:v>39092.900000000009</c:v>
                </c:pt>
                <c:pt idx="21">
                  <c:v>39311.33</c:v>
                </c:pt>
                <c:pt idx="22">
                  <c:v>39532.187000000005</c:v>
                </c:pt>
                <c:pt idx="23">
                  <c:v>39755.471000000005</c:v>
                </c:pt>
                <c:pt idx="24">
                  <c:v>39978.755000000005</c:v>
                </c:pt>
                <c:pt idx="25">
                  <c:v>40199.612000000008</c:v>
                </c:pt>
                <c:pt idx="26">
                  <c:v>40420.468999999997</c:v>
                </c:pt>
                <c:pt idx="27">
                  <c:v>40643.752999999997</c:v>
                </c:pt>
                <c:pt idx="28">
                  <c:v>40867.036999999997</c:v>
                </c:pt>
                <c:pt idx="29">
                  <c:v>41085.467000000004</c:v>
                </c:pt>
                <c:pt idx="30">
                  <c:v>41306.324000000008</c:v>
                </c:pt>
                <c:pt idx="31">
                  <c:v>41529.608000000007</c:v>
                </c:pt>
                <c:pt idx="32">
                  <c:v>41752.892000000007</c:v>
                </c:pt>
                <c:pt idx="33">
                  <c:v>41971.322</c:v>
                </c:pt>
                <c:pt idx="34">
                  <c:v>42192.179000000004</c:v>
                </c:pt>
                <c:pt idx="35">
                  <c:v>42415.463000000003</c:v>
                </c:pt>
                <c:pt idx="36">
                  <c:v>42638.747000000003</c:v>
                </c:pt>
                <c:pt idx="37">
                  <c:v>42857.176999999996</c:v>
                </c:pt>
                <c:pt idx="38">
                  <c:v>43078.034</c:v>
                </c:pt>
                <c:pt idx="39">
                  <c:v>43301.317999999999</c:v>
                </c:pt>
                <c:pt idx="40">
                  <c:v>43524.601999999999</c:v>
                </c:pt>
                <c:pt idx="41">
                  <c:v>43745.459000000003</c:v>
                </c:pt>
                <c:pt idx="42">
                  <c:v>43966.316000000006</c:v>
                </c:pt>
                <c:pt idx="43">
                  <c:v>44189.600000000006</c:v>
                </c:pt>
                <c:pt idx="44">
                  <c:v>44412.884000000005</c:v>
                </c:pt>
                <c:pt idx="45">
                  <c:v>44631.313999999998</c:v>
                </c:pt>
                <c:pt idx="46">
                  <c:v>44852.171000000002</c:v>
                </c:pt>
                <c:pt idx="47">
                  <c:v>45075.455000000002</c:v>
                </c:pt>
                <c:pt idx="48">
                  <c:v>45298.739000000001</c:v>
                </c:pt>
                <c:pt idx="49">
                  <c:v>45517.169000000009</c:v>
                </c:pt>
                <c:pt idx="50">
                  <c:v>45738.025999999998</c:v>
                </c:pt>
                <c:pt idx="51">
                  <c:v>45961.31</c:v>
                </c:pt>
                <c:pt idx="52">
                  <c:v>46184.593999999997</c:v>
                </c:pt>
                <c:pt idx="53">
                  <c:v>46403.024000000005</c:v>
                </c:pt>
                <c:pt idx="54">
                  <c:v>46623.881000000008</c:v>
                </c:pt>
                <c:pt idx="55">
                  <c:v>46847.165000000008</c:v>
                </c:pt>
                <c:pt idx="56">
                  <c:v>47070.449000000008</c:v>
                </c:pt>
                <c:pt idx="57">
                  <c:v>47291.305999999997</c:v>
                </c:pt>
                <c:pt idx="58">
                  <c:v>47512.163</c:v>
                </c:pt>
                <c:pt idx="59">
                  <c:v>47735.447</c:v>
                </c:pt>
                <c:pt idx="60">
                  <c:v>47958.731</c:v>
                </c:pt>
                <c:pt idx="61">
                  <c:v>48177.161000000007</c:v>
                </c:pt>
                <c:pt idx="62">
                  <c:v>48398.017999999996</c:v>
                </c:pt>
                <c:pt idx="63">
                  <c:v>48621.301999999996</c:v>
                </c:pt>
                <c:pt idx="64">
                  <c:v>48844.585999999996</c:v>
                </c:pt>
                <c:pt idx="65">
                  <c:v>49063.016000000003</c:v>
                </c:pt>
                <c:pt idx="66">
                  <c:v>49283.873000000007</c:v>
                </c:pt>
                <c:pt idx="67">
                  <c:v>49507.157000000007</c:v>
                </c:pt>
                <c:pt idx="68">
                  <c:v>49730.441000000006</c:v>
                </c:pt>
                <c:pt idx="69">
                  <c:v>49948.870999999999</c:v>
                </c:pt>
                <c:pt idx="70">
                  <c:v>50169.728000000003</c:v>
                </c:pt>
                <c:pt idx="71">
                  <c:v>50393.012000000002</c:v>
                </c:pt>
                <c:pt idx="72">
                  <c:v>50616.296000000002</c:v>
                </c:pt>
                <c:pt idx="73">
                  <c:v>50837.153000000006</c:v>
                </c:pt>
                <c:pt idx="74">
                  <c:v>51058.009999999995</c:v>
                </c:pt>
                <c:pt idx="75">
                  <c:v>51281.294000000009</c:v>
                </c:pt>
                <c:pt idx="76">
                  <c:v>51504.578000000009</c:v>
                </c:pt>
                <c:pt idx="77">
                  <c:v>51723.008000000002</c:v>
                </c:pt>
                <c:pt idx="78">
                  <c:v>51943.865000000005</c:v>
                </c:pt>
                <c:pt idx="79">
                  <c:v>52167.149000000005</c:v>
                </c:pt>
                <c:pt idx="80">
                  <c:v>52390.433000000005</c:v>
                </c:pt>
                <c:pt idx="81">
                  <c:v>52608.862999999998</c:v>
                </c:pt>
                <c:pt idx="82">
                  <c:v>52829.72</c:v>
                </c:pt>
                <c:pt idx="83">
                  <c:v>53053.004000000001</c:v>
                </c:pt>
                <c:pt idx="84">
                  <c:v>53276.288</c:v>
                </c:pt>
                <c:pt idx="85">
                  <c:v>53494.718000000008</c:v>
                </c:pt>
                <c:pt idx="86">
                  <c:v>53715.574999999997</c:v>
                </c:pt>
                <c:pt idx="87">
                  <c:v>53938.858999999997</c:v>
                </c:pt>
                <c:pt idx="88">
                  <c:v>54162.142999999996</c:v>
                </c:pt>
                <c:pt idx="89">
                  <c:v>54383</c:v>
                </c:pt>
                <c:pt idx="90">
                  <c:v>54603.857000000004</c:v>
                </c:pt>
                <c:pt idx="91">
                  <c:v>54827.141000000003</c:v>
                </c:pt>
                <c:pt idx="92">
                  <c:v>55050.425000000003</c:v>
                </c:pt>
                <c:pt idx="93">
                  <c:v>55268.854999999996</c:v>
                </c:pt>
                <c:pt idx="94">
                  <c:v>55489.712</c:v>
                </c:pt>
                <c:pt idx="95">
                  <c:v>55712.995999999999</c:v>
                </c:pt>
                <c:pt idx="96">
                  <c:v>55936.28</c:v>
                </c:pt>
                <c:pt idx="97">
                  <c:v>56154.710000000006</c:v>
                </c:pt>
                <c:pt idx="98">
                  <c:v>56375.566999999995</c:v>
                </c:pt>
                <c:pt idx="99">
                  <c:v>56598.850999999995</c:v>
                </c:pt>
                <c:pt idx="100">
                  <c:v>56822.134999999995</c:v>
                </c:pt>
                <c:pt idx="101">
                  <c:v>57040.565000000002</c:v>
                </c:pt>
                <c:pt idx="102">
                  <c:v>57261.422000000006</c:v>
                </c:pt>
                <c:pt idx="103">
                  <c:v>57484.706000000006</c:v>
                </c:pt>
                <c:pt idx="104">
                  <c:v>57707.990000000005</c:v>
                </c:pt>
                <c:pt idx="105">
                  <c:v>57928.847000000009</c:v>
                </c:pt>
                <c:pt idx="106">
                  <c:v>58149.703999999998</c:v>
                </c:pt>
                <c:pt idx="107">
                  <c:v>58372.987999999998</c:v>
                </c:pt>
                <c:pt idx="108">
                  <c:v>58596.271999999997</c:v>
                </c:pt>
                <c:pt idx="109">
                  <c:v>58814.702000000005</c:v>
                </c:pt>
                <c:pt idx="110">
                  <c:v>59035.559000000008</c:v>
                </c:pt>
                <c:pt idx="111">
                  <c:v>59258.843000000008</c:v>
                </c:pt>
                <c:pt idx="112">
                  <c:v>59482.127000000008</c:v>
                </c:pt>
                <c:pt idx="113">
                  <c:v>59625.320000000007</c:v>
                </c:pt>
                <c:pt idx="114">
                  <c:v>59921.414000000004</c:v>
                </c:pt>
                <c:pt idx="115">
                  <c:v>60144.698000000004</c:v>
                </c:pt>
                <c:pt idx="116">
                  <c:v>60367.982000000004</c:v>
                </c:pt>
                <c:pt idx="117">
                  <c:v>60511.175000000003</c:v>
                </c:pt>
                <c:pt idx="118">
                  <c:v>60807.269</c:v>
                </c:pt>
                <c:pt idx="119">
                  <c:v>61030.553</c:v>
                </c:pt>
                <c:pt idx="120">
                  <c:v>61253.837</c:v>
                </c:pt>
              </c:numCache>
            </c:numRef>
          </c:val>
          <c:smooth val="0"/>
        </c:ser>
        <c:ser>
          <c:idx val="2"/>
          <c:order val="2"/>
          <c:tx>
            <c:v>Post-2008</c:v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'[A939RX0Q048SBEA.xls]FRED Graph'!$A$12:$A$132</c:f>
              <c:numCache>
                <c:formatCode>yyyy\-mm\-dd</c:formatCode>
                <c:ptCount val="121"/>
                <c:pt idx="0">
                  <c:v>32874</c:v>
                </c:pt>
                <c:pt idx="1">
                  <c:v>32964</c:v>
                </c:pt>
                <c:pt idx="2">
                  <c:v>33055</c:v>
                </c:pt>
                <c:pt idx="3">
                  <c:v>33147</c:v>
                </c:pt>
                <c:pt idx="4">
                  <c:v>33239</c:v>
                </c:pt>
                <c:pt idx="5">
                  <c:v>33329</c:v>
                </c:pt>
                <c:pt idx="6">
                  <c:v>33420</c:v>
                </c:pt>
                <c:pt idx="7">
                  <c:v>33512</c:v>
                </c:pt>
                <c:pt idx="8">
                  <c:v>33604</c:v>
                </c:pt>
                <c:pt idx="9">
                  <c:v>33695</c:v>
                </c:pt>
                <c:pt idx="10">
                  <c:v>33786</c:v>
                </c:pt>
                <c:pt idx="11">
                  <c:v>33878</c:v>
                </c:pt>
                <c:pt idx="12">
                  <c:v>33970</c:v>
                </c:pt>
                <c:pt idx="13">
                  <c:v>34060</c:v>
                </c:pt>
                <c:pt idx="14">
                  <c:v>34151</c:v>
                </c:pt>
                <c:pt idx="15">
                  <c:v>34243</c:v>
                </c:pt>
                <c:pt idx="16">
                  <c:v>34335</c:v>
                </c:pt>
                <c:pt idx="17">
                  <c:v>34425</c:v>
                </c:pt>
                <c:pt idx="18">
                  <c:v>34516</c:v>
                </c:pt>
                <c:pt idx="19">
                  <c:v>34608</c:v>
                </c:pt>
                <c:pt idx="20">
                  <c:v>34700</c:v>
                </c:pt>
                <c:pt idx="21">
                  <c:v>34790</c:v>
                </c:pt>
                <c:pt idx="22">
                  <c:v>34881</c:v>
                </c:pt>
                <c:pt idx="23">
                  <c:v>34973</c:v>
                </c:pt>
                <c:pt idx="24">
                  <c:v>35065</c:v>
                </c:pt>
                <c:pt idx="25">
                  <c:v>35156</c:v>
                </c:pt>
                <c:pt idx="26">
                  <c:v>35247</c:v>
                </c:pt>
                <c:pt idx="27">
                  <c:v>35339</c:v>
                </c:pt>
                <c:pt idx="28">
                  <c:v>35431</c:v>
                </c:pt>
                <c:pt idx="29">
                  <c:v>35521</c:v>
                </c:pt>
                <c:pt idx="30">
                  <c:v>35612</c:v>
                </c:pt>
                <c:pt idx="31">
                  <c:v>35704</c:v>
                </c:pt>
                <c:pt idx="32">
                  <c:v>35796</c:v>
                </c:pt>
                <c:pt idx="33">
                  <c:v>35886</c:v>
                </c:pt>
                <c:pt idx="34">
                  <c:v>35977</c:v>
                </c:pt>
                <c:pt idx="35">
                  <c:v>36069</c:v>
                </c:pt>
                <c:pt idx="36">
                  <c:v>36161</c:v>
                </c:pt>
                <c:pt idx="37">
                  <c:v>36251</c:v>
                </c:pt>
                <c:pt idx="38">
                  <c:v>36342</c:v>
                </c:pt>
                <c:pt idx="39">
                  <c:v>36434</c:v>
                </c:pt>
                <c:pt idx="40">
                  <c:v>36526</c:v>
                </c:pt>
                <c:pt idx="41">
                  <c:v>36617</c:v>
                </c:pt>
                <c:pt idx="42">
                  <c:v>36708</c:v>
                </c:pt>
                <c:pt idx="43">
                  <c:v>36800</c:v>
                </c:pt>
                <c:pt idx="44">
                  <c:v>36892</c:v>
                </c:pt>
                <c:pt idx="45">
                  <c:v>36982</c:v>
                </c:pt>
                <c:pt idx="46">
                  <c:v>37073</c:v>
                </c:pt>
                <c:pt idx="47">
                  <c:v>37165</c:v>
                </c:pt>
                <c:pt idx="48">
                  <c:v>37257</c:v>
                </c:pt>
                <c:pt idx="49">
                  <c:v>37347</c:v>
                </c:pt>
                <c:pt idx="50">
                  <c:v>37438</c:v>
                </c:pt>
                <c:pt idx="51">
                  <c:v>37530</c:v>
                </c:pt>
                <c:pt idx="52">
                  <c:v>37622</c:v>
                </c:pt>
                <c:pt idx="53">
                  <c:v>37712</c:v>
                </c:pt>
                <c:pt idx="54">
                  <c:v>37803</c:v>
                </c:pt>
                <c:pt idx="55">
                  <c:v>37895</c:v>
                </c:pt>
                <c:pt idx="56">
                  <c:v>37987</c:v>
                </c:pt>
                <c:pt idx="57">
                  <c:v>38078</c:v>
                </c:pt>
                <c:pt idx="58">
                  <c:v>38169</c:v>
                </c:pt>
                <c:pt idx="59">
                  <c:v>38261</c:v>
                </c:pt>
                <c:pt idx="60">
                  <c:v>38353</c:v>
                </c:pt>
                <c:pt idx="61">
                  <c:v>38443</c:v>
                </c:pt>
                <c:pt idx="62">
                  <c:v>38534</c:v>
                </c:pt>
                <c:pt idx="63">
                  <c:v>38626</c:v>
                </c:pt>
                <c:pt idx="64">
                  <c:v>38718</c:v>
                </c:pt>
                <c:pt idx="65">
                  <c:v>38808</c:v>
                </c:pt>
                <c:pt idx="66">
                  <c:v>38899</c:v>
                </c:pt>
                <c:pt idx="67">
                  <c:v>38991</c:v>
                </c:pt>
                <c:pt idx="68">
                  <c:v>39083</c:v>
                </c:pt>
                <c:pt idx="69">
                  <c:v>39173</c:v>
                </c:pt>
                <c:pt idx="70">
                  <c:v>39264</c:v>
                </c:pt>
                <c:pt idx="71">
                  <c:v>39356</c:v>
                </c:pt>
                <c:pt idx="72">
                  <c:v>39448</c:v>
                </c:pt>
                <c:pt idx="73">
                  <c:v>39539</c:v>
                </c:pt>
                <c:pt idx="74">
                  <c:v>39630</c:v>
                </c:pt>
                <c:pt idx="75">
                  <c:v>39722</c:v>
                </c:pt>
                <c:pt idx="76">
                  <c:v>39814</c:v>
                </c:pt>
                <c:pt idx="77">
                  <c:v>39904</c:v>
                </c:pt>
                <c:pt idx="78">
                  <c:v>39995</c:v>
                </c:pt>
                <c:pt idx="79">
                  <c:v>40087</c:v>
                </c:pt>
                <c:pt idx="80">
                  <c:v>40179</c:v>
                </c:pt>
                <c:pt idx="81">
                  <c:v>40269</c:v>
                </c:pt>
                <c:pt idx="82">
                  <c:v>40360</c:v>
                </c:pt>
                <c:pt idx="83">
                  <c:v>40452</c:v>
                </c:pt>
                <c:pt idx="84">
                  <c:v>40544</c:v>
                </c:pt>
                <c:pt idx="85">
                  <c:v>40634</c:v>
                </c:pt>
                <c:pt idx="86">
                  <c:v>40725</c:v>
                </c:pt>
                <c:pt idx="87">
                  <c:v>40817</c:v>
                </c:pt>
                <c:pt idx="88">
                  <c:v>40909</c:v>
                </c:pt>
                <c:pt idx="89">
                  <c:v>41000</c:v>
                </c:pt>
                <c:pt idx="90">
                  <c:v>41091</c:v>
                </c:pt>
                <c:pt idx="91">
                  <c:v>41183</c:v>
                </c:pt>
                <c:pt idx="92">
                  <c:v>41275</c:v>
                </c:pt>
                <c:pt idx="93">
                  <c:v>41365</c:v>
                </c:pt>
                <c:pt idx="94">
                  <c:v>41456</c:v>
                </c:pt>
                <c:pt idx="95">
                  <c:v>41548</c:v>
                </c:pt>
                <c:pt idx="96">
                  <c:v>41640</c:v>
                </c:pt>
                <c:pt idx="97">
                  <c:v>41730</c:v>
                </c:pt>
                <c:pt idx="98">
                  <c:v>41821</c:v>
                </c:pt>
                <c:pt idx="99">
                  <c:v>41913</c:v>
                </c:pt>
                <c:pt idx="100">
                  <c:v>42005</c:v>
                </c:pt>
                <c:pt idx="101">
                  <c:v>42095</c:v>
                </c:pt>
                <c:pt idx="102">
                  <c:v>42186</c:v>
                </c:pt>
                <c:pt idx="103">
                  <c:v>42278</c:v>
                </c:pt>
                <c:pt idx="104">
                  <c:v>42370</c:v>
                </c:pt>
                <c:pt idx="105">
                  <c:v>42461</c:v>
                </c:pt>
                <c:pt idx="106">
                  <c:v>42552</c:v>
                </c:pt>
                <c:pt idx="107">
                  <c:v>42644</c:v>
                </c:pt>
                <c:pt idx="108">
                  <c:v>42736</c:v>
                </c:pt>
                <c:pt idx="109">
                  <c:v>42826</c:v>
                </c:pt>
                <c:pt idx="110">
                  <c:v>42917</c:v>
                </c:pt>
                <c:pt idx="111">
                  <c:v>43009</c:v>
                </c:pt>
                <c:pt idx="112">
                  <c:v>43101</c:v>
                </c:pt>
                <c:pt idx="113">
                  <c:v>43160</c:v>
                </c:pt>
                <c:pt idx="114">
                  <c:v>43282</c:v>
                </c:pt>
                <c:pt idx="115">
                  <c:v>43374</c:v>
                </c:pt>
                <c:pt idx="116">
                  <c:v>43466</c:v>
                </c:pt>
                <c:pt idx="117">
                  <c:v>43525</c:v>
                </c:pt>
                <c:pt idx="118">
                  <c:v>43647</c:v>
                </c:pt>
                <c:pt idx="119">
                  <c:v>43739</c:v>
                </c:pt>
                <c:pt idx="120">
                  <c:v>43831</c:v>
                </c:pt>
              </c:numCache>
            </c:numRef>
          </c:cat>
          <c:val>
            <c:numRef>
              <c:f>'[A939RX0Q048SBEA.xls]FRED Graph'!$D$12:$D$132</c:f>
              <c:numCache>
                <c:formatCode>0.00</c:formatCode>
                <c:ptCount val="121"/>
                <c:pt idx="0">
                  <c:v>34401.046999999999</c:v>
                </c:pt>
                <c:pt idx="1">
                  <c:v>34559.942000000003</c:v>
                </c:pt>
                <c:pt idx="2">
                  <c:v>34720.602500000001</c:v>
                </c:pt>
                <c:pt idx="3">
                  <c:v>34883.0285</c:v>
                </c:pt>
                <c:pt idx="4">
                  <c:v>35045.4545</c:v>
                </c:pt>
                <c:pt idx="5">
                  <c:v>35204.349500000004</c:v>
                </c:pt>
                <c:pt idx="6">
                  <c:v>35365.01</c:v>
                </c:pt>
                <c:pt idx="7">
                  <c:v>35527.436000000002</c:v>
                </c:pt>
                <c:pt idx="8">
                  <c:v>35689.862000000001</c:v>
                </c:pt>
                <c:pt idx="9">
                  <c:v>35850.522499999999</c:v>
                </c:pt>
                <c:pt idx="10">
                  <c:v>36011.183000000005</c:v>
                </c:pt>
                <c:pt idx="11">
                  <c:v>36173.609000000004</c:v>
                </c:pt>
                <c:pt idx="12">
                  <c:v>36336.035000000003</c:v>
                </c:pt>
                <c:pt idx="13">
                  <c:v>36494.93</c:v>
                </c:pt>
                <c:pt idx="14">
                  <c:v>36655.590500000006</c:v>
                </c:pt>
                <c:pt idx="15">
                  <c:v>36818.016500000005</c:v>
                </c:pt>
                <c:pt idx="16">
                  <c:v>36980.442500000005</c:v>
                </c:pt>
                <c:pt idx="17">
                  <c:v>37139.337500000001</c:v>
                </c:pt>
                <c:pt idx="18">
                  <c:v>37299.998</c:v>
                </c:pt>
                <c:pt idx="19">
                  <c:v>37462.423999999999</c:v>
                </c:pt>
                <c:pt idx="20">
                  <c:v>37624.850000000006</c:v>
                </c:pt>
                <c:pt idx="21">
                  <c:v>37783.745000000003</c:v>
                </c:pt>
                <c:pt idx="22">
                  <c:v>37944.405500000001</c:v>
                </c:pt>
                <c:pt idx="23">
                  <c:v>38106.8315</c:v>
                </c:pt>
                <c:pt idx="24">
                  <c:v>38269.2575</c:v>
                </c:pt>
                <c:pt idx="25">
                  <c:v>38429.918000000005</c:v>
                </c:pt>
                <c:pt idx="26">
                  <c:v>38590.578500000003</c:v>
                </c:pt>
                <c:pt idx="27">
                  <c:v>38753.004500000003</c:v>
                </c:pt>
                <c:pt idx="28">
                  <c:v>38915.430500000002</c:v>
                </c:pt>
                <c:pt idx="29">
                  <c:v>39074.325499999999</c:v>
                </c:pt>
                <c:pt idx="30">
                  <c:v>39234.986000000004</c:v>
                </c:pt>
                <c:pt idx="31">
                  <c:v>39397.412000000004</c:v>
                </c:pt>
                <c:pt idx="32">
                  <c:v>39559.838000000003</c:v>
                </c:pt>
                <c:pt idx="33">
                  <c:v>39718.733</c:v>
                </c:pt>
                <c:pt idx="34">
                  <c:v>39879.393500000006</c:v>
                </c:pt>
                <c:pt idx="35">
                  <c:v>40041.819500000005</c:v>
                </c:pt>
                <c:pt idx="36">
                  <c:v>40204.245500000005</c:v>
                </c:pt>
                <c:pt idx="37">
                  <c:v>40363.140500000001</c:v>
                </c:pt>
                <c:pt idx="38">
                  <c:v>40523.800999999999</c:v>
                </c:pt>
                <c:pt idx="39">
                  <c:v>40686.226999999999</c:v>
                </c:pt>
                <c:pt idx="40">
                  <c:v>40848.653000000006</c:v>
                </c:pt>
                <c:pt idx="41">
                  <c:v>41009.313500000004</c:v>
                </c:pt>
                <c:pt idx="42">
                  <c:v>41169.974000000002</c:v>
                </c:pt>
                <c:pt idx="43">
                  <c:v>41332.400000000001</c:v>
                </c:pt>
                <c:pt idx="44">
                  <c:v>41494.826000000001</c:v>
                </c:pt>
                <c:pt idx="45">
                  <c:v>41653.721000000005</c:v>
                </c:pt>
                <c:pt idx="46">
                  <c:v>41814.381500000003</c:v>
                </c:pt>
                <c:pt idx="47">
                  <c:v>41976.807499999995</c:v>
                </c:pt>
                <c:pt idx="48">
                  <c:v>42139.233500000002</c:v>
                </c:pt>
                <c:pt idx="49">
                  <c:v>42298.128500000006</c:v>
                </c:pt>
                <c:pt idx="50">
                  <c:v>42458.789000000004</c:v>
                </c:pt>
                <c:pt idx="51">
                  <c:v>42621.214999999997</c:v>
                </c:pt>
                <c:pt idx="52">
                  <c:v>42783.641000000003</c:v>
                </c:pt>
                <c:pt idx="53">
                  <c:v>42942.536000000007</c:v>
                </c:pt>
                <c:pt idx="54">
                  <c:v>43103.196500000005</c:v>
                </c:pt>
                <c:pt idx="55">
                  <c:v>43265.622499999998</c:v>
                </c:pt>
                <c:pt idx="56">
                  <c:v>43428.048500000004</c:v>
                </c:pt>
                <c:pt idx="57">
                  <c:v>43588.709000000003</c:v>
                </c:pt>
                <c:pt idx="58">
                  <c:v>43749.369500000001</c:v>
                </c:pt>
                <c:pt idx="59">
                  <c:v>43911.795500000007</c:v>
                </c:pt>
                <c:pt idx="60">
                  <c:v>44074.2215</c:v>
                </c:pt>
                <c:pt idx="61">
                  <c:v>44233.116500000004</c:v>
                </c:pt>
                <c:pt idx="62">
                  <c:v>44393.777000000002</c:v>
                </c:pt>
                <c:pt idx="63">
                  <c:v>44556.203000000009</c:v>
                </c:pt>
                <c:pt idx="64">
                  <c:v>44718.629000000001</c:v>
                </c:pt>
                <c:pt idx="65">
                  <c:v>44877.524000000005</c:v>
                </c:pt>
                <c:pt idx="66">
                  <c:v>45038.184500000003</c:v>
                </c:pt>
                <c:pt idx="67">
                  <c:v>45200.61050000001</c:v>
                </c:pt>
                <c:pt idx="68">
                  <c:v>45363.036500000002</c:v>
                </c:pt>
                <c:pt idx="69">
                  <c:v>45521.931500000006</c:v>
                </c:pt>
                <c:pt idx="70">
                  <c:v>45682.592000000004</c:v>
                </c:pt>
                <c:pt idx="71">
                  <c:v>45845.017999999996</c:v>
                </c:pt>
                <c:pt idx="72">
                  <c:v>46007.444000000003</c:v>
                </c:pt>
                <c:pt idx="73">
                  <c:v>46168.104500000001</c:v>
                </c:pt>
                <c:pt idx="74">
                  <c:v>46328.764999999999</c:v>
                </c:pt>
                <c:pt idx="75">
                  <c:v>46491.191000000006</c:v>
                </c:pt>
                <c:pt idx="76">
                  <c:v>46653.616999999998</c:v>
                </c:pt>
                <c:pt idx="77">
                  <c:v>46812.512000000002</c:v>
                </c:pt>
                <c:pt idx="78">
                  <c:v>46973.172500000001</c:v>
                </c:pt>
                <c:pt idx="79">
                  <c:v>47135.598500000007</c:v>
                </c:pt>
                <c:pt idx="80">
                  <c:v>47298.0245</c:v>
                </c:pt>
                <c:pt idx="81">
                  <c:v>47456.919500000004</c:v>
                </c:pt>
                <c:pt idx="82">
                  <c:v>47617.58</c:v>
                </c:pt>
                <c:pt idx="83">
                  <c:v>47780.006000000008</c:v>
                </c:pt>
                <c:pt idx="84">
                  <c:v>47942.432000000001</c:v>
                </c:pt>
                <c:pt idx="85">
                  <c:v>48101.327000000005</c:v>
                </c:pt>
                <c:pt idx="86">
                  <c:v>48261.987500000003</c:v>
                </c:pt>
                <c:pt idx="87">
                  <c:v>48424.41350000001</c:v>
                </c:pt>
                <c:pt idx="88">
                  <c:v>48586.839500000002</c:v>
                </c:pt>
                <c:pt idx="89">
                  <c:v>48747.5</c:v>
                </c:pt>
                <c:pt idx="90">
                  <c:v>48908.160499999998</c:v>
                </c:pt>
                <c:pt idx="91">
                  <c:v>49070.586500000005</c:v>
                </c:pt>
                <c:pt idx="92">
                  <c:v>49233.012499999997</c:v>
                </c:pt>
                <c:pt idx="93">
                  <c:v>49391.907500000001</c:v>
                </c:pt>
                <c:pt idx="94">
                  <c:v>49552.567999999999</c:v>
                </c:pt>
                <c:pt idx="95">
                  <c:v>49714.994000000006</c:v>
                </c:pt>
                <c:pt idx="96">
                  <c:v>49877.42</c:v>
                </c:pt>
                <c:pt idx="97">
                  <c:v>50036.315000000002</c:v>
                </c:pt>
                <c:pt idx="98">
                  <c:v>50196.9755</c:v>
                </c:pt>
                <c:pt idx="99">
                  <c:v>50359.401500000007</c:v>
                </c:pt>
                <c:pt idx="100">
                  <c:v>50521.827499999999</c:v>
                </c:pt>
                <c:pt idx="101">
                  <c:v>50680.722500000003</c:v>
                </c:pt>
                <c:pt idx="102">
                  <c:v>50841.383000000002</c:v>
                </c:pt>
                <c:pt idx="103">
                  <c:v>51003.809000000008</c:v>
                </c:pt>
                <c:pt idx="104">
                  <c:v>51166.235000000001</c:v>
                </c:pt>
                <c:pt idx="105">
                  <c:v>51326.895499999999</c:v>
                </c:pt>
                <c:pt idx="106">
                  <c:v>51487.555999999997</c:v>
                </c:pt>
                <c:pt idx="107">
                  <c:v>51649.982000000004</c:v>
                </c:pt>
                <c:pt idx="108">
                  <c:v>51812.407999999996</c:v>
                </c:pt>
                <c:pt idx="109">
                  <c:v>51971.303</c:v>
                </c:pt>
                <c:pt idx="110">
                  <c:v>52131.963499999998</c:v>
                </c:pt>
                <c:pt idx="111">
                  <c:v>52294.389500000005</c:v>
                </c:pt>
                <c:pt idx="112">
                  <c:v>52456.815499999997</c:v>
                </c:pt>
                <c:pt idx="113">
                  <c:v>52560.979999999996</c:v>
                </c:pt>
                <c:pt idx="114">
                  <c:v>52776.370999999999</c:v>
                </c:pt>
                <c:pt idx="115">
                  <c:v>52938.797000000006</c:v>
                </c:pt>
                <c:pt idx="116">
                  <c:v>53101.222999999998</c:v>
                </c:pt>
                <c:pt idx="117">
                  <c:v>53205.387499999997</c:v>
                </c:pt>
                <c:pt idx="118">
                  <c:v>53420.7785</c:v>
                </c:pt>
                <c:pt idx="119">
                  <c:v>53583.204500000007</c:v>
                </c:pt>
                <c:pt idx="120">
                  <c:v>53745.630499999999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905536"/>
        <c:axId val="165907072"/>
      </c:lineChart>
      <c:dateAx>
        <c:axId val="165905536"/>
        <c:scaling>
          <c:orientation val="minMax"/>
        </c:scaling>
        <c:delete val="0"/>
        <c:axPos val="b"/>
        <c:numFmt formatCode="yyyy\-mm\-dd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907072"/>
        <c:crosses val="autoZero"/>
        <c:auto val="1"/>
        <c:lblOffset val="100"/>
        <c:baseTimeUnit val="months"/>
      </c:dateAx>
      <c:valAx>
        <c:axId val="165907072"/>
        <c:scaling>
          <c:orientation val="minMax"/>
          <c:max val="65000"/>
          <c:min val="3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905536"/>
        <c:crosses val="autoZero"/>
        <c:crossBetween val="between"/>
      </c:valAx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No change in economic policy</c:v>
          </c:tx>
          <c:spPr>
            <a:ln w="3492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'[A939RX0Q048SBEA.xls]FRED Graph'!$A$139:$A$150</c:f>
              <c:numCache>
                <c:formatCode>General</c:formatCode>
                <c:ptCount val="12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</c:numCache>
            </c:numRef>
          </c:cat>
          <c:val>
            <c:numRef>
              <c:f>'[A939RX0Q048SBEA.xls]FRED Graph'!$B$139:$B$150</c:f>
              <c:numCache>
                <c:formatCode>General</c:formatCode>
                <c:ptCount val="12"/>
                <c:pt idx="0">
                  <c:v>16.5</c:v>
                </c:pt>
                <c:pt idx="1">
                  <c:v>17</c:v>
                </c:pt>
                <c:pt idx="2">
                  <c:v>17.399999999999999</c:v>
                </c:pt>
                <c:pt idx="3">
                  <c:v>17.75</c:v>
                </c:pt>
                <c:pt idx="4">
                  <c:v>18.100000000000001</c:v>
                </c:pt>
                <c:pt idx="5">
                  <c:v>18.399999999999999</c:v>
                </c:pt>
                <c:pt idx="6">
                  <c:v>18.75</c:v>
                </c:pt>
                <c:pt idx="7">
                  <c:v>19.2</c:v>
                </c:pt>
                <c:pt idx="8">
                  <c:v>19.5</c:v>
                </c:pt>
                <c:pt idx="9">
                  <c:v>20</c:v>
                </c:pt>
                <c:pt idx="10">
                  <c:v>20.5</c:v>
                </c:pt>
                <c:pt idx="11">
                  <c:v>20.7</c:v>
                </c:pt>
              </c:numCache>
            </c:numRef>
          </c:val>
          <c:smooth val="0"/>
        </c:ser>
        <c:ser>
          <c:idx val="1"/>
          <c:order val="1"/>
          <c:tx>
            <c:v>Full adoption of Trump's economic policies</c:v>
          </c:tx>
          <c:spPr>
            <a:ln w="3492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'[A939RX0Q048SBEA.xls]FRED Graph'!$A$139:$A$150</c:f>
              <c:numCache>
                <c:formatCode>General</c:formatCode>
                <c:ptCount val="12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</c:numCache>
            </c:numRef>
          </c:cat>
          <c:val>
            <c:numRef>
              <c:f>'[A939RX0Q048SBEA.xls]FRED Graph'!$C$139:$C$150</c:f>
              <c:numCache>
                <c:formatCode>General</c:formatCode>
                <c:ptCount val="12"/>
                <c:pt idx="0">
                  <c:v>16.5</c:v>
                </c:pt>
                <c:pt idx="1">
                  <c:v>17</c:v>
                </c:pt>
                <c:pt idx="2">
                  <c:v>17.5</c:v>
                </c:pt>
                <c:pt idx="3">
                  <c:v>17.25</c:v>
                </c:pt>
                <c:pt idx="4">
                  <c:v>17</c:v>
                </c:pt>
                <c:pt idx="5">
                  <c:v>17.25</c:v>
                </c:pt>
                <c:pt idx="6">
                  <c:v>17.5</c:v>
                </c:pt>
                <c:pt idx="7">
                  <c:v>18</c:v>
                </c:pt>
                <c:pt idx="8">
                  <c:v>18.25</c:v>
                </c:pt>
                <c:pt idx="9">
                  <c:v>18.75</c:v>
                </c:pt>
                <c:pt idx="10">
                  <c:v>19</c:v>
                </c:pt>
                <c:pt idx="11">
                  <c:v>19.25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969920"/>
        <c:axId val="165971456"/>
      </c:lineChart>
      <c:catAx>
        <c:axId val="16596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971456"/>
        <c:crosses val="autoZero"/>
        <c:auto val="1"/>
        <c:lblAlgn val="ctr"/>
        <c:lblOffset val="100"/>
        <c:noMultiLvlLbl val="0"/>
      </c:catAx>
      <c:valAx>
        <c:axId val="165971456"/>
        <c:scaling>
          <c:orientation val="minMax"/>
          <c:min val="16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969920"/>
        <c:crossesAt val="1"/>
        <c:crossBetween val="between"/>
      </c:valAx>
      <c:spPr>
        <a:noFill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Actual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'[GDPpercapita.xls]FRED Graph'!$F$158:$F$159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'[GDPpercapita.xls]FRED Graph'!$G$158:$G$159</c:f>
              <c:numCache>
                <c:formatCode>General</c:formatCode>
                <c:ptCount val="2"/>
                <c:pt idx="0">
                  <c:v>200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v>Mr. Trump at Face Value</c:v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'[GDPpercapita.xls]FRED Graph'!$F$158:$F$159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'[GDPpercapita.xls]FRED Graph'!$H$158:$H$159</c:f>
              <c:numCache>
                <c:formatCode>General</c:formatCode>
                <c:ptCount val="2"/>
                <c:pt idx="0">
                  <c:v>0</c:v>
                </c:pt>
                <c:pt idx="1">
                  <c:v>179</c:v>
                </c:pt>
              </c:numCache>
            </c:numRef>
          </c:val>
        </c:ser>
        <c:ser>
          <c:idx val="2"/>
          <c:order val="2"/>
          <c:tx>
            <c:v>Mr. Trump Lite</c:v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'[GDPpercapita.xls]FRED Graph'!$F$158:$F$159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'[GDPpercapita.xls]FRED Graph'!$I$158:$I$159</c:f>
              <c:numCache>
                <c:formatCode>General</c:formatCode>
                <c:ptCount val="2"/>
                <c:pt idx="1">
                  <c:v>182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4"/>
        <c:axId val="190963712"/>
        <c:axId val="190965248"/>
      </c:barChart>
      <c:catAx>
        <c:axId val="190963712"/>
        <c:scaling>
          <c:orientation val="minMax"/>
        </c:scaling>
        <c:delete val="0"/>
        <c:axPos val="b"/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965248"/>
        <c:crosses val="autoZero"/>
        <c:auto val="1"/>
        <c:lblAlgn val="ctr"/>
        <c:lblOffset val="100"/>
        <c:noMultiLvlLbl val="0"/>
      </c:catAx>
      <c:valAx>
        <c:axId val="19096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963712"/>
        <c:crosses val="autoZero"/>
        <c:crossBetween val="between"/>
      </c:valAx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1"/>
          <c:order val="1"/>
          <c:tx>
            <c:v>Rolling 12-mo. total</c:v>
          </c:tx>
          <c:spPr>
            <a:solidFill>
              <a:srgbClr val="00B0F0"/>
            </a:solidFill>
            <a:ln>
              <a:noFill/>
            </a:ln>
            <a:effectLst/>
          </c:spPr>
          <c:val>
            <c:numRef>
              <c:f>[Book8]Sheet1!$D$26:$D$58</c:f>
              <c:numCache>
                <c:formatCode>_(* #,##0_);_(* \(#,##0\);_(* "-"??_);_(@_)</c:formatCode>
                <c:ptCount val="33"/>
                <c:pt idx="0">
                  <c:v>24994181433.521297</c:v>
                </c:pt>
                <c:pt idx="1">
                  <c:v>24803123771.881897</c:v>
                </c:pt>
                <c:pt idx="2">
                  <c:v>19897566593.327999</c:v>
                </c:pt>
                <c:pt idx="3">
                  <c:v>865641998.20570004</c:v>
                </c:pt>
                <c:pt idx="4">
                  <c:v>574783941.33370006</c:v>
                </c:pt>
                <c:pt idx="5">
                  <c:v>1198392627.3999</c:v>
                </c:pt>
                <c:pt idx="6">
                  <c:v>1454723540.2209001</c:v>
                </c:pt>
                <c:pt idx="7">
                  <c:v>2061098732.1836002</c:v>
                </c:pt>
                <c:pt idx="8">
                  <c:v>2059406789.0555999</c:v>
                </c:pt>
                <c:pt idx="9">
                  <c:v>1284275339.9893999</c:v>
                </c:pt>
                <c:pt idx="10">
                  <c:v>1125944427.1684</c:v>
                </c:pt>
                <c:pt idx="11">
                  <c:v>771568566.66849995</c:v>
                </c:pt>
                <c:pt idx="12">
                  <c:v>804073563.61669993</c:v>
                </c:pt>
                <c:pt idx="13">
                  <c:v>1552876725.0516999</c:v>
                </c:pt>
                <c:pt idx="14">
                  <c:v>1529799962.8190999</c:v>
                </c:pt>
                <c:pt idx="15">
                  <c:v>1105647525.0802999</c:v>
                </c:pt>
                <c:pt idx="16">
                  <c:v>1083374245.8195</c:v>
                </c:pt>
                <c:pt idx="17">
                  <c:v>318161516.38449997</c:v>
                </c:pt>
                <c:pt idx="18">
                  <c:v>753747539.64909995</c:v>
                </c:pt>
                <c:pt idx="19">
                  <c:v>1218398590.0825999</c:v>
                </c:pt>
                <c:pt idx="20">
                  <c:v>1630259213.4998</c:v>
                </c:pt>
                <c:pt idx="21">
                  <c:v>1885589713.4998</c:v>
                </c:pt>
                <c:pt idx="22">
                  <c:v>3695354491.7897</c:v>
                </c:pt>
                <c:pt idx="23">
                  <c:v>4245659655.9355001</c:v>
                </c:pt>
                <c:pt idx="24">
                  <c:v>11382135366.312601</c:v>
                </c:pt>
                <c:pt idx="25">
                  <c:v>12290925371.949501</c:v>
                </c:pt>
                <c:pt idx="26">
                  <c:v>10524780340.881901</c:v>
                </c:pt>
                <c:pt idx="27">
                  <c:v>9663557872.2947006</c:v>
                </c:pt>
                <c:pt idx="28">
                  <c:v>4297113923.3411999</c:v>
                </c:pt>
                <c:pt idx="29">
                  <c:v>4146657353.1613998</c:v>
                </c:pt>
                <c:pt idx="30">
                  <c:v>4139567530.4763002</c:v>
                </c:pt>
                <c:pt idx="31">
                  <c:v>4545760038.2381001</c:v>
                </c:pt>
                <c:pt idx="32">
                  <c:v>2511120706.9313998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3615488"/>
        <c:axId val="123617280"/>
      </c:areaChart>
      <c:barChart>
        <c:barDir val="col"/>
        <c:grouping val="clustered"/>
        <c:varyColors val="0"/>
        <c:ser>
          <c:idx val="0"/>
          <c:order val="0"/>
          <c:tx>
            <c:v>Quarterly vol.</c:v>
          </c:tx>
          <c:spPr>
            <a:solidFill>
              <a:srgbClr val="E3B303"/>
            </a:solidFill>
            <a:ln>
              <a:noFill/>
            </a:ln>
            <a:effectLst/>
          </c:spPr>
          <c:invertIfNegative val="0"/>
          <c:cat>
            <c:strRef>
              <c:f>[Book8]Sheet1!$A$26:$A$58</c:f>
              <c:strCache>
                <c:ptCount val="33"/>
                <c:pt idx="0">
                  <c:v>08Q1</c:v>
                </c:pt>
                <c:pt idx="1">
                  <c:v>08Q2</c:v>
                </c:pt>
                <c:pt idx="2">
                  <c:v>08Q3</c:v>
                </c:pt>
                <c:pt idx="3">
                  <c:v>08Q4</c:v>
                </c:pt>
                <c:pt idx="4">
                  <c:v>09Q1</c:v>
                </c:pt>
                <c:pt idx="5">
                  <c:v>09Q2</c:v>
                </c:pt>
                <c:pt idx="6">
                  <c:v>09Q3</c:v>
                </c:pt>
                <c:pt idx="7">
                  <c:v>09Q4</c:v>
                </c:pt>
                <c:pt idx="8">
                  <c:v>10Q1</c:v>
                </c:pt>
                <c:pt idx="9">
                  <c:v>10Q2</c:v>
                </c:pt>
                <c:pt idx="10">
                  <c:v>10Q3</c:v>
                </c:pt>
                <c:pt idx="11">
                  <c:v>10Q4</c:v>
                </c:pt>
                <c:pt idx="12">
                  <c:v>11Q1</c:v>
                </c:pt>
                <c:pt idx="13">
                  <c:v>11Q2</c:v>
                </c:pt>
                <c:pt idx="14">
                  <c:v>11Q3</c:v>
                </c:pt>
                <c:pt idx="15">
                  <c:v>11Q4</c:v>
                </c:pt>
                <c:pt idx="16">
                  <c:v>12Q1</c:v>
                </c:pt>
                <c:pt idx="17">
                  <c:v>12Q2</c:v>
                </c:pt>
                <c:pt idx="18">
                  <c:v>12Q3</c:v>
                </c:pt>
                <c:pt idx="19">
                  <c:v>12Q4</c:v>
                </c:pt>
                <c:pt idx="20">
                  <c:v>13Q1</c:v>
                </c:pt>
                <c:pt idx="21">
                  <c:v>13Q2</c:v>
                </c:pt>
                <c:pt idx="22">
                  <c:v>13Q3</c:v>
                </c:pt>
                <c:pt idx="23">
                  <c:v>13Q4</c:v>
                </c:pt>
                <c:pt idx="24">
                  <c:v>14Q1</c:v>
                </c:pt>
                <c:pt idx="25">
                  <c:v>14Q2</c:v>
                </c:pt>
                <c:pt idx="26">
                  <c:v>14Q3</c:v>
                </c:pt>
                <c:pt idx="27">
                  <c:v>14Q4</c:v>
                </c:pt>
                <c:pt idx="28">
                  <c:v>15Q1</c:v>
                </c:pt>
                <c:pt idx="29">
                  <c:v>15Q2</c:v>
                </c:pt>
                <c:pt idx="30">
                  <c:v>15Q3</c:v>
                </c:pt>
                <c:pt idx="31">
                  <c:v>15Q4</c:v>
                </c:pt>
                <c:pt idx="32">
                  <c:v>16Q1</c:v>
                </c:pt>
              </c:strCache>
            </c:strRef>
          </c:cat>
          <c:val>
            <c:numRef>
              <c:f>[Book8]Sheet1!$C$26:$C$58</c:f>
              <c:numCache>
                <c:formatCode>_(* #,##0_);_(* \(#,##0\);_(* "-"??_);_(@_)</c:formatCode>
                <c:ptCount val="33"/>
                <c:pt idx="0">
                  <c:v>292550000</c:v>
                </c:pt>
                <c:pt idx="1">
                  <c:v>167932331</c:v>
                </c:pt>
                <c:pt idx="2">
                  <c:v>208800000</c:v>
                </c:pt>
                <c:pt idx="3">
                  <c:v>196359667.20570001</c:v>
                </c:pt>
                <c:pt idx="4">
                  <c:v>1691943.128</c:v>
                </c:pt>
                <c:pt idx="5">
                  <c:v>791541017.06620002</c:v>
                </c:pt>
                <c:pt idx="6">
                  <c:v>465130912.82099998</c:v>
                </c:pt>
                <c:pt idx="7">
                  <c:v>802734859.16840005</c:v>
                </c:pt>
                <c:pt idx="9">
                  <c:v>16409568</c:v>
                </c:pt>
                <c:pt idx="10">
                  <c:v>306800000</c:v>
                </c:pt>
                <c:pt idx="11">
                  <c:v>448358998.66849995</c:v>
                </c:pt>
                <c:pt idx="12">
                  <c:v>32504996.948199999</c:v>
                </c:pt>
                <c:pt idx="13">
                  <c:v>765212729.43499994</c:v>
                </c:pt>
                <c:pt idx="14">
                  <c:v>283723237.76739997</c:v>
                </c:pt>
                <c:pt idx="15">
                  <c:v>24206560.929699998</c:v>
                </c:pt>
                <c:pt idx="16">
                  <c:v>10231717.6874</c:v>
                </c:pt>
                <c:pt idx="18">
                  <c:v>719309261.03199995</c:v>
                </c:pt>
                <c:pt idx="19">
                  <c:v>488857611.36320001</c:v>
                </c:pt>
                <c:pt idx="20">
                  <c:v>422092341.10460001</c:v>
                </c:pt>
                <c:pt idx="21">
                  <c:v>255330500</c:v>
                </c:pt>
                <c:pt idx="22">
                  <c:v>2529074039.3218999</c:v>
                </c:pt>
                <c:pt idx="23">
                  <c:v>1039162775.5090001</c:v>
                </c:pt>
                <c:pt idx="24">
                  <c:v>7558568051.4817009</c:v>
                </c:pt>
                <c:pt idx="25">
                  <c:v>1164120505.6368999</c:v>
                </c:pt>
                <c:pt idx="26">
                  <c:v>762929008.2543</c:v>
                </c:pt>
                <c:pt idx="27">
                  <c:v>177940306.92179999</c:v>
                </c:pt>
                <c:pt idx="28">
                  <c:v>2192124102.5282001</c:v>
                </c:pt>
                <c:pt idx="29">
                  <c:v>1013663935.4571</c:v>
                </c:pt>
                <c:pt idx="30">
                  <c:v>755839185.56919992</c:v>
                </c:pt>
                <c:pt idx="31">
                  <c:v>584132814.68359995</c:v>
                </c:pt>
                <c:pt idx="32">
                  <c:v>157484771.22149998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"/>
        <c:axId val="123615488"/>
        <c:axId val="123617280"/>
      </c:barChart>
      <c:catAx>
        <c:axId val="12361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617280"/>
        <c:crossesAt val="0"/>
        <c:auto val="1"/>
        <c:lblAlgn val="ctr"/>
        <c:lblOffset val="100"/>
        <c:noMultiLvlLbl val="0"/>
      </c:catAx>
      <c:valAx>
        <c:axId val="123617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615488"/>
        <c:crosses val="autoZero"/>
        <c:crossBetween val="between"/>
        <c:dispUnits>
          <c:builtInUnit val="millions"/>
        </c:dispUnits>
      </c:valAx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Apartment</c:v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'Current Value Cap Rates'!$R$476:$R$556</c:f>
              <c:numCache>
                <c:formatCode>General</c:formatCode>
                <c:ptCount val="81"/>
                <c:pt idx="0">
                  <c:v>19962</c:v>
                </c:pt>
                <c:pt idx="1">
                  <c:v>19963</c:v>
                </c:pt>
                <c:pt idx="2">
                  <c:v>19964</c:v>
                </c:pt>
                <c:pt idx="3">
                  <c:v>19971</c:v>
                </c:pt>
                <c:pt idx="4">
                  <c:v>19972</c:v>
                </c:pt>
                <c:pt idx="5">
                  <c:v>19973</c:v>
                </c:pt>
                <c:pt idx="6">
                  <c:v>19974</c:v>
                </c:pt>
                <c:pt idx="7">
                  <c:v>19981</c:v>
                </c:pt>
                <c:pt idx="8">
                  <c:v>19982</c:v>
                </c:pt>
                <c:pt idx="9">
                  <c:v>19983</c:v>
                </c:pt>
                <c:pt idx="10">
                  <c:v>19984</c:v>
                </c:pt>
                <c:pt idx="11">
                  <c:v>19991</c:v>
                </c:pt>
                <c:pt idx="12">
                  <c:v>19992</c:v>
                </c:pt>
                <c:pt idx="13">
                  <c:v>19993</c:v>
                </c:pt>
                <c:pt idx="14">
                  <c:v>19994</c:v>
                </c:pt>
                <c:pt idx="15">
                  <c:v>20001</c:v>
                </c:pt>
                <c:pt idx="16">
                  <c:v>20002</c:v>
                </c:pt>
                <c:pt idx="17">
                  <c:v>20003</c:v>
                </c:pt>
                <c:pt idx="18">
                  <c:v>20004</c:v>
                </c:pt>
                <c:pt idx="19">
                  <c:v>20011</c:v>
                </c:pt>
                <c:pt idx="20">
                  <c:v>20012</c:v>
                </c:pt>
                <c:pt idx="21">
                  <c:v>20013</c:v>
                </c:pt>
                <c:pt idx="22">
                  <c:v>20014</c:v>
                </c:pt>
                <c:pt idx="23">
                  <c:v>20021</c:v>
                </c:pt>
                <c:pt idx="24">
                  <c:v>20022</c:v>
                </c:pt>
                <c:pt idx="25">
                  <c:v>20023</c:v>
                </c:pt>
                <c:pt idx="26">
                  <c:v>20024</c:v>
                </c:pt>
                <c:pt idx="27">
                  <c:v>20031</c:v>
                </c:pt>
                <c:pt idx="28">
                  <c:v>20032</c:v>
                </c:pt>
                <c:pt idx="29">
                  <c:v>20033</c:v>
                </c:pt>
                <c:pt idx="30">
                  <c:v>20034</c:v>
                </c:pt>
                <c:pt idx="31">
                  <c:v>20041</c:v>
                </c:pt>
                <c:pt idx="32">
                  <c:v>20042</c:v>
                </c:pt>
                <c:pt idx="33">
                  <c:v>20043</c:v>
                </c:pt>
                <c:pt idx="34">
                  <c:v>20044</c:v>
                </c:pt>
                <c:pt idx="35">
                  <c:v>20051</c:v>
                </c:pt>
                <c:pt idx="36">
                  <c:v>20052</c:v>
                </c:pt>
                <c:pt idx="37">
                  <c:v>20053</c:v>
                </c:pt>
                <c:pt idx="38">
                  <c:v>20054</c:v>
                </c:pt>
                <c:pt idx="39">
                  <c:v>20061</c:v>
                </c:pt>
                <c:pt idx="40">
                  <c:v>20062</c:v>
                </c:pt>
                <c:pt idx="41">
                  <c:v>20063</c:v>
                </c:pt>
                <c:pt idx="42">
                  <c:v>20064</c:v>
                </c:pt>
                <c:pt idx="43">
                  <c:v>20071</c:v>
                </c:pt>
                <c:pt idx="44">
                  <c:v>20072</c:v>
                </c:pt>
                <c:pt idx="45">
                  <c:v>20073</c:v>
                </c:pt>
                <c:pt idx="46">
                  <c:v>20074</c:v>
                </c:pt>
                <c:pt idx="47">
                  <c:v>20081</c:v>
                </c:pt>
                <c:pt idx="48">
                  <c:v>20082</c:v>
                </c:pt>
                <c:pt idx="49">
                  <c:v>20083</c:v>
                </c:pt>
                <c:pt idx="50">
                  <c:v>20084</c:v>
                </c:pt>
                <c:pt idx="51">
                  <c:v>20091</c:v>
                </c:pt>
                <c:pt idx="52">
                  <c:v>20092</c:v>
                </c:pt>
                <c:pt idx="53">
                  <c:v>20093</c:v>
                </c:pt>
                <c:pt idx="54">
                  <c:v>20094</c:v>
                </c:pt>
                <c:pt idx="55">
                  <c:v>20101</c:v>
                </c:pt>
                <c:pt idx="56">
                  <c:v>20102</c:v>
                </c:pt>
                <c:pt idx="57">
                  <c:v>20103</c:v>
                </c:pt>
                <c:pt idx="58">
                  <c:v>20104</c:v>
                </c:pt>
                <c:pt idx="59">
                  <c:v>20111</c:v>
                </c:pt>
                <c:pt idx="60">
                  <c:v>20112</c:v>
                </c:pt>
                <c:pt idx="61">
                  <c:v>20113</c:v>
                </c:pt>
                <c:pt idx="62">
                  <c:v>20114</c:v>
                </c:pt>
                <c:pt idx="63">
                  <c:v>20121</c:v>
                </c:pt>
                <c:pt idx="64">
                  <c:v>20122</c:v>
                </c:pt>
                <c:pt idx="65">
                  <c:v>20123</c:v>
                </c:pt>
                <c:pt idx="66">
                  <c:v>20124</c:v>
                </c:pt>
                <c:pt idx="67">
                  <c:v>20131</c:v>
                </c:pt>
                <c:pt idx="68">
                  <c:v>20132</c:v>
                </c:pt>
                <c:pt idx="69">
                  <c:v>20133</c:v>
                </c:pt>
                <c:pt idx="70">
                  <c:v>20134</c:v>
                </c:pt>
                <c:pt idx="71">
                  <c:v>20141</c:v>
                </c:pt>
                <c:pt idx="72">
                  <c:v>20142</c:v>
                </c:pt>
                <c:pt idx="73">
                  <c:v>20143</c:v>
                </c:pt>
                <c:pt idx="74">
                  <c:v>20144</c:v>
                </c:pt>
                <c:pt idx="75">
                  <c:v>20151</c:v>
                </c:pt>
                <c:pt idx="76">
                  <c:v>20152</c:v>
                </c:pt>
                <c:pt idx="77">
                  <c:v>20153</c:v>
                </c:pt>
                <c:pt idx="78">
                  <c:v>20154</c:v>
                </c:pt>
                <c:pt idx="79">
                  <c:v>20161</c:v>
                </c:pt>
                <c:pt idx="80">
                  <c:v>20162</c:v>
                </c:pt>
              </c:numCache>
            </c:numRef>
          </c:cat>
          <c:val>
            <c:numRef>
              <c:f>'Current Value Cap Rates'!$T$62:$T$142</c:f>
              <c:numCache>
                <c:formatCode>General</c:formatCode>
                <c:ptCount val="81"/>
                <c:pt idx="0">
                  <c:v>8.58</c:v>
                </c:pt>
                <c:pt idx="1">
                  <c:v>8.61</c:v>
                </c:pt>
                <c:pt idx="2">
                  <c:v>8.76</c:v>
                </c:pt>
                <c:pt idx="3">
                  <c:v>7.58</c:v>
                </c:pt>
                <c:pt idx="4">
                  <c:v>8.49</c:v>
                </c:pt>
                <c:pt idx="5">
                  <c:v>8.36</c:v>
                </c:pt>
                <c:pt idx="6">
                  <c:v>8.57</c:v>
                </c:pt>
                <c:pt idx="7">
                  <c:v>8.2799999999999994</c:v>
                </c:pt>
                <c:pt idx="8">
                  <c:v>8.08</c:v>
                </c:pt>
                <c:pt idx="9">
                  <c:v>7.94</c:v>
                </c:pt>
                <c:pt idx="10">
                  <c:v>8.16</c:v>
                </c:pt>
                <c:pt idx="11">
                  <c:v>7.85</c:v>
                </c:pt>
                <c:pt idx="12">
                  <c:v>7.82</c:v>
                </c:pt>
                <c:pt idx="13">
                  <c:v>7.61</c:v>
                </c:pt>
                <c:pt idx="14">
                  <c:v>7.95</c:v>
                </c:pt>
                <c:pt idx="15">
                  <c:v>7.69</c:v>
                </c:pt>
                <c:pt idx="16">
                  <c:v>7.72</c:v>
                </c:pt>
                <c:pt idx="17">
                  <c:v>7.95</c:v>
                </c:pt>
                <c:pt idx="18">
                  <c:v>8.08</c:v>
                </c:pt>
                <c:pt idx="19">
                  <c:v>8.06</c:v>
                </c:pt>
                <c:pt idx="20">
                  <c:v>7.82</c:v>
                </c:pt>
                <c:pt idx="21">
                  <c:v>7.52</c:v>
                </c:pt>
                <c:pt idx="22">
                  <c:v>7.51</c:v>
                </c:pt>
                <c:pt idx="23">
                  <c:v>7.28</c:v>
                </c:pt>
                <c:pt idx="24">
                  <c:v>7.06</c:v>
                </c:pt>
                <c:pt idx="25">
                  <c:v>6.64</c:v>
                </c:pt>
                <c:pt idx="26">
                  <c:v>6.45</c:v>
                </c:pt>
                <c:pt idx="27">
                  <c:v>6.38</c:v>
                </c:pt>
                <c:pt idx="28">
                  <c:v>6.09</c:v>
                </c:pt>
                <c:pt idx="29">
                  <c:v>5.72</c:v>
                </c:pt>
                <c:pt idx="30">
                  <c:v>6.12</c:v>
                </c:pt>
                <c:pt idx="31">
                  <c:v>5.87</c:v>
                </c:pt>
                <c:pt idx="32">
                  <c:v>5.85</c:v>
                </c:pt>
                <c:pt idx="33">
                  <c:v>5.25</c:v>
                </c:pt>
                <c:pt idx="34">
                  <c:v>5.63</c:v>
                </c:pt>
                <c:pt idx="35">
                  <c:v>5.47</c:v>
                </c:pt>
                <c:pt idx="36">
                  <c:v>5.31</c:v>
                </c:pt>
                <c:pt idx="37">
                  <c:v>5.07</c:v>
                </c:pt>
                <c:pt idx="38">
                  <c:v>5.26</c:v>
                </c:pt>
                <c:pt idx="39">
                  <c:v>5.0199999999999996</c:v>
                </c:pt>
                <c:pt idx="40">
                  <c:v>5.35</c:v>
                </c:pt>
                <c:pt idx="41">
                  <c:v>5.0999999999999996</c:v>
                </c:pt>
                <c:pt idx="42">
                  <c:v>5.16</c:v>
                </c:pt>
                <c:pt idx="43">
                  <c:v>4.74</c:v>
                </c:pt>
                <c:pt idx="44">
                  <c:v>4.83</c:v>
                </c:pt>
                <c:pt idx="45">
                  <c:v>4.75</c:v>
                </c:pt>
                <c:pt idx="46">
                  <c:v>5.15</c:v>
                </c:pt>
                <c:pt idx="47">
                  <c:v>4.79</c:v>
                </c:pt>
                <c:pt idx="48">
                  <c:v>4.74</c:v>
                </c:pt>
                <c:pt idx="49">
                  <c:v>4.54</c:v>
                </c:pt>
                <c:pt idx="50">
                  <c:v>5.41</c:v>
                </c:pt>
                <c:pt idx="51">
                  <c:v>5.63</c:v>
                </c:pt>
                <c:pt idx="52">
                  <c:v>6.07</c:v>
                </c:pt>
                <c:pt idx="53">
                  <c:v>5.77</c:v>
                </c:pt>
                <c:pt idx="54">
                  <c:v>5.98</c:v>
                </c:pt>
                <c:pt idx="55">
                  <c:v>5.84</c:v>
                </c:pt>
                <c:pt idx="56">
                  <c:v>5.89</c:v>
                </c:pt>
                <c:pt idx="57">
                  <c:v>5.44</c:v>
                </c:pt>
                <c:pt idx="58">
                  <c:v>5.7</c:v>
                </c:pt>
                <c:pt idx="59">
                  <c:v>5.55</c:v>
                </c:pt>
                <c:pt idx="60">
                  <c:v>5.51</c:v>
                </c:pt>
                <c:pt idx="61">
                  <c:v>5.31</c:v>
                </c:pt>
                <c:pt idx="62">
                  <c:v>5.54</c:v>
                </c:pt>
                <c:pt idx="63">
                  <c:v>5.4</c:v>
                </c:pt>
                <c:pt idx="64">
                  <c:v>5.43</c:v>
                </c:pt>
                <c:pt idx="65">
                  <c:v>5.38</c:v>
                </c:pt>
                <c:pt idx="66">
                  <c:v>5.47</c:v>
                </c:pt>
                <c:pt idx="67">
                  <c:v>5.32</c:v>
                </c:pt>
                <c:pt idx="68">
                  <c:v>5.23</c:v>
                </c:pt>
                <c:pt idx="69">
                  <c:v>5.14</c:v>
                </c:pt>
                <c:pt idx="70">
                  <c:v>5.0999999999999996</c:v>
                </c:pt>
                <c:pt idx="71">
                  <c:v>4.96</c:v>
                </c:pt>
                <c:pt idx="72">
                  <c:v>5.05</c:v>
                </c:pt>
                <c:pt idx="73">
                  <c:v>4.99</c:v>
                </c:pt>
                <c:pt idx="74">
                  <c:v>4.99</c:v>
                </c:pt>
                <c:pt idx="75">
                  <c:v>4.91</c:v>
                </c:pt>
                <c:pt idx="76">
                  <c:v>4.9400000000000004</c:v>
                </c:pt>
                <c:pt idx="77">
                  <c:v>4.71</c:v>
                </c:pt>
                <c:pt idx="78">
                  <c:v>4.8</c:v>
                </c:pt>
                <c:pt idx="79">
                  <c:v>4.74</c:v>
                </c:pt>
                <c:pt idx="80">
                  <c:v>4.78</c:v>
                </c:pt>
              </c:numCache>
            </c:numRef>
          </c:val>
          <c:smooth val="0"/>
        </c:ser>
        <c:ser>
          <c:idx val="1"/>
          <c:order val="1"/>
          <c:tx>
            <c:v>Industrial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'Current Value Cap Rates'!$R$476:$R$556</c:f>
              <c:numCache>
                <c:formatCode>General</c:formatCode>
                <c:ptCount val="81"/>
                <c:pt idx="0">
                  <c:v>19962</c:v>
                </c:pt>
                <c:pt idx="1">
                  <c:v>19963</c:v>
                </c:pt>
                <c:pt idx="2">
                  <c:v>19964</c:v>
                </c:pt>
                <c:pt idx="3">
                  <c:v>19971</c:v>
                </c:pt>
                <c:pt idx="4">
                  <c:v>19972</c:v>
                </c:pt>
                <c:pt idx="5">
                  <c:v>19973</c:v>
                </c:pt>
                <c:pt idx="6">
                  <c:v>19974</c:v>
                </c:pt>
                <c:pt idx="7">
                  <c:v>19981</c:v>
                </c:pt>
                <c:pt idx="8">
                  <c:v>19982</c:v>
                </c:pt>
                <c:pt idx="9">
                  <c:v>19983</c:v>
                </c:pt>
                <c:pt idx="10">
                  <c:v>19984</c:v>
                </c:pt>
                <c:pt idx="11">
                  <c:v>19991</c:v>
                </c:pt>
                <c:pt idx="12">
                  <c:v>19992</c:v>
                </c:pt>
                <c:pt idx="13">
                  <c:v>19993</c:v>
                </c:pt>
                <c:pt idx="14">
                  <c:v>19994</c:v>
                </c:pt>
                <c:pt idx="15">
                  <c:v>20001</c:v>
                </c:pt>
                <c:pt idx="16">
                  <c:v>20002</c:v>
                </c:pt>
                <c:pt idx="17">
                  <c:v>20003</c:v>
                </c:pt>
                <c:pt idx="18">
                  <c:v>20004</c:v>
                </c:pt>
                <c:pt idx="19">
                  <c:v>20011</c:v>
                </c:pt>
                <c:pt idx="20">
                  <c:v>20012</c:v>
                </c:pt>
                <c:pt idx="21">
                  <c:v>20013</c:v>
                </c:pt>
                <c:pt idx="22">
                  <c:v>20014</c:v>
                </c:pt>
                <c:pt idx="23">
                  <c:v>20021</c:v>
                </c:pt>
                <c:pt idx="24">
                  <c:v>20022</c:v>
                </c:pt>
                <c:pt idx="25">
                  <c:v>20023</c:v>
                </c:pt>
                <c:pt idx="26">
                  <c:v>20024</c:v>
                </c:pt>
                <c:pt idx="27">
                  <c:v>20031</c:v>
                </c:pt>
                <c:pt idx="28">
                  <c:v>20032</c:v>
                </c:pt>
                <c:pt idx="29">
                  <c:v>20033</c:v>
                </c:pt>
                <c:pt idx="30">
                  <c:v>20034</c:v>
                </c:pt>
                <c:pt idx="31">
                  <c:v>20041</c:v>
                </c:pt>
                <c:pt idx="32">
                  <c:v>20042</c:v>
                </c:pt>
                <c:pt idx="33">
                  <c:v>20043</c:v>
                </c:pt>
                <c:pt idx="34">
                  <c:v>20044</c:v>
                </c:pt>
                <c:pt idx="35">
                  <c:v>20051</c:v>
                </c:pt>
                <c:pt idx="36">
                  <c:v>20052</c:v>
                </c:pt>
                <c:pt idx="37">
                  <c:v>20053</c:v>
                </c:pt>
                <c:pt idx="38">
                  <c:v>20054</c:v>
                </c:pt>
                <c:pt idx="39">
                  <c:v>20061</c:v>
                </c:pt>
                <c:pt idx="40">
                  <c:v>20062</c:v>
                </c:pt>
                <c:pt idx="41">
                  <c:v>20063</c:v>
                </c:pt>
                <c:pt idx="42">
                  <c:v>20064</c:v>
                </c:pt>
                <c:pt idx="43">
                  <c:v>20071</c:v>
                </c:pt>
                <c:pt idx="44">
                  <c:v>20072</c:v>
                </c:pt>
                <c:pt idx="45">
                  <c:v>20073</c:v>
                </c:pt>
                <c:pt idx="46">
                  <c:v>20074</c:v>
                </c:pt>
                <c:pt idx="47">
                  <c:v>20081</c:v>
                </c:pt>
                <c:pt idx="48">
                  <c:v>20082</c:v>
                </c:pt>
                <c:pt idx="49">
                  <c:v>20083</c:v>
                </c:pt>
                <c:pt idx="50">
                  <c:v>20084</c:v>
                </c:pt>
                <c:pt idx="51">
                  <c:v>20091</c:v>
                </c:pt>
                <c:pt idx="52">
                  <c:v>20092</c:v>
                </c:pt>
                <c:pt idx="53">
                  <c:v>20093</c:v>
                </c:pt>
                <c:pt idx="54">
                  <c:v>20094</c:v>
                </c:pt>
                <c:pt idx="55">
                  <c:v>20101</c:v>
                </c:pt>
                <c:pt idx="56">
                  <c:v>20102</c:v>
                </c:pt>
                <c:pt idx="57">
                  <c:v>20103</c:v>
                </c:pt>
                <c:pt idx="58">
                  <c:v>20104</c:v>
                </c:pt>
                <c:pt idx="59">
                  <c:v>20111</c:v>
                </c:pt>
                <c:pt idx="60">
                  <c:v>20112</c:v>
                </c:pt>
                <c:pt idx="61">
                  <c:v>20113</c:v>
                </c:pt>
                <c:pt idx="62">
                  <c:v>20114</c:v>
                </c:pt>
                <c:pt idx="63">
                  <c:v>20121</c:v>
                </c:pt>
                <c:pt idx="64">
                  <c:v>20122</c:v>
                </c:pt>
                <c:pt idx="65">
                  <c:v>20123</c:v>
                </c:pt>
                <c:pt idx="66">
                  <c:v>20124</c:v>
                </c:pt>
                <c:pt idx="67">
                  <c:v>20131</c:v>
                </c:pt>
                <c:pt idx="68">
                  <c:v>20132</c:v>
                </c:pt>
                <c:pt idx="69">
                  <c:v>20133</c:v>
                </c:pt>
                <c:pt idx="70">
                  <c:v>20134</c:v>
                </c:pt>
                <c:pt idx="71">
                  <c:v>20141</c:v>
                </c:pt>
                <c:pt idx="72">
                  <c:v>20142</c:v>
                </c:pt>
                <c:pt idx="73">
                  <c:v>20143</c:v>
                </c:pt>
                <c:pt idx="74">
                  <c:v>20144</c:v>
                </c:pt>
                <c:pt idx="75">
                  <c:v>20151</c:v>
                </c:pt>
                <c:pt idx="76">
                  <c:v>20152</c:v>
                </c:pt>
                <c:pt idx="77">
                  <c:v>20153</c:v>
                </c:pt>
                <c:pt idx="78">
                  <c:v>20154</c:v>
                </c:pt>
                <c:pt idx="79">
                  <c:v>20161</c:v>
                </c:pt>
                <c:pt idx="80">
                  <c:v>20162</c:v>
                </c:pt>
              </c:numCache>
            </c:numRef>
          </c:cat>
          <c:val>
            <c:numRef>
              <c:f>'Current Value Cap Rates'!$T$200:$T$280</c:f>
              <c:numCache>
                <c:formatCode>General</c:formatCode>
                <c:ptCount val="81"/>
                <c:pt idx="0">
                  <c:v>9.35</c:v>
                </c:pt>
                <c:pt idx="1">
                  <c:v>9.33</c:v>
                </c:pt>
                <c:pt idx="2">
                  <c:v>9.36</c:v>
                </c:pt>
                <c:pt idx="3">
                  <c:v>9.2899999999999991</c:v>
                </c:pt>
                <c:pt idx="4">
                  <c:v>9.1</c:v>
                </c:pt>
                <c:pt idx="5">
                  <c:v>8.8800000000000008</c:v>
                </c:pt>
                <c:pt idx="6">
                  <c:v>8.9600000000000009</c:v>
                </c:pt>
                <c:pt idx="7">
                  <c:v>8.89</c:v>
                </c:pt>
                <c:pt idx="8">
                  <c:v>9.0500000000000007</c:v>
                </c:pt>
                <c:pt idx="9">
                  <c:v>8.81</c:v>
                </c:pt>
                <c:pt idx="10">
                  <c:v>8.7100000000000009</c:v>
                </c:pt>
                <c:pt idx="11">
                  <c:v>8.9</c:v>
                </c:pt>
                <c:pt idx="12">
                  <c:v>8.86</c:v>
                </c:pt>
                <c:pt idx="13">
                  <c:v>8.86</c:v>
                </c:pt>
                <c:pt idx="14">
                  <c:v>8.89</c:v>
                </c:pt>
                <c:pt idx="15">
                  <c:v>9.19</c:v>
                </c:pt>
                <c:pt idx="16">
                  <c:v>8.51</c:v>
                </c:pt>
                <c:pt idx="17">
                  <c:v>8.81</c:v>
                </c:pt>
                <c:pt idx="18">
                  <c:v>8.5399999999999991</c:v>
                </c:pt>
                <c:pt idx="19">
                  <c:v>8.64</c:v>
                </c:pt>
                <c:pt idx="20">
                  <c:v>8.48</c:v>
                </c:pt>
                <c:pt idx="21">
                  <c:v>9.02</c:v>
                </c:pt>
                <c:pt idx="22">
                  <c:v>8.8800000000000008</c:v>
                </c:pt>
                <c:pt idx="23">
                  <c:v>8.89</c:v>
                </c:pt>
                <c:pt idx="24">
                  <c:v>8.36</c:v>
                </c:pt>
                <c:pt idx="25">
                  <c:v>8.2799999999999994</c:v>
                </c:pt>
                <c:pt idx="26">
                  <c:v>8.64</c:v>
                </c:pt>
                <c:pt idx="27">
                  <c:v>7.91</c:v>
                </c:pt>
                <c:pt idx="28">
                  <c:v>8.1300000000000008</c:v>
                </c:pt>
                <c:pt idx="29">
                  <c:v>7.99</c:v>
                </c:pt>
                <c:pt idx="30">
                  <c:v>7.85</c:v>
                </c:pt>
                <c:pt idx="31">
                  <c:v>7.72</c:v>
                </c:pt>
                <c:pt idx="32">
                  <c:v>7.21</c:v>
                </c:pt>
                <c:pt idx="33">
                  <c:v>7.03</c:v>
                </c:pt>
                <c:pt idx="34">
                  <c:v>7.1</c:v>
                </c:pt>
                <c:pt idx="35">
                  <c:v>7</c:v>
                </c:pt>
                <c:pt idx="36">
                  <c:v>6.61</c:v>
                </c:pt>
                <c:pt idx="37">
                  <c:v>6.75</c:v>
                </c:pt>
                <c:pt idx="38">
                  <c:v>6.5</c:v>
                </c:pt>
                <c:pt idx="39">
                  <c:v>6.39</c:v>
                </c:pt>
                <c:pt idx="40">
                  <c:v>6.42</c:v>
                </c:pt>
                <c:pt idx="41">
                  <c:v>6.19</c:v>
                </c:pt>
                <c:pt idx="42">
                  <c:v>6</c:v>
                </c:pt>
                <c:pt idx="43">
                  <c:v>5.96</c:v>
                </c:pt>
                <c:pt idx="44">
                  <c:v>5.96</c:v>
                </c:pt>
                <c:pt idx="45">
                  <c:v>6</c:v>
                </c:pt>
                <c:pt idx="46">
                  <c:v>5.99</c:v>
                </c:pt>
                <c:pt idx="47">
                  <c:v>5.74</c:v>
                </c:pt>
                <c:pt idx="48">
                  <c:v>5.74</c:v>
                </c:pt>
                <c:pt idx="49">
                  <c:v>5.87</c:v>
                </c:pt>
                <c:pt idx="50">
                  <c:v>6.29</c:v>
                </c:pt>
                <c:pt idx="51">
                  <c:v>6.6</c:v>
                </c:pt>
                <c:pt idx="52">
                  <c:v>7.04</c:v>
                </c:pt>
                <c:pt idx="53">
                  <c:v>7.27</c:v>
                </c:pt>
                <c:pt idx="54">
                  <c:v>7.16</c:v>
                </c:pt>
                <c:pt idx="55">
                  <c:v>6.61</c:v>
                </c:pt>
                <c:pt idx="56">
                  <c:v>6.91</c:v>
                </c:pt>
                <c:pt idx="57">
                  <c:v>6.81</c:v>
                </c:pt>
                <c:pt idx="58">
                  <c:v>6.4</c:v>
                </c:pt>
                <c:pt idx="59">
                  <c:v>6.07</c:v>
                </c:pt>
                <c:pt idx="60">
                  <c:v>6.06</c:v>
                </c:pt>
                <c:pt idx="61">
                  <c:v>5.88</c:v>
                </c:pt>
                <c:pt idx="62">
                  <c:v>6.1</c:v>
                </c:pt>
                <c:pt idx="63">
                  <c:v>6.1</c:v>
                </c:pt>
                <c:pt idx="64">
                  <c:v>6.08</c:v>
                </c:pt>
                <c:pt idx="65">
                  <c:v>6.07</c:v>
                </c:pt>
                <c:pt idx="66">
                  <c:v>6.02</c:v>
                </c:pt>
                <c:pt idx="67">
                  <c:v>6.01</c:v>
                </c:pt>
                <c:pt idx="68">
                  <c:v>5.83</c:v>
                </c:pt>
                <c:pt idx="69">
                  <c:v>5.94</c:v>
                </c:pt>
                <c:pt idx="70">
                  <c:v>5.97</c:v>
                </c:pt>
                <c:pt idx="71">
                  <c:v>5.74</c:v>
                </c:pt>
                <c:pt idx="72">
                  <c:v>5.87</c:v>
                </c:pt>
                <c:pt idx="73">
                  <c:v>5.81</c:v>
                </c:pt>
                <c:pt idx="74">
                  <c:v>5.7</c:v>
                </c:pt>
                <c:pt idx="75">
                  <c:v>5.5</c:v>
                </c:pt>
                <c:pt idx="76">
                  <c:v>5.53</c:v>
                </c:pt>
                <c:pt idx="77">
                  <c:v>5.52</c:v>
                </c:pt>
                <c:pt idx="78">
                  <c:v>5.4</c:v>
                </c:pt>
                <c:pt idx="79">
                  <c:v>5.32</c:v>
                </c:pt>
                <c:pt idx="80">
                  <c:v>5.38</c:v>
                </c:pt>
              </c:numCache>
            </c:numRef>
          </c:val>
          <c:smooth val="0"/>
        </c:ser>
        <c:ser>
          <c:idx val="2"/>
          <c:order val="2"/>
          <c:tx>
            <c:v>Office</c:v>
          </c:tx>
          <c:spPr>
            <a:ln>
              <a:solidFill>
                <a:srgbClr val="E3B303"/>
              </a:solidFill>
            </a:ln>
          </c:spPr>
          <c:marker>
            <c:symbol val="none"/>
          </c:marker>
          <c:cat>
            <c:numRef>
              <c:f>'Current Value Cap Rates'!$R$476:$R$556</c:f>
              <c:numCache>
                <c:formatCode>General</c:formatCode>
                <c:ptCount val="81"/>
                <c:pt idx="0">
                  <c:v>19962</c:v>
                </c:pt>
                <c:pt idx="1">
                  <c:v>19963</c:v>
                </c:pt>
                <c:pt idx="2">
                  <c:v>19964</c:v>
                </c:pt>
                <c:pt idx="3">
                  <c:v>19971</c:v>
                </c:pt>
                <c:pt idx="4">
                  <c:v>19972</c:v>
                </c:pt>
                <c:pt idx="5">
                  <c:v>19973</c:v>
                </c:pt>
                <c:pt idx="6">
                  <c:v>19974</c:v>
                </c:pt>
                <c:pt idx="7">
                  <c:v>19981</c:v>
                </c:pt>
                <c:pt idx="8">
                  <c:v>19982</c:v>
                </c:pt>
                <c:pt idx="9">
                  <c:v>19983</c:v>
                </c:pt>
                <c:pt idx="10">
                  <c:v>19984</c:v>
                </c:pt>
                <c:pt idx="11">
                  <c:v>19991</c:v>
                </c:pt>
                <c:pt idx="12">
                  <c:v>19992</c:v>
                </c:pt>
                <c:pt idx="13">
                  <c:v>19993</c:v>
                </c:pt>
                <c:pt idx="14">
                  <c:v>19994</c:v>
                </c:pt>
                <c:pt idx="15">
                  <c:v>20001</c:v>
                </c:pt>
                <c:pt idx="16">
                  <c:v>20002</c:v>
                </c:pt>
                <c:pt idx="17">
                  <c:v>20003</c:v>
                </c:pt>
                <c:pt idx="18">
                  <c:v>20004</c:v>
                </c:pt>
                <c:pt idx="19">
                  <c:v>20011</c:v>
                </c:pt>
                <c:pt idx="20">
                  <c:v>20012</c:v>
                </c:pt>
                <c:pt idx="21">
                  <c:v>20013</c:v>
                </c:pt>
                <c:pt idx="22">
                  <c:v>20014</c:v>
                </c:pt>
                <c:pt idx="23">
                  <c:v>20021</c:v>
                </c:pt>
                <c:pt idx="24">
                  <c:v>20022</c:v>
                </c:pt>
                <c:pt idx="25">
                  <c:v>20023</c:v>
                </c:pt>
                <c:pt idx="26">
                  <c:v>20024</c:v>
                </c:pt>
                <c:pt idx="27">
                  <c:v>20031</c:v>
                </c:pt>
                <c:pt idx="28">
                  <c:v>20032</c:v>
                </c:pt>
                <c:pt idx="29">
                  <c:v>20033</c:v>
                </c:pt>
                <c:pt idx="30">
                  <c:v>20034</c:v>
                </c:pt>
                <c:pt idx="31">
                  <c:v>20041</c:v>
                </c:pt>
                <c:pt idx="32">
                  <c:v>20042</c:v>
                </c:pt>
                <c:pt idx="33">
                  <c:v>20043</c:v>
                </c:pt>
                <c:pt idx="34">
                  <c:v>20044</c:v>
                </c:pt>
                <c:pt idx="35">
                  <c:v>20051</c:v>
                </c:pt>
                <c:pt idx="36">
                  <c:v>20052</c:v>
                </c:pt>
                <c:pt idx="37">
                  <c:v>20053</c:v>
                </c:pt>
                <c:pt idx="38">
                  <c:v>20054</c:v>
                </c:pt>
                <c:pt idx="39">
                  <c:v>20061</c:v>
                </c:pt>
                <c:pt idx="40">
                  <c:v>20062</c:v>
                </c:pt>
                <c:pt idx="41">
                  <c:v>20063</c:v>
                </c:pt>
                <c:pt idx="42">
                  <c:v>20064</c:v>
                </c:pt>
                <c:pt idx="43">
                  <c:v>20071</c:v>
                </c:pt>
                <c:pt idx="44">
                  <c:v>20072</c:v>
                </c:pt>
                <c:pt idx="45">
                  <c:v>20073</c:v>
                </c:pt>
                <c:pt idx="46">
                  <c:v>20074</c:v>
                </c:pt>
                <c:pt idx="47">
                  <c:v>20081</c:v>
                </c:pt>
                <c:pt idx="48">
                  <c:v>20082</c:v>
                </c:pt>
                <c:pt idx="49">
                  <c:v>20083</c:v>
                </c:pt>
                <c:pt idx="50">
                  <c:v>20084</c:v>
                </c:pt>
                <c:pt idx="51">
                  <c:v>20091</c:v>
                </c:pt>
                <c:pt idx="52">
                  <c:v>20092</c:v>
                </c:pt>
                <c:pt idx="53">
                  <c:v>20093</c:v>
                </c:pt>
                <c:pt idx="54">
                  <c:v>20094</c:v>
                </c:pt>
                <c:pt idx="55">
                  <c:v>20101</c:v>
                </c:pt>
                <c:pt idx="56">
                  <c:v>20102</c:v>
                </c:pt>
                <c:pt idx="57">
                  <c:v>20103</c:v>
                </c:pt>
                <c:pt idx="58">
                  <c:v>20104</c:v>
                </c:pt>
                <c:pt idx="59">
                  <c:v>20111</c:v>
                </c:pt>
                <c:pt idx="60">
                  <c:v>20112</c:v>
                </c:pt>
                <c:pt idx="61">
                  <c:v>20113</c:v>
                </c:pt>
                <c:pt idx="62">
                  <c:v>20114</c:v>
                </c:pt>
                <c:pt idx="63">
                  <c:v>20121</c:v>
                </c:pt>
                <c:pt idx="64">
                  <c:v>20122</c:v>
                </c:pt>
                <c:pt idx="65">
                  <c:v>20123</c:v>
                </c:pt>
                <c:pt idx="66">
                  <c:v>20124</c:v>
                </c:pt>
                <c:pt idx="67">
                  <c:v>20131</c:v>
                </c:pt>
                <c:pt idx="68">
                  <c:v>20132</c:v>
                </c:pt>
                <c:pt idx="69">
                  <c:v>20133</c:v>
                </c:pt>
                <c:pt idx="70">
                  <c:v>20134</c:v>
                </c:pt>
                <c:pt idx="71">
                  <c:v>20141</c:v>
                </c:pt>
                <c:pt idx="72">
                  <c:v>20142</c:v>
                </c:pt>
                <c:pt idx="73">
                  <c:v>20143</c:v>
                </c:pt>
                <c:pt idx="74">
                  <c:v>20144</c:v>
                </c:pt>
                <c:pt idx="75">
                  <c:v>20151</c:v>
                </c:pt>
                <c:pt idx="76">
                  <c:v>20152</c:v>
                </c:pt>
                <c:pt idx="77">
                  <c:v>20153</c:v>
                </c:pt>
                <c:pt idx="78">
                  <c:v>20154</c:v>
                </c:pt>
                <c:pt idx="79">
                  <c:v>20161</c:v>
                </c:pt>
                <c:pt idx="80">
                  <c:v>20162</c:v>
                </c:pt>
              </c:numCache>
            </c:numRef>
          </c:cat>
          <c:val>
            <c:numRef>
              <c:f>'Current Value Cap Rates'!$T$338:$T$418</c:f>
              <c:numCache>
                <c:formatCode>General</c:formatCode>
                <c:ptCount val="81"/>
                <c:pt idx="0">
                  <c:v>9.44</c:v>
                </c:pt>
                <c:pt idx="1">
                  <c:v>9.01</c:v>
                </c:pt>
                <c:pt idx="2">
                  <c:v>8.31</c:v>
                </c:pt>
                <c:pt idx="3">
                  <c:v>9.52</c:v>
                </c:pt>
                <c:pt idx="4">
                  <c:v>8.8000000000000007</c:v>
                </c:pt>
                <c:pt idx="5">
                  <c:v>9.3000000000000007</c:v>
                </c:pt>
                <c:pt idx="6">
                  <c:v>8.67</c:v>
                </c:pt>
                <c:pt idx="7">
                  <c:v>8.57</c:v>
                </c:pt>
                <c:pt idx="8">
                  <c:v>8.3800000000000008</c:v>
                </c:pt>
                <c:pt idx="9">
                  <c:v>8.64</c:v>
                </c:pt>
                <c:pt idx="10">
                  <c:v>8.19</c:v>
                </c:pt>
                <c:pt idx="11">
                  <c:v>8.2100000000000009</c:v>
                </c:pt>
                <c:pt idx="12">
                  <c:v>8.75</c:v>
                </c:pt>
                <c:pt idx="13">
                  <c:v>8.08</c:v>
                </c:pt>
                <c:pt idx="14">
                  <c:v>7.8</c:v>
                </c:pt>
                <c:pt idx="15">
                  <c:v>8.35</c:v>
                </c:pt>
                <c:pt idx="16">
                  <c:v>8.23</c:v>
                </c:pt>
                <c:pt idx="17">
                  <c:v>8.36</c:v>
                </c:pt>
                <c:pt idx="18">
                  <c:v>8.6199999999999992</c:v>
                </c:pt>
                <c:pt idx="19">
                  <c:v>8.65</c:v>
                </c:pt>
                <c:pt idx="20">
                  <c:v>8.9600000000000009</c:v>
                </c:pt>
                <c:pt idx="21">
                  <c:v>8.75</c:v>
                </c:pt>
                <c:pt idx="22">
                  <c:v>8.99</c:v>
                </c:pt>
                <c:pt idx="23">
                  <c:v>9.09</c:v>
                </c:pt>
                <c:pt idx="24">
                  <c:v>9.36</c:v>
                </c:pt>
                <c:pt idx="25">
                  <c:v>8.59</c:v>
                </c:pt>
                <c:pt idx="26">
                  <c:v>8.48</c:v>
                </c:pt>
                <c:pt idx="27">
                  <c:v>8.49</c:v>
                </c:pt>
                <c:pt idx="28">
                  <c:v>8.4700000000000006</c:v>
                </c:pt>
                <c:pt idx="29">
                  <c:v>8.0299999999999994</c:v>
                </c:pt>
                <c:pt idx="30">
                  <c:v>7.85</c:v>
                </c:pt>
                <c:pt idx="31">
                  <c:v>7.71</c:v>
                </c:pt>
                <c:pt idx="32">
                  <c:v>8.11</c:v>
                </c:pt>
                <c:pt idx="33">
                  <c:v>7.2</c:v>
                </c:pt>
                <c:pt idx="34">
                  <c:v>7.23</c:v>
                </c:pt>
                <c:pt idx="35">
                  <c:v>6.93</c:v>
                </c:pt>
                <c:pt idx="36">
                  <c:v>6.91</c:v>
                </c:pt>
                <c:pt idx="37">
                  <c:v>6.19</c:v>
                </c:pt>
                <c:pt idx="38">
                  <c:v>6.22</c:v>
                </c:pt>
                <c:pt idx="39">
                  <c:v>6.26</c:v>
                </c:pt>
                <c:pt idx="40">
                  <c:v>5.97</c:v>
                </c:pt>
                <c:pt idx="41">
                  <c:v>5.67</c:v>
                </c:pt>
                <c:pt idx="42">
                  <c:v>5.61</c:v>
                </c:pt>
                <c:pt idx="43">
                  <c:v>5.78</c:v>
                </c:pt>
                <c:pt idx="44">
                  <c:v>5.52</c:v>
                </c:pt>
                <c:pt idx="45">
                  <c:v>5.14</c:v>
                </c:pt>
                <c:pt idx="46">
                  <c:v>5.27</c:v>
                </c:pt>
                <c:pt idx="47">
                  <c:v>5.24</c:v>
                </c:pt>
                <c:pt idx="48">
                  <c:v>5.22</c:v>
                </c:pt>
                <c:pt idx="49">
                  <c:v>5.26</c:v>
                </c:pt>
                <c:pt idx="50">
                  <c:v>5.73</c:v>
                </c:pt>
                <c:pt idx="51">
                  <c:v>6.51</c:v>
                </c:pt>
                <c:pt idx="52">
                  <c:v>7.15</c:v>
                </c:pt>
                <c:pt idx="53">
                  <c:v>7.04</c:v>
                </c:pt>
                <c:pt idx="54">
                  <c:v>7.25</c:v>
                </c:pt>
                <c:pt idx="55">
                  <c:v>7.34</c:v>
                </c:pt>
                <c:pt idx="56">
                  <c:v>7.19</c:v>
                </c:pt>
                <c:pt idx="57">
                  <c:v>6.75</c:v>
                </c:pt>
                <c:pt idx="58">
                  <c:v>6.44</c:v>
                </c:pt>
                <c:pt idx="59">
                  <c:v>6.33</c:v>
                </c:pt>
                <c:pt idx="60">
                  <c:v>6.22</c:v>
                </c:pt>
                <c:pt idx="61">
                  <c:v>5.84</c:v>
                </c:pt>
                <c:pt idx="62">
                  <c:v>5.86</c:v>
                </c:pt>
                <c:pt idx="63">
                  <c:v>6</c:v>
                </c:pt>
                <c:pt idx="64">
                  <c:v>5.87</c:v>
                </c:pt>
                <c:pt idx="65">
                  <c:v>5.72</c:v>
                </c:pt>
                <c:pt idx="66">
                  <c:v>5.61</c:v>
                </c:pt>
                <c:pt idx="67">
                  <c:v>5.64</c:v>
                </c:pt>
                <c:pt idx="68">
                  <c:v>5.78</c:v>
                </c:pt>
                <c:pt idx="69">
                  <c:v>5.47</c:v>
                </c:pt>
                <c:pt idx="70">
                  <c:v>5.34</c:v>
                </c:pt>
                <c:pt idx="71">
                  <c:v>5.35</c:v>
                </c:pt>
                <c:pt idx="72">
                  <c:v>5.54</c:v>
                </c:pt>
                <c:pt idx="73">
                  <c:v>5.43</c:v>
                </c:pt>
                <c:pt idx="74">
                  <c:v>5.27</c:v>
                </c:pt>
                <c:pt idx="75">
                  <c:v>5.24</c:v>
                </c:pt>
                <c:pt idx="76">
                  <c:v>5.25</c:v>
                </c:pt>
                <c:pt idx="77">
                  <c:v>4.96</c:v>
                </c:pt>
                <c:pt idx="78">
                  <c:v>4.78</c:v>
                </c:pt>
                <c:pt idx="79">
                  <c:v>5.07</c:v>
                </c:pt>
                <c:pt idx="80">
                  <c:v>5.07</c:v>
                </c:pt>
              </c:numCache>
            </c:numRef>
          </c:val>
          <c:smooth val="0"/>
        </c:ser>
        <c:ser>
          <c:idx val="3"/>
          <c:order val="3"/>
          <c:tx>
            <c:v>Retail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'Current Value Cap Rates'!$R$476:$R$556</c:f>
              <c:numCache>
                <c:formatCode>General</c:formatCode>
                <c:ptCount val="81"/>
                <c:pt idx="0">
                  <c:v>19962</c:v>
                </c:pt>
                <c:pt idx="1">
                  <c:v>19963</c:v>
                </c:pt>
                <c:pt idx="2">
                  <c:v>19964</c:v>
                </c:pt>
                <c:pt idx="3">
                  <c:v>19971</c:v>
                </c:pt>
                <c:pt idx="4">
                  <c:v>19972</c:v>
                </c:pt>
                <c:pt idx="5">
                  <c:v>19973</c:v>
                </c:pt>
                <c:pt idx="6">
                  <c:v>19974</c:v>
                </c:pt>
                <c:pt idx="7">
                  <c:v>19981</c:v>
                </c:pt>
                <c:pt idx="8">
                  <c:v>19982</c:v>
                </c:pt>
                <c:pt idx="9">
                  <c:v>19983</c:v>
                </c:pt>
                <c:pt idx="10">
                  <c:v>19984</c:v>
                </c:pt>
                <c:pt idx="11">
                  <c:v>19991</c:v>
                </c:pt>
                <c:pt idx="12">
                  <c:v>19992</c:v>
                </c:pt>
                <c:pt idx="13">
                  <c:v>19993</c:v>
                </c:pt>
                <c:pt idx="14">
                  <c:v>19994</c:v>
                </c:pt>
                <c:pt idx="15">
                  <c:v>20001</c:v>
                </c:pt>
                <c:pt idx="16">
                  <c:v>20002</c:v>
                </c:pt>
                <c:pt idx="17">
                  <c:v>20003</c:v>
                </c:pt>
                <c:pt idx="18">
                  <c:v>20004</c:v>
                </c:pt>
                <c:pt idx="19">
                  <c:v>20011</c:v>
                </c:pt>
                <c:pt idx="20">
                  <c:v>20012</c:v>
                </c:pt>
                <c:pt idx="21">
                  <c:v>20013</c:v>
                </c:pt>
                <c:pt idx="22">
                  <c:v>20014</c:v>
                </c:pt>
                <c:pt idx="23">
                  <c:v>20021</c:v>
                </c:pt>
                <c:pt idx="24">
                  <c:v>20022</c:v>
                </c:pt>
                <c:pt idx="25">
                  <c:v>20023</c:v>
                </c:pt>
                <c:pt idx="26">
                  <c:v>20024</c:v>
                </c:pt>
                <c:pt idx="27">
                  <c:v>20031</c:v>
                </c:pt>
                <c:pt idx="28">
                  <c:v>20032</c:v>
                </c:pt>
                <c:pt idx="29">
                  <c:v>20033</c:v>
                </c:pt>
                <c:pt idx="30">
                  <c:v>20034</c:v>
                </c:pt>
                <c:pt idx="31">
                  <c:v>20041</c:v>
                </c:pt>
                <c:pt idx="32">
                  <c:v>20042</c:v>
                </c:pt>
                <c:pt idx="33">
                  <c:v>20043</c:v>
                </c:pt>
                <c:pt idx="34">
                  <c:v>20044</c:v>
                </c:pt>
                <c:pt idx="35">
                  <c:v>20051</c:v>
                </c:pt>
                <c:pt idx="36">
                  <c:v>20052</c:v>
                </c:pt>
                <c:pt idx="37">
                  <c:v>20053</c:v>
                </c:pt>
                <c:pt idx="38">
                  <c:v>20054</c:v>
                </c:pt>
                <c:pt idx="39">
                  <c:v>20061</c:v>
                </c:pt>
                <c:pt idx="40">
                  <c:v>20062</c:v>
                </c:pt>
                <c:pt idx="41">
                  <c:v>20063</c:v>
                </c:pt>
                <c:pt idx="42">
                  <c:v>20064</c:v>
                </c:pt>
                <c:pt idx="43">
                  <c:v>20071</c:v>
                </c:pt>
                <c:pt idx="44">
                  <c:v>20072</c:v>
                </c:pt>
                <c:pt idx="45">
                  <c:v>20073</c:v>
                </c:pt>
                <c:pt idx="46">
                  <c:v>20074</c:v>
                </c:pt>
                <c:pt idx="47">
                  <c:v>20081</c:v>
                </c:pt>
                <c:pt idx="48">
                  <c:v>20082</c:v>
                </c:pt>
                <c:pt idx="49">
                  <c:v>20083</c:v>
                </c:pt>
                <c:pt idx="50">
                  <c:v>20084</c:v>
                </c:pt>
                <c:pt idx="51">
                  <c:v>20091</c:v>
                </c:pt>
                <c:pt idx="52">
                  <c:v>20092</c:v>
                </c:pt>
                <c:pt idx="53">
                  <c:v>20093</c:v>
                </c:pt>
                <c:pt idx="54">
                  <c:v>20094</c:v>
                </c:pt>
                <c:pt idx="55">
                  <c:v>20101</c:v>
                </c:pt>
                <c:pt idx="56">
                  <c:v>20102</c:v>
                </c:pt>
                <c:pt idx="57">
                  <c:v>20103</c:v>
                </c:pt>
                <c:pt idx="58">
                  <c:v>20104</c:v>
                </c:pt>
                <c:pt idx="59">
                  <c:v>20111</c:v>
                </c:pt>
                <c:pt idx="60">
                  <c:v>20112</c:v>
                </c:pt>
                <c:pt idx="61">
                  <c:v>20113</c:v>
                </c:pt>
                <c:pt idx="62">
                  <c:v>20114</c:v>
                </c:pt>
                <c:pt idx="63">
                  <c:v>20121</c:v>
                </c:pt>
                <c:pt idx="64">
                  <c:v>20122</c:v>
                </c:pt>
                <c:pt idx="65">
                  <c:v>20123</c:v>
                </c:pt>
                <c:pt idx="66">
                  <c:v>20124</c:v>
                </c:pt>
                <c:pt idx="67">
                  <c:v>20131</c:v>
                </c:pt>
                <c:pt idx="68">
                  <c:v>20132</c:v>
                </c:pt>
                <c:pt idx="69">
                  <c:v>20133</c:v>
                </c:pt>
                <c:pt idx="70">
                  <c:v>20134</c:v>
                </c:pt>
                <c:pt idx="71">
                  <c:v>20141</c:v>
                </c:pt>
                <c:pt idx="72">
                  <c:v>20142</c:v>
                </c:pt>
                <c:pt idx="73">
                  <c:v>20143</c:v>
                </c:pt>
                <c:pt idx="74">
                  <c:v>20144</c:v>
                </c:pt>
                <c:pt idx="75">
                  <c:v>20151</c:v>
                </c:pt>
                <c:pt idx="76">
                  <c:v>20152</c:v>
                </c:pt>
                <c:pt idx="77">
                  <c:v>20153</c:v>
                </c:pt>
                <c:pt idx="78">
                  <c:v>20154</c:v>
                </c:pt>
                <c:pt idx="79">
                  <c:v>20161</c:v>
                </c:pt>
                <c:pt idx="80">
                  <c:v>20162</c:v>
                </c:pt>
              </c:numCache>
            </c:numRef>
          </c:cat>
          <c:val>
            <c:numRef>
              <c:f>'Current Value Cap Rates'!$T$476:$T$556</c:f>
              <c:numCache>
                <c:formatCode>General</c:formatCode>
                <c:ptCount val="81"/>
                <c:pt idx="0">
                  <c:v>9.18</c:v>
                </c:pt>
                <c:pt idx="1">
                  <c:v>8.5299999999999994</c:v>
                </c:pt>
                <c:pt idx="2">
                  <c:v>8.74</c:v>
                </c:pt>
                <c:pt idx="3">
                  <c:v>9.1</c:v>
                </c:pt>
                <c:pt idx="4">
                  <c:v>9.86</c:v>
                </c:pt>
                <c:pt idx="5">
                  <c:v>8.74</c:v>
                </c:pt>
                <c:pt idx="6">
                  <c:v>8.76</c:v>
                </c:pt>
                <c:pt idx="7">
                  <c:v>8.7899999999999991</c:v>
                </c:pt>
                <c:pt idx="8">
                  <c:v>9.64</c:v>
                </c:pt>
                <c:pt idx="9">
                  <c:v>9.1300000000000008</c:v>
                </c:pt>
                <c:pt idx="10">
                  <c:v>9.01</c:v>
                </c:pt>
                <c:pt idx="11">
                  <c:v>8.92</c:v>
                </c:pt>
                <c:pt idx="12">
                  <c:v>9.33</c:v>
                </c:pt>
                <c:pt idx="13">
                  <c:v>8.3800000000000008</c:v>
                </c:pt>
                <c:pt idx="14">
                  <c:v>8.6999999999999993</c:v>
                </c:pt>
                <c:pt idx="15">
                  <c:v>8.7200000000000006</c:v>
                </c:pt>
                <c:pt idx="16">
                  <c:v>9.3000000000000007</c:v>
                </c:pt>
                <c:pt idx="17">
                  <c:v>9.1999999999999993</c:v>
                </c:pt>
                <c:pt idx="18">
                  <c:v>9</c:v>
                </c:pt>
                <c:pt idx="19">
                  <c:v>9.08</c:v>
                </c:pt>
                <c:pt idx="20">
                  <c:v>9.33</c:v>
                </c:pt>
                <c:pt idx="21">
                  <c:v>8.59</c:v>
                </c:pt>
                <c:pt idx="22">
                  <c:v>8.83</c:v>
                </c:pt>
                <c:pt idx="23">
                  <c:v>9</c:v>
                </c:pt>
                <c:pt idx="24">
                  <c:v>9.1199999999999992</c:v>
                </c:pt>
                <c:pt idx="25">
                  <c:v>8.4</c:v>
                </c:pt>
                <c:pt idx="26">
                  <c:v>8.35</c:v>
                </c:pt>
                <c:pt idx="27">
                  <c:v>8.18</c:v>
                </c:pt>
                <c:pt idx="28">
                  <c:v>8.2100000000000009</c:v>
                </c:pt>
                <c:pt idx="29">
                  <c:v>7.69</c:v>
                </c:pt>
                <c:pt idx="30">
                  <c:v>8.0500000000000007</c:v>
                </c:pt>
                <c:pt idx="31">
                  <c:v>7.6</c:v>
                </c:pt>
                <c:pt idx="32">
                  <c:v>7.51</c:v>
                </c:pt>
                <c:pt idx="33">
                  <c:v>7.15</c:v>
                </c:pt>
                <c:pt idx="34">
                  <c:v>7.24</c:v>
                </c:pt>
                <c:pt idx="35">
                  <c:v>6.54</c:v>
                </c:pt>
                <c:pt idx="36">
                  <c:v>6.72</c:v>
                </c:pt>
                <c:pt idx="37">
                  <c:v>6.38</c:v>
                </c:pt>
                <c:pt idx="38">
                  <c:v>6.32</c:v>
                </c:pt>
                <c:pt idx="39">
                  <c:v>6.33</c:v>
                </c:pt>
                <c:pt idx="40">
                  <c:v>6.21</c:v>
                </c:pt>
                <c:pt idx="41">
                  <c:v>5.88</c:v>
                </c:pt>
                <c:pt idx="42">
                  <c:v>5.98</c:v>
                </c:pt>
                <c:pt idx="43">
                  <c:v>5.86</c:v>
                </c:pt>
                <c:pt idx="44">
                  <c:v>5.96</c:v>
                </c:pt>
                <c:pt idx="45">
                  <c:v>5.79</c:v>
                </c:pt>
                <c:pt idx="46">
                  <c:v>5.95</c:v>
                </c:pt>
                <c:pt idx="47">
                  <c:v>5.88</c:v>
                </c:pt>
                <c:pt idx="48">
                  <c:v>5.86</c:v>
                </c:pt>
                <c:pt idx="49">
                  <c:v>5.93</c:v>
                </c:pt>
                <c:pt idx="50">
                  <c:v>6.45</c:v>
                </c:pt>
                <c:pt idx="51">
                  <c:v>6.6</c:v>
                </c:pt>
                <c:pt idx="52">
                  <c:v>7.11</c:v>
                </c:pt>
                <c:pt idx="53">
                  <c:v>6.99</c:v>
                </c:pt>
                <c:pt idx="54">
                  <c:v>7.01</c:v>
                </c:pt>
                <c:pt idx="55">
                  <c:v>6.94</c:v>
                </c:pt>
                <c:pt idx="56">
                  <c:v>7.28</c:v>
                </c:pt>
                <c:pt idx="57">
                  <c:v>7.02</c:v>
                </c:pt>
                <c:pt idx="58">
                  <c:v>6.98</c:v>
                </c:pt>
                <c:pt idx="59">
                  <c:v>6.61</c:v>
                </c:pt>
                <c:pt idx="60">
                  <c:v>6.65</c:v>
                </c:pt>
                <c:pt idx="61">
                  <c:v>6.38</c:v>
                </c:pt>
                <c:pt idx="62">
                  <c:v>6.69</c:v>
                </c:pt>
                <c:pt idx="63">
                  <c:v>6.46</c:v>
                </c:pt>
                <c:pt idx="64">
                  <c:v>6.49</c:v>
                </c:pt>
                <c:pt idx="65">
                  <c:v>6.32</c:v>
                </c:pt>
                <c:pt idx="66">
                  <c:v>6.34</c:v>
                </c:pt>
                <c:pt idx="67">
                  <c:v>6.67</c:v>
                </c:pt>
                <c:pt idx="68">
                  <c:v>6.32</c:v>
                </c:pt>
                <c:pt idx="69">
                  <c:v>6.09</c:v>
                </c:pt>
                <c:pt idx="70">
                  <c:v>6.25</c:v>
                </c:pt>
                <c:pt idx="71">
                  <c:v>5.76</c:v>
                </c:pt>
                <c:pt idx="72">
                  <c:v>5.86</c:v>
                </c:pt>
                <c:pt idx="73">
                  <c:v>5.84</c:v>
                </c:pt>
                <c:pt idx="74">
                  <c:v>5.8</c:v>
                </c:pt>
                <c:pt idx="75">
                  <c:v>5.63</c:v>
                </c:pt>
                <c:pt idx="76">
                  <c:v>5.53</c:v>
                </c:pt>
                <c:pt idx="77">
                  <c:v>5.43</c:v>
                </c:pt>
                <c:pt idx="78">
                  <c:v>5.39</c:v>
                </c:pt>
                <c:pt idx="79">
                  <c:v>5.35</c:v>
                </c:pt>
                <c:pt idx="80">
                  <c:v>5.28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161024"/>
        <c:axId val="124166912"/>
      </c:lineChart>
      <c:catAx>
        <c:axId val="124161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24166912"/>
        <c:crosses val="autoZero"/>
        <c:auto val="1"/>
        <c:lblAlgn val="ctr"/>
        <c:lblOffset val="100"/>
        <c:noMultiLvlLbl val="0"/>
      </c:catAx>
      <c:valAx>
        <c:axId val="124166912"/>
        <c:scaling>
          <c:orientation val="minMax"/>
          <c:min val="4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</c:spPr>
        <c:crossAx val="12416102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Apartment</c:v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Vacancy!$L$388:$L$461</c:f>
              <c:numCache>
                <c:formatCode>General</c:formatCode>
                <c:ptCount val="74"/>
                <c:pt idx="0">
                  <c:v>19981</c:v>
                </c:pt>
                <c:pt idx="1">
                  <c:v>19982</c:v>
                </c:pt>
                <c:pt idx="2">
                  <c:v>19983</c:v>
                </c:pt>
                <c:pt idx="3">
                  <c:v>19984</c:v>
                </c:pt>
                <c:pt idx="4">
                  <c:v>19991</c:v>
                </c:pt>
                <c:pt idx="5">
                  <c:v>19992</c:v>
                </c:pt>
                <c:pt idx="6">
                  <c:v>19993</c:v>
                </c:pt>
                <c:pt idx="7">
                  <c:v>19994</c:v>
                </c:pt>
                <c:pt idx="8">
                  <c:v>20001</c:v>
                </c:pt>
                <c:pt idx="9">
                  <c:v>20002</c:v>
                </c:pt>
                <c:pt idx="10">
                  <c:v>20003</c:v>
                </c:pt>
                <c:pt idx="11">
                  <c:v>20004</c:v>
                </c:pt>
                <c:pt idx="12">
                  <c:v>20011</c:v>
                </c:pt>
                <c:pt idx="13">
                  <c:v>20012</c:v>
                </c:pt>
                <c:pt idx="14">
                  <c:v>20013</c:v>
                </c:pt>
                <c:pt idx="15">
                  <c:v>20014</c:v>
                </c:pt>
                <c:pt idx="16">
                  <c:v>20021</c:v>
                </c:pt>
                <c:pt idx="17">
                  <c:v>20022</c:v>
                </c:pt>
                <c:pt idx="18">
                  <c:v>20023</c:v>
                </c:pt>
                <c:pt idx="19">
                  <c:v>20024</c:v>
                </c:pt>
                <c:pt idx="20">
                  <c:v>20031</c:v>
                </c:pt>
                <c:pt idx="21">
                  <c:v>20032</c:v>
                </c:pt>
                <c:pt idx="22">
                  <c:v>20033</c:v>
                </c:pt>
                <c:pt idx="23">
                  <c:v>20034</c:v>
                </c:pt>
                <c:pt idx="24">
                  <c:v>20041</c:v>
                </c:pt>
                <c:pt idx="25">
                  <c:v>20042</c:v>
                </c:pt>
                <c:pt idx="26">
                  <c:v>20043</c:v>
                </c:pt>
                <c:pt idx="27">
                  <c:v>20044</c:v>
                </c:pt>
                <c:pt idx="28">
                  <c:v>20051</c:v>
                </c:pt>
                <c:pt idx="29">
                  <c:v>20052</c:v>
                </c:pt>
                <c:pt idx="30">
                  <c:v>20053</c:v>
                </c:pt>
                <c:pt idx="31">
                  <c:v>20054</c:v>
                </c:pt>
                <c:pt idx="32">
                  <c:v>20061</c:v>
                </c:pt>
                <c:pt idx="33">
                  <c:v>20062</c:v>
                </c:pt>
                <c:pt idx="34">
                  <c:v>20063</c:v>
                </c:pt>
                <c:pt idx="35">
                  <c:v>20064</c:v>
                </c:pt>
                <c:pt idx="36">
                  <c:v>20071</c:v>
                </c:pt>
                <c:pt idx="37">
                  <c:v>20072</c:v>
                </c:pt>
                <c:pt idx="38">
                  <c:v>20073</c:v>
                </c:pt>
                <c:pt idx="39">
                  <c:v>20074</c:v>
                </c:pt>
                <c:pt idx="40">
                  <c:v>20081</c:v>
                </c:pt>
                <c:pt idx="41">
                  <c:v>20082</c:v>
                </c:pt>
                <c:pt idx="42">
                  <c:v>20083</c:v>
                </c:pt>
                <c:pt idx="43">
                  <c:v>20084</c:v>
                </c:pt>
                <c:pt idx="44">
                  <c:v>20091</c:v>
                </c:pt>
                <c:pt idx="45">
                  <c:v>20092</c:v>
                </c:pt>
                <c:pt idx="46">
                  <c:v>20093</c:v>
                </c:pt>
                <c:pt idx="47">
                  <c:v>20094</c:v>
                </c:pt>
                <c:pt idx="48">
                  <c:v>20101</c:v>
                </c:pt>
                <c:pt idx="49">
                  <c:v>20102</c:v>
                </c:pt>
                <c:pt idx="50">
                  <c:v>20103</c:v>
                </c:pt>
                <c:pt idx="51">
                  <c:v>20104</c:v>
                </c:pt>
                <c:pt idx="52">
                  <c:v>20111</c:v>
                </c:pt>
                <c:pt idx="53">
                  <c:v>20112</c:v>
                </c:pt>
                <c:pt idx="54">
                  <c:v>20113</c:v>
                </c:pt>
                <c:pt idx="55">
                  <c:v>20114</c:v>
                </c:pt>
                <c:pt idx="56">
                  <c:v>20121</c:v>
                </c:pt>
                <c:pt idx="57">
                  <c:v>20122</c:v>
                </c:pt>
                <c:pt idx="58">
                  <c:v>20123</c:v>
                </c:pt>
                <c:pt idx="59">
                  <c:v>20124</c:v>
                </c:pt>
                <c:pt idx="60">
                  <c:v>20131</c:v>
                </c:pt>
                <c:pt idx="61">
                  <c:v>20132</c:v>
                </c:pt>
                <c:pt idx="62">
                  <c:v>20133</c:v>
                </c:pt>
                <c:pt idx="63">
                  <c:v>20134</c:v>
                </c:pt>
                <c:pt idx="64">
                  <c:v>20141</c:v>
                </c:pt>
                <c:pt idx="65">
                  <c:v>20142</c:v>
                </c:pt>
                <c:pt idx="66">
                  <c:v>20143</c:v>
                </c:pt>
                <c:pt idx="67">
                  <c:v>20144</c:v>
                </c:pt>
                <c:pt idx="68">
                  <c:v>20151</c:v>
                </c:pt>
                <c:pt idx="69">
                  <c:v>20152</c:v>
                </c:pt>
                <c:pt idx="70">
                  <c:v>20153</c:v>
                </c:pt>
                <c:pt idx="71">
                  <c:v>20154</c:v>
                </c:pt>
                <c:pt idx="72">
                  <c:v>20161</c:v>
                </c:pt>
                <c:pt idx="73">
                  <c:v>20162</c:v>
                </c:pt>
              </c:numCache>
            </c:numRef>
          </c:cat>
          <c:val>
            <c:numRef>
              <c:f>Vacancy!$P$46:$P$119</c:f>
              <c:numCache>
                <c:formatCode>General</c:formatCode>
                <c:ptCount val="74"/>
                <c:pt idx="0">
                  <c:v>5.69</c:v>
                </c:pt>
                <c:pt idx="1">
                  <c:v>6</c:v>
                </c:pt>
                <c:pt idx="2">
                  <c:v>5.37</c:v>
                </c:pt>
                <c:pt idx="3">
                  <c:v>6.06</c:v>
                </c:pt>
                <c:pt idx="4">
                  <c:v>6.53</c:v>
                </c:pt>
                <c:pt idx="5">
                  <c:v>6.29</c:v>
                </c:pt>
                <c:pt idx="6">
                  <c:v>5.99</c:v>
                </c:pt>
                <c:pt idx="7">
                  <c:v>6.49</c:v>
                </c:pt>
                <c:pt idx="8">
                  <c:v>6.45</c:v>
                </c:pt>
                <c:pt idx="9">
                  <c:v>5.97</c:v>
                </c:pt>
                <c:pt idx="10">
                  <c:v>5.13</c:v>
                </c:pt>
                <c:pt idx="11">
                  <c:v>5.83</c:v>
                </c:pt>
                <c:pt idx="12">
                  <c:v>5.75</c:v>
                </c:pt>
                <c:pt idx="13">
                  <c:v>6.37</c:v>
                </c:pt>
                <c:pt idx="14">
                  <c:v>6.55</c:v>
                </c:pt>
                <c:pt idx="15">
                  <c:v>8.16</c:v>
                </c:pt>
                <c:pt idx="16">
                  <c:v>8.74</c:v>
                </c:pt>
                <c:pt idx="17">
                  <c:v>8.09</c:v>
                </c:pt>
                <c:pt idx="18">
                  <c:v>7.66</c:v>
                </c:pt>
                <c:pt idx="19">
                  <c:v>9.02</c:v>
                </c:pt>
                <c:pt idx="20">
                  <c:v>9.06</c:v>
                </c:pt>
                <c:pt idx="21">
                  <c:v>8.81</c:v>
                </c:pt>
                <c:pt idx="22">
                  <c:v>7.89</c:v>
                </c:pt>
                <c:pt idx="23">
                  <c:v>8.4700000000000006</c:v>
                </c:pt>
                <c:pt idx="24">
                  <c:v>8.1</c:v>
                </c:pt>
                <c:pt idx="25">
                  <c:v>7.42</c:v>
                </c:pt>
                <c:pt idx="26">
                  <c:v>7.01</c:v>
                </c:pt>
                <c:pt idx="27">
                  <c:v>8</c:v>
                </c:pt>
                <c:pt idx="28">
                  <c:v>7.26</c:v>
                </c:pt>
                <c:pt idx="29">
                  <c:v>6.98</c:v>
                </c:pt>
                <c:pt idx="30">
                  <c:v>5.91</c:v>
                </c:pt>
                <c:pt idx="31">
                  <c:v>6.19</c:v>
                </c:pt>
                <c:pt idx="32">
                  <c:v>6.11</c:v>
                </c:pt>
                <c:pt idx="33">
                  <c:v>5.88</c:v>
                </c:pt>
                <c:pt idx="34">
                  <c:v>6.26</c:v>
                </c:pt>
                <c:pt idx="35">
                  <c:v>7.09</c:v>
                </c:pt>
                <c:pt idx="36">
                  <c:v>7.37</c:v>
                </c:pt>
                <c:pt idx="37">
                  <c:v>7.06</c:v>
                </c:pt>
                <c:pt idx="38">
                  <c:v>6.98</c:v>
                </c:pt>
                <c:pt idx="39">
                  <c:v>7.7</c:v>
                </c:pt>
                <c:pt idx="40">
                  <c:v>7.53</c:v>
                </c:pt>
                <c:pt idx="41">
                  <c:v>7.99</c:v>
                </c:pt>
                <c:pt idx="42">
                  <c:v>8.24</c:v>
                </c:pt>
                <c:pt idx="43">
                  <c:v>8.6199999999999992</c:v>
                </c:pt>
                <c:pt idx="44">
                  <c:v>8.43</c:v>
                </c:pt>
                <c:pt idx="45">
                  <c:v>8.25</c:v>
                </c:pt>
                <c:pt idx="46">
                  <c:v>7.62</c:v>
                </c:pt>
                <c:pt idx="47">
                  <c:v>7.54</c:v>
                </c:pt>
                <c:pt idx="48">
                  <c:v>6.96</c:v>
                </c:pt>
                <c:pt idx="49">
                  <c:v>5.85</c:v>
                </c:pt>
                <c:pt idx="50">
                  <c:v>6.27</c:v>
                </c:pt>
                <c:pt idx="51">
                  <c:v>6.43</c:v>
                </c:pt>
                <c:pt idx="52">
                  <c:v>6.33</c:v>
                </c:pt>
                <c:pt idx="53">
                  <c:v>5.5</c:v>
                </c:pt>
                <c:pt idx="54">
                  <c:v>5.01</c:v>
                </c:pt>
                <c:pt idx="55">
                  <c:v>5.93</c:v>
                </c:pt>
                <c:pt idx="56">
                  <c:v>5.9</c:v>
                </c:pt>
                <c:pt idx="57">
                  <c:v>5.36</c:v>
                </c:pt>
                <c:pt idx="58">
                  <c:v>5.21</c:v>
                </c:pt>
                <c:pt idx="59">
                  <c:v>6.17</c:v>
                </c:pt>
                <c:pt idx="60">
                  <c:v>5.54</c:v>
                </c:pt>
                <c:pt idx="61">
                  <c:v>5.69</c:v>
                </c:pt>
                <c:pt idx="62">
                  <c:v>5.54</c:v>
                </c:pt>
                <c:pt idx="63">
                  <c:v>6.93</c:v>
                </c:pt>
                <c:pt idx="64">
                  <c:v>6.62</c:v>
                </c:pt>
                <c:pt idx="65">
                  <c:v>5.73</c:v>
                </c:pt>
                <c:pt idx="66">
                  <c:v>6.05</c:v>
                </c:pt>
                <c:pt idx="67">
                  <c:v>6.73</c:v>
                </c:pt>
                <c:pt idx="68">
                  <c:v>6.2</c:v>
                </c:pt>
                <c:pt idx="69">
                  <c:v>5.86</c:v>
                </c:pt>
                <c:pt idx="70">
                  <c:v>5.63</c:v>
                </c:pt>
                <c:pt idx="71">
                  <c:v>6.34</c:v>
                </c:pt>
                <c:pt idx="72">
                  <c:v>6.2</c:v>
                </c:pt>
                <c:pt idx="73">
                  <c:v>5.73</c:v>
                </c:pt>
              </c:numCache>
            </c:numRef>
          </c:val>
          <c:smooth val="0"/>
        </c:ser>
        <c:ser>
          <c:idx val="1"/>
          <c:order val="1"/>
          <c:tx>
            <c:v>Industrial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Vacancy!$L$388:$L$461</c:f>
              <c:numCache>
                <c:formatCode>General</c:formatCode>
                <c:ptCount val="74"/>
                <c:pt idx="0">
                  <c:v>19981</c:v>
                </c:pt>
                <c:pt idx="1">
                  <c:v>19982</c:v>
                </c:pt>
                <c:pt idx="2">
                  <c:v>19983</c:v>
                </c:pt>
                <c:pt idx="3">
                  <c:v>19984</c:v>
                </c:pt>
                <c:pt idx="4">
                  <c:v>19991</c:v>
                </c:pt>
                <c:pt idx="5">
                  <c:v>19992</c:v>
                </c:pt>
                <c:pt idx="6">
                  <c:v>19993</c:v>
                </c:pt>
                <c:pt idx="7">
                  <c:v>19994</c:v>
                </c:pt>
                <c:pt idx="8">
                  <c:v>20001</c:v>
                </c:pt>
                <c:pt idx="9">
                  <c:v>20002</c:v>
                </c:pt>
                <c:pt idx="10">
                  <c:v>20003</c:v>
                </c:pt>
                <c:pt idx="11">
                  <c:v>20004</c:v>
                </c:pt>
                <c:pt idx="12">
                  <c:v>20011</c:v>
                </c:pt>
                <c:pt idx="13">
                  <c:v>20012</c:v>
                </c:pt>
                <c:pt idx="14">
                  <c:v>20013</c:v>
                </c:pt>
                <c:pt idx="15">
                  <c:v>20014</c:v>
                </c:pt>
                <c:pt idx="16">
                  <c:v>20021</c:v>
                </c:pt>
                <c:pt idx="17">
                  <c:v>20022</c:v>
                </c:pt>
                <c:pt idx="18">
                  <c:v>20023</c:v>
                </c:pt>
                <c:pt idx="19">
                  <c:v>20024</c:v>
                </c:pt>
                <c:pt idx="20">
                  <c:v>20031</c:v>
                </c:pt>
                <c:pt idx="21">
                  <c:v>20032</c:v>
                </c:pt>
                <c:pt idx="22">
                  <c:v>20033</c:v>
                </c:pt>
                <c:pt idx="23">
                  <c:v>20034</c:v>
                </c:pt>
                <c:pt idx="24">
                  <c:v>20041</c:v>
                </c:pt>
                <c:pt idx="25">
                  <c:v>20042</c:v>
                </c:pt>
                <c:pt idx="26">
                  <c:v>20043</c:v>
                </c:pt>
                <c:pt idx="27">
                  <c:v>20044</c:v>
                </c:pt>
                <c:pt idx="28">
                  <c:v>20051</c:v>
                </c:pt>
                <c:pt idx="29">
                  <c:v>20052</c:v>
                </c:pt>
                <c:pt idx="30">
                  <c:v>20053</c:v>
                </c:pt>
                <c:pt idx="31">
                  <c:v>20054</c:v>
                </c:pt>
                <c:pt idx="32">
                  <c:v>20061</c:v>
                </c:pt>
                <c:pt idx="33">
                  <c:v>20062</c:v>
                </c:pt>
                <c:pt idx="34">
                  <c:v>20063</c:v>
                </c:pt>
                <c:pt idx="35">
                  <c:v>20064</c:v>
                </c:pt>
                <c:pt idx="36">
                  <c:v>20071</c:v>
                </c:pt>
                <c:pt idx="37">
                  <c:v>20072</c:v>
                </c:pt>
                <c:pt idx="38">
                  <c:v>20073</c:v>
                </c:pt>
                <c:pt idx="39">
                  <c:v>20074</c:v>
                </c:pt>
                <c:pt idx="40">
                  <c:v>20081</c:v>
                </c:pt>
                <c:pt idx="41">
                  <c:v>20082</c:v>
                </c:pt>
                <c:pt idx="42">
                  <c:v>20083</c:v>
                </c:pt>
                <c:pt idx="43">
                  <c:v>20084</c:v>
                </c:pt>
                <c:pt idx="44">
                  <c:v>20091</c:v>
                </c:pt>
                <c:pt idx="45">
                  <c:v>20092</c:v>
                </c:pt>
                <c:pt idx="46">
                  <c:v>20093</c:v>
                </c:pt>
                <c:pt idx="47">
                  <c:v>20094</c:v>
                </c:pt>
                <c:pt idx="48">
                  <c:v>20101</c:v>
                </c:pt>
                <c:pt idx="49">
                  <c:v>20102</c:v>
                </c:pt>
                <c:pt idx="50">
                  <c:v>20103</c:v>
                </c:pt>
                <c:pt idx="51">
                  <c:v>20104</c:v>
                </c:pt>
                <c:pt idx="52">
                  <c:v>20111</c:v>
                </c:pt>
                <c:pt idx="53">
                  <c:v>20112</c:v>
                </c:pt>
                <c:pt idx="54">
                  <c:v>20113</c:v>
                </c:pt>
                <c:pt idx="55">
                  <c:v>20114</c:v>
                </c:pt>
                <c:pt idx="56">
                  <c:v>20121</c:v>
                </c:pt>
                <c:pt idx="57">
                  <c:v>20122</c:v>
                </c:pt>
                <c:pt idx="58">
                  <c:v>20123</c:v>
                </c:pt>
                <c:pt idx="59">
                  <c:v>20124</c:v>
                </c:pt>
                <c:pt idx="60">
                  <c:v>20131</c:v>
                </c:pt>
                <c:pt idx="61">
                  <c:v>20132</c:v>
                </c:pt>
                <c:pt idx="62">
                  <c:v>20133</c:v>
                </c:pt>
                <c:pt idx="63">
                  <c:v>20134</c:v>
                </c:pt>
                <c:pt idx="64">
                  <c:v>20141</c:v>
                </c:pt>
                <c:pt idx="65">
                  <c:v>20142</c:v>
                </c:pt>
                <c:pt idx="66">
                  <c:v>20143</c:v>
                </c:pt>
                <c:pt idx="67">
                  <c:v>20144</c:v>
                </c:pt>
                <c:pt idx="68">
                  <c:v>20151</c:v>
                </c:pt>
                <c:pt idx="69">
                  <c:v>20152</c:v>
                </c:pt>
                <c:pt idx="70">
                  <c:v>20153</c:v>
                </c:pt>
                <c:pt idx="71">
                  <c:v>20154</c:v>
                </c:pt>
                <c:pt idx="72">
                  <c:v>20161</c:v>
                </c:pt>
                <c:pt idx="73">
                  <c:v>20162</c:v>
                </c:pt>
              </c:numCache>
            </c:numRef>
          </c:cat>
          <c:val>
            <c:numRef>
              <c:f>Vacancy!$P$160:$P$233</c:f>
              <c:numCache>
                <c:formatCode>General</c:formatCode>
                <c:ptCount val="74"/>
                <c:pt idx="0">
                  <c:v>4.88</c:v>
                </c:pt>
                <c:pt idx="1">
                  <c:v>4.32</c:v>
                </c:pt>
                <c:pt idx="2">
                  <c:v>4.5999999999999996</c:v>
                </c:pt>
                <c:pt idx="3">
                  <c:v>4.84</c:v>
                </c:pt>
                <c:pt idx="4">
                  <c:v>5.5</c:v>
                </c:pt>
                <c:pt idx="5">
                  <c:v>5.46</c:v>
                </c:pt>
                <c:pt idx="6">
                  <c:v>5.58</c:v>
                </c:pt>
                <c:pt idx="7">
                  <c:v>5.32</c:v>
                </c:pt>
                <c:pt idx="8">
                  <c:v>4.79</c:v>
                </c:pt>
                <c:pt idx="9">
                  <c:v>4.9000000000000004</c:v>
                </c:pt>
                <c:pt idx="10">
                  <c:v>5.28</c:v>
                </c:pt>
                <c:pt idx="11">
                  <c:v>5.22</c:v>
                </c:pt>
                <c:pt idx="12">
                  <c:v>5.27</c:v>
                </c:pt>
                <c:pt idx="13">
                  <c:v>5.47</c:v>
                </c:pt>
                <c:pt idx="14">
                  <c:v>5.74</c:v>
                </c:pt>
                <c:pt idx="15">
                  <c:v>5.97</c:v>
                </c:pt>
                <c:pt idx="16">
                  <c:v>7.09</c:v>
                </c:pt>
                <c:pt idx="17">
                  <c:v>8.4499999999999993</c:v>
                </c:pt>
                <c:pt idx="18">
                  <c:v>8.98</c:v>
                </c:pt>
                <c:pt idx="19">
                  <c:v>9.19</c:v>
                </c:pt>
                <c:pt idx="20">
                  <c:v>10.15</c:v>
                </c:pt>
                <c:pt idx="21">
                  <c:v>10.61</c:v>
                </c:pt>
                <c:pt idx="22">
                  <c:v>10.39</c:v>
                </c:pt>
                <c:pt idx="23">
                  <c:v>10.15</c:v>
                </c:pt>
                <c:pt idx="24">
                  <c:v>10.65</c:v>
                </c:pt>
                <c:pt idx="25">
                  <c:v>10.06</c:v>
                </c:pt>
                <c:pt idx="26">
                  <c:v>9.94</c:v>
                </c:pt>
                <c:pt idx="27">
                  <c:v>9.31</c:v>
                </c:pt>
                <c:pt idx="28">
                  <c:v>9.69</c:v>
                </c:pt>
                <c:pt idx="29">
                  <c:v>8.73</c:v>
                </c:pt>
                <c:pt idx="30">
                  <c:v>8.3699999999999992</c:v>
                </c:pt>
                <c:pt idx="31">
                  <c:v>8</c:v>
                </c:pt>
                <c:pt idx="32">
                  <c:v>7.98</c:v>
                </c:pt>
                <c:pt idx="33">
                  <c:v>8</c:v>
                </c:pt>
                <c:pt idx="34">
                  <c:v>7.57</c:v>
                </c:pt>
                <c:pt idx="35">
                  <c:v>7.39</c:v>
                </c:pt>
                <c:pt idx="36">
                  <c:v>7.28</c:v>
                </c:pt>
                <c:pt idx="37">
                  <c:v>6.83</c:v>
                </c:pt>
                <c:pt idx="38">
                  <c:v>6.76</c:v>
                </c:pt>
                <c:pt idx="39">
                  <c:v>6.72</c:v>
                </c:pt>
                <c:pt idx="40">
                  <c:v>6.65</c:v>
                </c:pt>
                <c:pt idx="41">
                  <c:v>6.93</c:v>
                </c:pt>
                <c:pt idx="42">
                  <c:v>8.34</c:v>
                </c:pt>
                <c:pt idx="43">
                  <c:v>8.43</c:v>
                </c:pt>
                <c:pt idx="44">
                  <c:v>8.8699999999999992</c:v>
                </c:pt>
                <c:pt idx="45">
                  <c:v>10.11</c:v>
                </c:pt>
                <c:pt idx="46">
                  <c:v>10.84</c:v>
                </c:pt>
                <c:pt idx="47">
                  <c:v>11.33</c:v>
                </c:pt>
                <c:pt idx="48">
                  <c:v>12.44</c:v>
                </c:pt>
                <c:pt idx="49">
                  <c:v>9.93</c:v>
                </c:pt>
                <c:pt idx="50">
                  <c:v>12.94</c:v>
                </c:pt>
                <c:pt idx="51">
                  <c:v>12.57</c:v>
                </c:pt>
                <c:pt idx="52">
                  <c:v>12.47</c:v>
                </c:pt>
                <c:pt idx="53">
                  <c:v>12.34</c:v>
                </c:pt>
                <c:pt idx="54">
                  <c:v>12.31</c:v>
                </c:pt>
                <c:pt idx="55">
                  <c:v>10.7</c:v>
                </c:pt>
                <c:pt idx="56">
                  <c:v>10.34</c:v>
                </c:pt>
                <c:pt idx="57">
                  <c:v>9.7799999999999994</c:v>
                </c:pt>
                <c:pt idx="58">
                  <c:v>9.17</c:v>
                </c:pt>
                <c:pt idx="59">
                  <c:v>8.91</c:v>
                </c:pt>
                <c:pt idx="60">
                  <c:v>8.5</c:v>
                </c:pt>
                <c:pt idx="61">
                  <c:v>7.99</c:v>
                </c:pt>
                <c:pt idx="62">
                  <c:v>7.97</c:v>
                </c:pt>
                <c:pt idx="63">
                  <c:v>7.53</c:v>
                </c:pt>
                <c:pt idx="64">
                  <c:v>7.1</c:v>
                </c:pt>
                <c:pt idx="65">
                  <c:v>7.09</c:v>
                </c:pt>
                <c:pt idx="66">
                  <c:v>6.34</c:v>
                </c:pt>
                <c:pt idx="67">
                  <c:v>5.84</c:v>
                </c:pt>
                <c:pt idx="68">
                  <c:v>5.91</c:v>
                </c:pt>
                <c:pt idx="69">
                  <c:v>5.43</c:v>
                </c:pt>
                <c:pt idx="70">
                  <c:v>5.17</c:v>
                </c:pt>
                <c:pt idx="71">
                  <c:v>4.8</c:v>
                </c:pt>
                <c:pt idx="72">
                  <c:v>4.4400000000000004</c:v>
                </c:pt>
                <c:pt idx="73">
                  <c:v>4.47</c:v>
                </c:pt>
              </c:numCache>
            </c:numRef>
          </c:val>
          <c:smooth val="0"/>
        </c:ser>
        <c:ser>
          <c:idx val="2"/>
          <c:order val="2"/>
          <c:tx>
            <c:v>Office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Vacancy!$L$388:$L$461</c:f>
              <c:numCache>
                <c:formatCode>General</c:formatCode>
                <c:ptCount val="74"/>
                <c:pt idx="0">
                  <c:v>19981</c:v>
                </c:pt>
                <c:pt idx="1">
                  <c:v>19982</c:v>
                </c:pt>
                <c:pt idx="2">
                  <c:v>19983</c:v>
                </c:pt>
                <c:pt idx="3">
                  <c:v>19984</c:v>
                </c:pt>
                <c:pt idx="4">
                  <c:v>19991</c:v>
                </c:pt>
                <c:pt idx="5">
                  <c:v>19992</c:v>
                </c:pt>
                <c:pt idx="6">
                  <c:v>19993</c:v>
                </c:pt>
                <c:pt idx="7">
                  <c:v>19994</c:v>
                </c:pt>
                <c:pt idx="8">
                  <c:v>20001</c:v>
                </c:pt>
                <c:pt idx="9">
                  <c:v>20002</c:v>
                </c:pt>
                <c:pt idx="10">
                  <c:v>20003</c:v>
                </c:pt>
                <c:pt idx="11">
                  <c:v>20004</c:v>
                </c:pt>
                <c:pt idx="12">
                  <c:v>20011</c:v>
                </c:pt>
                <c:pt idx="13">
                  <c:v>20012</c:v>
                </c:pt>
                <c:pt idx="14">
                  <c:v>20013</c:v>
                </c:pt>
                <c:pt idx="15">
                  <c:v>20014</c:v>
                </c:pt>
                <c:pt idx="16">
                  <c:v>20021</c:v>
                </c:pt>
                <c:pt idx="17">
                  <c:v>20022</c:v>
                </c:pt>
                <c:pt idx="18">
                  <c:v>20023</c:v>
                </c:pt>
                <c:pt idx="19">
                  <c:v>20024</c:v>
                </c:pt>
                <c:pt idx="20">
                  <c:v>20031</c:v>
                </c:pt>
                <c:pt idx="21">
                  <c:v>20032</c:v>
                </c:pt>
                <c:pt idx="22">
                  <c:v>20033</c:v>
                </c:pt>
                <c:pt idx="23">
                  <c:v>20034</c:v>
                </c:pt>
                <c:pt idx="24">
                  <c:v>20041</c:v>
                </c:pt>
                <c:pt idx="25">
                  <c:v>20042</c:v>
                </c:pt>
                <c:pt idx="26">
                  <c:v>20043</c:v>
                </c:pt>
                <c:pt idx="27">
                  <c:v>20044</c:v>
                </c:pt>
                <c:pt idx="28">
                  <c:v>20051</c:v>
                </c:pt>
                <c:pt idx="29">
                  <c:v>20052</c:v>
                </c:pt>
                <c:pt idx="30">
                  <c:v>20053</c:v>
                </c:pt>
                <c:pt idx="31">
                  <c:v>20054</c:v>
                </c:pt>
                <c:pt idx="32">
                  <c:v>20061</c:v>
                </c:pt>
                <c:pt idx="33">
                  <c:v>20062</c:v>
                </c:pt>
                <c:pt idx="34">
                  <c:v>20063</c:v>
                </c:pt>
                <c:pt idx="35">
                  <c:v>20064</c:v>
                </c:pt>
                <c:pt idx="36">
                  <c:v>20071</c:v>
                </c:pt>
                <c:pt idx="37">
                  <c:v>20072</c:v>
                </c:pt>
                <c:pt idx="38">
                  <c:v>20073</c:v>
                </c:pt>
                <c:pt idx="39">
                  <c:v>20074</c:v>
                </c:pt>
                <c:pt idx="40">
                  <c:v>20081</c:v>
                </c:pt>
                <c:pt idx="41">
                  <c:v>20082</c:v>
                </c:pt>
                <c:pt idx="42">
                  <c:v>20083</c:v>
                </c:pt>
                <c:pt idx="43">
                  <c:v>20084</c:v>
                </c:pt>
                <c:pt idx="44">
                  <c:v>20091</c:v>
                </c:pt>
                <c:pt idx="45">
                  <c:v>20092</c:v>
                </c:pt>
                <c:pt idx="46">
                  <c:v>20093</c:v>
                </c:pt>
                <c:pt idx="47">
                  <c:v>20094</c:v>
                </c:pt>
                <c:pt idx="48">
                  <c:v>20101</c:v>
                </c:pt>
                <c:pt idx="49">
                  <c:v>20102</c:v>
                </c:pt>
                <c:pt idx="50">
                  <c:v>20103</c:v>
                </c:pt>
                <c:pt idx="51">
                  <c:v>20104</c:v>
                </c:pt>
                <c:pt idx="52">
                  <c:v>20111</c:v>
                </c:pt>
                <c:pt idx="53">
                  <c:v>20112</c:v>
                </c:pt>
                <c:pt idx="54">
                  <c:v>20113</c:v>
                </c:pt>
                <c:pt idx="55">
                  <c:v>20114</c:v>
                </c:pt>
                <c:pt idx="56">
                  <c:v>20121</c:v>
                </c:pt>
                <c:pt idx="57">
                  <c:v>20122</c:v>
                </c:pt>
                <c:pt idx="58">
                  <c:v>20123</c:v>
                </c:pt>
                <c:pt idx="59">
                  <c:v>20124</c:v>
                </c:pt>
                <c:pt idx="60">
                  <c:v>20131</c:v>
                </c:pt>
                <c:pt idx="61">
                  <c:v>20132</c:v>
                </c:pt>
                <c:pt idx="62">
                  <c:v>20133</c:v>
                </c:pt>
                <c:pt idx="63">
                  <c:v>20134</c:v>
                </c:pt>
                <c:pt idx="64">
                  <c:v>20141</c:v>
                </c:pt>
                <c:pt idx="65">
                  <c:v>20142</c:v>
                </c:pt>
                <c:pt idx="66">
                  <c:v>20143</c:v>
                </c:pt>
                <c:pt idx="67">
                  <c:v>20144</c:v>
                </c:pt>
                <c:pt idx="68">
                  <c:v>20151</c:v>
                </c:pt>
                <c:pt idx="69">
                  <c:v>20152</c:v>
                </c:pt>
                <c:pt idx="70">
                  <c:v>20153</c:v>
                </c:pt>
                <c:pt idx="71">
                  <c:v>20154</c:v>
                </c:pt>
                <c:pt idx="72">
                  <c:v>20161</c:v>
                </c:pt>
                <c:pt idx="73">
                  <c:v>20162</c:v>
                </c:pt>
              </c:numCache>
            </c:numRef>
          </c:cat>
          <c:val>
            <c:numRef>
              <c:f>Vacancy!$P$274:$P$347</c:f>
              <c:numCache>
                <c:formatCode>General</c:formatCode>
                <c:ptCount val="74"/>
                <c:pt idx="0">
                  <c:v>6.26</c:v>
                </c:pt>
                <c:pt idx="1">
                  <c:v>6.2</c:v>
                </c:pt>
                <c:pt idx="2">
                  <c:v>6.12</c:v>
                </c:pt>
                <c:pt idx="3">
                  <c:v>6.21</c:v>
                </c:pt>
                <c:pt idx="4">
                  <c:v>5.95</c:v>
                </c:pt>
                <c:pt idx="5">
                  <c:v>5.9</c:v>
                </c:pt>
                <c:pt idx="6">
                  <c:v>6.27</c:v>
                </c:pt>
                <c:pt idx="7">
                  <c:v>6.33</c:v>
                </c:pt>
                <c:pt idx="8">
                  <c:v>6.36</c:v>
                </c:pt>
                <c:pt idx="9">
                  <c:v>6.41</c:v>
                </c:pt>
                <c:pt idx="10">
                  <c:v>5.71</c:v>
                </c:pt>
                <c:pt idx="11">
                  <c:v>5.61</c:v>
                </c:pt>
                <c:pt idx="12">
                  <c:v>5.92</c:v>
                </c:pt>
                <c:pt idx="13">
                  <c:v>6.39</c:v>
                </c:pt>
                <c:pt idx="14">
                  <c:v>7.93</c:v>
                </c:pt>
                <c:pt idx="15">
                  <c:v>8.6</c:v>
                </c:pt>
                <c:pt idx="16">
                  <c:v>9.48</c:v>
                </c:pt>
                <c:pt idx="17">
                  <c:v>11.29</c:v>
                </c:pt>
                <c:pt idx="18">
                  <c:v>12.48</c:v>
                </c:pt>
                <c:pt idx="19">
                  <c:v>13.37</c:v>
                </c:pt>
                <c:pt idx="20">
                  <c:v>14.32</c:v>
                </c:pt>
                <c:pt idx="21">
                  <c:v>14.88</c:v>
                </c:pt>
                <c:pt idx="22">
                  <c:v>15.31</c:v>
                </c:pt>
                <c:pt idx="23">
                  <c:v>15.36</c:v>
                </c:pt>
                <c:pt idx="24">
                  <c:v>16.04</c:v>
                </c:pt>
                <c:pt idx="25">
                  <c:v>15.36</c:v>
                </c:pt>
                <c:pt idx="26">
                  <c:v>14.78</c:v>
                </c:pt>
                <c:pt idx="27">
                  <c:v>14.77</c:v>
                </c:pt>
                <c:pt idx="28">
                  <c:v>14.18</c:v>
                </c:pt>
                <c:pt idx="29">
                  <c:v>13.72</c:v>
                </c:pt>
                <c:pt idx="30">
                  <c:v>13.53</c:v>
                </c:pt>
                <c:pt idx="31">
                  <c:v>13.02</c:v>
                </c:pt>
                <c:pt idx="32">
                  <c:v>12.32</c:v>
                </c:pt>
                <c:pt idx="33">
                  <c:v>11.54</c:v>
                </c:pt>
                <c:pt idx="34">
                  <c:v>11.39</c:v>
                </c:pt>
                <c:pt idx="35">
                  <c:v>10.99</c:v>
                </c:pt>
                <c:pt idx="36">
                  <c:v>10.54</c:v>
                </c:pt>
                <c:pt idx="37">
                  <c:v>10.7</c:v>
                </c:pt>
                <c:pt idx="38">
                  <c:v>10.41</c:v>
                </c:pt>
                <c:pt idx="39">
                  <c:v>10.65</c:v>
                </c:pt>
                <c:pt idx="40">
                  <c:v>10.59</c:v>
                </c:pt>
                <c:pt idx="41">
                  <c:v>10.71</c:v>
                </c:pt>
                <c:pt idx="42">
                  <c:v>11.72</c:v>
                </c:pt>
                <c:pt idx="43">
                  <c:v>12</c:v>
                </c:pt>
                <c:pt idx="44">
                  <c:v>12.76</c:v>
                </c:pt>
                <c:pt idx="45">
                  <c:v>13.74</c:v>
                </c:pt>
                <c:pt idx="46">
                  <c:v>14.26</c:v>
                </c:pt>
                <c:pt idx="47">
                  <c:v>14.84</c:v>
                </c:pt>
                <c:pt idx="48">
                  <c:v>15.12</c:v>
                </c:pt>
                <c:pt idx="49">
                  <c:v>14.39</c:v>
                </c:pt>
                <c:pt idx="50">
                  <c:v>15.47</c:v>
                </c:pt>
                <c:pt idx="51">
                  <c:v>15.03</c:v>
                </c:pt>
                <c:pt idx="52">
                  <c:v>15.19</c:v>
                </c:pt>
                <c:pt idx="53">
                  <c:v>15.02</c:v>
                </c:pt>
                <c:pt idx="54">
                  <c:v>14.6</c:v>
                </c:pt>
                <c:pt idx="55">
                  <c:v>14.55</c:v>
                </c:pt>
                <c:pt idx="56">
                  <c:v>14.71</c:v>
                </c:pt>
                <c:pt idx="57">
                  <c:v>13.87</c:v>
                </c:pt>
                <c:pt idx="58">
                  <c:v>14.23</c:v>
                </c:pt>
                <c:pt idx="59">
                  <c:v>14.31</c:v>
                </c:pt>
                <c:pt idx="60">
                  <c:v>14.29</c:v>
                </c:pt>
                <c:pt idx="61">
                  <c:v>14.46</c:v>
                </c:pt>
                <c:pt idx="62">
                  <c:v>14.16</c:v>
                </c:pt>
                <c:pt idx="63">
                  <c:v>13.84</c:v>
                </c:pt>
                <c:pt idx="64">
                  <c:v>13.71</c:v>
                </c:pt>
                <c:pt idx="65">
                  <c:v>13.45</c:v>
                </c:pt>
                <c:pt idx="66">
                  <c:v>12.68</c:v>
                </c:pt>
                <c:pt idx="67">
                  <c:v>12.96</c:v>
                </c:pt>
                <c:pt idx="68">
                  <c:v>12.9</c:v>
                </c:pt>
                <c:pt idx="69">
                  <c:v>12.34</c:v>
                </c:pt>
                <c:pt idx="70">
                  <c:v>11.72</c:v>
                </c:pt>
                <c:pt idx="71">
                  <c:v>12.04</c:v>
                </c:pt>
                <c:pt idx="72">
                  <c:v>11.91</c:v>
                </c:pt>
                <c:pt idx="73">
                  <c:v>11.52</c:v>
                </c:pt>
              </c:numCache>
            </c:numRef>
          </c:val>
          <c:smooth val="0"/>
        </c:ser>
        <c:ser>
          <c:idx val="3"/>
          <c:order val="3"/>
          <c:tx>
            <c:v>Retail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Vacancy!$L$388:$L$461</c:f>
              <c:numCache>
                <c:formatCode>General</c:formatCode>
                <c:ptCount val="74"/>
                <c:pt idx="0">
                  <c:v>19981</c:v>
                </c:pt>
                <c:pt idx="1">
                  <c:v>19982</c:v>
                </c:pt>
                <c:pt idx="2">
                  <c:v>19983</c:v>
                </c:pt>
                <c:pt idx="3">
                  <c:v>19984</c:v>
                </c:pt>
                <c:pt idx="4">
                  <c:v>19991</c:v>
                </c:pt>
                <c:pt idx="5">
                  <c:v>19992</c:v>
                </c:pt>
                <c:pt idx="6">
                  <c:v>19993</c:v>
                </c:pt>
                <c:pt idx="7">
                  <c:v>19994</c:v>
                </c:pt>
                <c:pt idx="8">
                  <c:v>20001</c:v>
                </c:pt>
                <c:pt idx="9">
                  <c:v>20002</c:v>
                </c:pt>
                <c:pt idx="10">
                  <c:v>20003</c:v>
                </c:pt>
                <c:pt idx="11">
                  <c:v>20004</c:v>
                </c:pt>
                <c:pt idx="12">
                  <c:v>20011</c:v>
                </c:pt>
                <c:pt idx="13">
                  <c:v>20012</c:v>
                </c:pt>
                <c:pt idx="14">
                  <c:v>20013</c:v>
                </c:pt>
                <c:pt idx="15">
                  <c:v>20014</c:v>
                </c:pt>
                <c:pt idx="16">
                  <c:v>20021</c:v>
                </c:pt>
                <c:pt idx="17">
                  <c:v>20022</c:v>
                </c:pt>
                <c:pt idx="18">
                  <c:v>20023</c:v>
                </c:pt>
                <c:pt idx="19">
                  <c:v>20024</c:v>
                </c:pt>
                <c:pt idx="20">
                  <c:v>20031</c:v>
                </c:pt>
                <c:pt idx="21">
                  <c:v>20032</c:v>
                </c:pt>
                <c:pt idx="22">
                  <c:v>20033</c:v>
                </c:pt>
                <c:pt idx="23">
                  <c:v>20034</c:v>
                </c:pt>
                <c:pt idx="24">
                  <c:v>20041</c:v>
                </c:pt>
                <c:pt idx="25">
                  <c:v>20042</c:v>
                </c:pt>
                <c:pt idx="26">
                  <c:v>20043</c:v>
                </c:pt>
                <c:pt idx="27">
                  <c:v>20044</c:v>
                </c:pt>
                <c:pt idx="28">
                  <c:v>20051</c:v>
                </c:pt>
                <c:pt idx="29">
                  <c:v>20052</c:v>
                </c:pt>
                <c:pt idx="30">
                  <c:v>20053</c:v>
                </c:pt>
                <c:pt idx="31">
                  <c:v>20054</c:v>
                </c:pt>
                <c:pt idx="32">
                  <c:v>20061</c:v>
                </c:pt>
                <c:pt idx="33">
                  <c:v>20062</c:v>
                </c:pt>
                <c:pt idx="34">
                  <c:v>20063</c:v>
                </c:pt>
                <c:pt idx="35">
                  <c:v>20064</c:v>
                </c:pt>
                <c:pt idx="36">
                  <c:v>20071</c:v>
                </c:pt>
                <c:pt idx="37">
                  <c:v>20072</c:v>
                </c:pt>
                <c:pt idx="38">
                  <c:v>20073</c:v>
                </c:pt>
                <c:pt idx="39">
                  <c:v>20074</c:v>
                </c:pt>
                <c:pt idx="40">
                  <c:v>20081</c:v>
                </c:pt>
                <c:pt idx="41">
                  <c:v>20082</c:v>
                </c:pt>
                <c:pt idx="42">
                  <c:v>20083</c:v>
                </c:pt>
                <c:pt idx="43">
                  <c:v>20084</c:v>
                </c:pt>
                <c:pt idx="44">
                  <c:v>20091</c:v>
                </c:pt>
                <c:pt idx="45">
                  <c:v>20092</c:v>
                </c:pt>
                <c:pt idx="46">
                  <c:v>20093</c:v>
                </c:pt>
                <c:pt idx="47">
                  <c:v>20094</c:v>
                </c:pt>
                <c:pt idx="48">
                  <c:v>20101</c:v>
                </c:pt>
                <c:pt idx="49">
                  <c:v>20102</c:v>
                </c:pt>
                <c:pt idx="50">
                  <c:v>20103</c:v>
                </c:pt>
                <c:pt idx="51">
                  <c:v>20104</c:v>
                </c:pt>
                <c:pt idx="52">
                  <c:v>20111</c:v>
                </c:pt>
                <c:pt idx="53">
                  <c:v>20112</c:v>
                </c:pt>
                <c:pt idx="54">
                  <c:v>20113</c:v>
                </c:pt>
                <c:pt idx="55">
                  <c:v>20114</c:v>
                </c:pt>
                <c:pt idx="56">
                  <c:v>20121</c:v>
                </c:pt>
                <c:pt idx="57">
                  <c:v>20122</c:v>
                </c:pt>
                <c:pt idx="58">
                  <c:v>20123</c:v>
                </c:pt>
                <c:pt idx="59">
                  <c:v>20124</c:v>
                </c:pt>
                <c:pt idx="60">
                  <c:v>20131</c:v>
                </c:pt>
                <c:pt idx="61">
                  <c:v>20132</c:v>
                </c:pt>
                <c:pt idx="62">
                  <c:v>20133</c:v>
                </c:pt>
                <c:pt idx="63">
                  <c:v>20134</c:v>
                </c:pt>
                <c:pt idx="64">
                  <c:v>20141</c:v>
                </c:pt>
                <c:pt idx="65">
                  <c:v>20142</c:v>
                </c:pt>
                <c:pt idx="66">
                  <c:v>20143</c:v>
                </c:pt>
                <c:pt idx="67">
                  <c:v>20144</c:v>
                </c:pt>
                <c:pt idx="68">
                  <c:v>20151</c:v>
                </c:pt>
                <c:pt idx="69">
                  <c:v>20152</c:v>
                </c:pt>
                <c:pt idx="70">
                  <c:v>20153</c:v>
                </c:pt>
                <c:pt idx="71">
                  <c:v>20154</c:v>
                </c:pt>
                <c:pt idx="72">
                  <c:v>20161</c:v>
                </c:pt>
                <c:pt idx="73">
                  <c:v>20162</c:v>
                </c:pt>
              </c:numCache>
            </c:numRef>
          </c:cat>
          <c:val>
            <c:numRef>
              <c:f>Vacancy!$P$388:$P$461</c:f>
              <c:numCache>
                <c:formatCode>General</c:formatCode>
                <c:ptCount val="74"/>
                <c:pt idx="0">
                  <c:v>7.26</c:v>
                </c:pt>
                <c:pt idx="1">
                  <c:v>7.02</c:v>
                </c:pt>
                <c:pt idx="2">
                  <c:v>6.91</c:v>
                </c:pt>
                <c:pt idx="3">
                  <c:v>6.08</c:v>
                </c:pt>
                <c:pt idx="4">
                  <c:v>6.07</c:v>
                </c:pt>
                <c:pt idx="5">
                  <c:v>5.91</c:v>
                </c:pt>
                <c:pt idx="6">
                  <c:v>5.61</c:v>
                </c:pt>
                <c:pt idx="7">
                  <c:v>5.58</c:v>
                </c:pt>
                <c:pt idx="8">
                  <c:v>5.68</c:v>
                </c:pt>
                <c:pt idx="9">
                  <c:v>5.15</c:v>
                </c:pt>
                <c:pt idx="10">
                  <c:v>5.36</c:v>
                </c:pt>
                <c:pt idx="11">
                  <c:v>4.8499999999999996</c:v>
                </c:pt>
                <c:pt idx="12">
                  <c:v>5.28</c:v>
                </c:pt>
                <c:pt idx="13">
                  <c:v>5.3</c:v>
                </c:pt>
                <c:pt idx="14">
                  <c:v>5.65</c:v>
                </c:pt>
                <c:pt idx="15">
                  <c:v>5.61</c:v>
                </c:pt>
                <c:pt idx="16">
                  <c:v>5.47</c:v>
                </c:pt>
                <c:pt idx="17">
                  <c:v>5.44</c:v>
                </c:pt>
                <c:pt idx="18">
                  <c:v>5.41</c:v>
                </c:pt>
                <c:pt idx="19">
                  <c:v>5.81</c:v>
                </c:pt>
                <c:pt idx="20">
                  <c:v>5.97</c:v>
                </c:pt>
                <c:pt idx="21">
                  <c:v>5.99</c:v>
                </c:pt>
                <c:pt idx="22">
                  <c:v>5.46</c:v>
                </c:pt>
                <c:pt idx="23">
                  <c:v>5.23</c:v>
                </c:pt>
                <c:pt idx="24">
                  <c:v>5.96</c:v>
                </c:pt>
                <c:pt idx="25">
                  <c:v>5.76</c:v>
                </c:pt>
                <c:pt idx="26">
                  <c:v>5.31</c:v>
                </c:pt>
                <c:pt idx="27">
                  <c:v>4.9400000000000004</c:v>
                </c:pt>
                <c:pt idx="28">
                  <c:v>5.04</c:v>
                </c:pt>
                <c:pt idx="29">
                  <c:v>4.99</c:v>
                </c:pt>
                <c:pt idx="30">
                  <c:v>5.12</c:v>
                </c:pt>
                <c:pt idx="31">
                  <c:v>5.13</c:v>
                </c:pt>
                <c:pt idx="32">
                  <c:v>4.9800000000000004</c:v>
                </c:pt>
                <c:pt idx="33">
                  <c:v>5.1100000000000003</c:v>
                </c:pt>
                <c:pt idx="34">
                  <c:v>5.03</c:v>
                </c:pt>
                <c:pt idx="35">
                  <c:v>4.82</c:v>
                </c:pt>
                <c:pt idx="36">
                  <c:v>5.26</c:v>
                </c:pt>
                <c:pt idx="37">
                  <c:v>5.44</c:v>
                </c:pt>
                <c:pt idx="38">
                  <c:v>5.4</c:v>
                </c:pt>
                <c:pt idx="39">
                  <c:v>5.59</c:v>
                </c:pt>
                <c:pt idx="40">
                  <c:v>6.38</c:v>
                </c:pt>
                <c:pt idx="41">
                  <c:v>6.7</c:v>
                </c:pt>
                <c:pt idx="42">
                  <c:v>7.51</c:v>
                </c:pt>
                <c:pt idx="43">
                  <c:v>7.69</c:v>
                </c:pt>
                <c:pt idx="44">
                  <c:v>8.89</c:v>
                </c:pt>
                <c:pt idx="45">
                  <c:v>9.85</c:v>
                </c:pt>
                <c:pt idx="46">
                  <c:v>10.66</c:v>
                </c:pt>
                <c:pt idx="47">
                  <c:v>10.49</c:v>
                </c:pt>
                <c:pt idx="48">
                  <c:v>10.76</c:v>
                </c:pt>
                <c:pt idx="49">
                  <c:v>10.1</c:v>
                </c:pt>
                <c:pt idx="50">
                  <c:v>10.96</c:v>
                </c:pt>
                <c:pt idx="51">
                  <c:v>10.54</c:v>
                </c:pt>
                <c:pt idx="52">
                  <c:v>10.67</c:v>
                </c:pt>
                <c:pt idx="53">
                  <c:v>10.1</c:v>
                </c:pt>
                <c:pt idx="54">
                  <c:v>10.28</c:v>
                </c:pt>
                <c:pt idx="55">
                  <c:v>10.08</c:v>
                </c:pt>
                <c:pt idx="56">
                  <c:v>10.47</c:v>
                </c:pt>
                <c:pt idx="57">
                  <c:v>10.23</c:v>
                </c:pt>
                <c:pt idx="58">
                  <c:v>9.5</c:v>
                </c:pt>
                <c:pt idx="59">
                  <c:v>9.3699999999999992</c:v>
                </c:pt>
                <c:pt idx="60">
                  <c:v>9.65</c:v>
                </c:pt>
                <c:pt idx="61">
                  <c:v>9.33</c:v>
                </c:pt>
                <c:pt idx="62">
                  <c:v>8.66</c:v>
                </c:pt>
                <c:pt idx="63">
                  <c:v>7.93</c:v>
                </c:pt>
                <c:pt idx="64">
                  <c:v>8.1</c:v>
                </c:pt>
                <c:pt idx="65">
                  <c:v>8.16</c:v>
                </c:pt>
                <c:pt idx="66">
                  <c:v>7.07</c:v>
                </c:pt>
                <c:pt idx="67">
                  <c:v>7.13</c:v>
                </c:pt>
                <c:pt idx="68">
                  <c:v>7.64</c:v>
                </c:pt>
                <c:pt idx="69">
                  <c:v>7.18</c:v>
                </c:pt>
                <c:pt idx="70">
                  <c:v>6.54</c:v>
                </c:pt>
                <c:pt idx="71">
                  <c:v>6.81</c:v>
                </c:pt>
                <c:pt idx="72">
                  <c:v>6.51</c:v>
                </c:pt>
                <c:pt idx="73">
                  <c:v>6.68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5258752"/>
        <c:axId val="125272832"/>
      </c:lineChart>
      <c:catAx>
        <c:axId val="125258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25272832"/>
        <c:crosses val="autoZero"/>
        <c:auto val="1"/>
        <c:lblAlgn val="ctr"/>
        <c:lblOffset val="100"/>
        <c:noMultiLvlLbl val="0"/>
      </c:catAx>
      <c:valAx>
        <c:axId val="12527283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12525875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Apartment</c:v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'NOI Growth'!$V$461:$V$541</c:f>
              <c:numCache>
                <c:formatCode>General</c:formatCode>
                <c:ptCount val="81"/>
                <c:pt idx="0">
                  <c:v>19962</c:v>
                </c:pt>
                <c:pt idx="1">
                  <c:v>19963</c:v>
                </c:pt>
                <c:pt idx="2">
                  <c:v>19964</c:v>
                </c:pt>
                <c:pt idx="3">
                  <c:v>19971</c:v>
                </c:pt>
                <c:pt idx="4">
                  <c:v>19972</c:v>
                </c:pt>
                <c:pt idx="5">
                  <c:v>19973</c:v>
                </c:pt>
                <c:pt idx="6">
                  <c:v>19974</c:v>
                </c:pt>
                <c:pt idx="7">
                  <c:v>19981</c:v>
                </c:pt>
                <c:pt idx="8">
                  <c:v>19982</c:v>
                </c:pt>
                <c:pt idx="9">
                  <c:v>19983</c:v>
                </c:pt>
                <c:pt idx="10">
                  <c:v>19984</c:v>
                </c:pt>
                <c:pt idx="11">
                  <c:v>19991</c:v>
                </c:pt>
                <c:pt idx="12">
                  <c:v>19992</c:v>
                </c:pt>
                <c:pt idx="13">
                  <c:v>19993</c:v>
                </c:pt>
                <c:pt idx="14">
                  <c:v>19994</c:v>
                </c:pt>
                <c:pt idx="15">
                  <c:v>20001</c:v>
                </c:pt>
                <c:pt idx="16">
                  <c:v>20002</c:v>
                </c:pt>
                <c:pt idx="17">
                  <c:v>20003</c:v>
                </c:pt>
                <c:pt idx="18">
                  <c:v>20004</c:v>
                </c:pt>
                <c:pt idx="19">
                  <c:v>20011</c:v>
                </c:pt>
                <c:pt idx="20">
                  <c:v>20012</c:v>
                </c:pt>
                <c:pt idx="21">
                  <c:v>20013</c:v>
                </c:pt>
                <c:pt idx="22">
                  <c:v>20014</c:v>
                </c:pt>
                <c:pt idx="23">
                  <c:v>20021</c:v>
                </c:pt>
                <c:pt idx="24">
                  <c:v>20022</c:v>
                </c:pt>
                <c:pt idx="25">
                  <c:v>20023</c:v>
                </c:pt>
                <c:pt idx="26">
                  <c:v>20024</c:v>
                </c:pt>
                <c:pt idx="27">
                  <c:v>20031</c:v>
                </c:pt>
                <c:pt idx="28">
                  <c:v>20032</c:v>
                </c:pt>
                <c:pt idx="29">
                  <c:v>20033</c:v>
                </c:pt>
                <c:pt idx="30">
                  <c:v>20034</c:v>
                </c:pt>
                <c:pt idx="31">
                  <c:v>20041</c:v>
                </c:pt>
                <c:pt idx="32">
                  <c:v>20042</c:v>
                </c:pt>
                <c:pt idx="33">
                  <c:v>20043</c:v>
                </c:pt>
                <c:pt idx="34">
                  <c:v>20044</c:v>
                </c:pt>
                <c:pt idx="35">
                  <c:v>20051</c:v>
                </c:pt>
                <c:pt idx="36">
                  <c:v>20052</c:v>
                </c:pt>
                <c:pt idx="37">
                  <c:v>20053</c:v>
                </c:pt>
                <c:pt idx="38">
                  <c:v>20054</c:v>
                </c:pt>
                <c:pt idx="39">
                  <c:v>20061</c:v>
                </c:pt>
                <c:pt idx="40">
                  <c:v>20062</c:v>
                </c:pt>
                <c:pt idx="41">
                  <c:v>20063</c:v>
                </c:pt>
                <c:pt idx="42">
                  <c:v>20064</c:v>
                </c:pt>
                <c:pt idx="43">
                  <c:v>20071</c:v>
                </c:pt>
                <c:pt idx="44">
                  <c:v>20072</c:v>
                </c:pt>
                <c:pt idx="45">
                  <c:v>20073</c:v>
                </c:pt>
                <c:pt idx="46">
                  <c:v>20074</c:v>
                </c:pt>
                <c:pt idx="47">
                  <c:v>20081</c:v>
                </c:pt>
                <c:pt idx="48">
                  <c:v>20082</c:v>
                </c:pt>
                <c:pt idx="49">
                  <c:v>20083</c:v>
                </c:pt>
                <c:pt idx="50">
                  <c:v>20084</c:v>
                </c:pt>
                <c:pt idx="51">
                  <c:v>20091</c:v>
                </c:pt>
                <c:pt idx="52">
                  <c:v>20092</c:v>
                </c:pt>
                <c:pt idx="53">
                  <c:v>20093</c:v>
                </c:pt>
                <c:pt idx="54">
                  <c:v>20094</c:v>
                </c:pt>
                <c:pt idx="55">
                  <c:v>20101</c:v>
                </c:pt>
                <c:pt idx="56">
                  <c:v>20102</c:v>
                </c:pt>
                <c:pt idx="57">
                  <c:v>20103</c:v>
                </c:pt>
                <c:pt idx="58">
                  <c:v>20104</c:v>
                </c:pt>
                <c:pt idx="59">
                  <c:v>20111</c:v>
                </c:pt>
                <c:pt idx="60">
                  <c:v>20112</c:v>
                </c:pt>
                <c:pt idx="61">
                  <c:v>20113</c:v>
                </c:pt>
                <c:pt idx="62">
                  <c:v>20114</c:v>
                </c:pt>
                <c:pt idx="63">
                  <c:v>20121</c:v>
                </c:pt>
                <c:pt idx="64">
                  <c:v>20122</c:v>
                </c:pt>
                <c:pt idx="65">
                  <c:v>20123</c:v>
                </c:pt>
                <c:pt idx="66">
                  <c:v>20124</c:v>
                </c:pt>
                <c:pt idx="67">
                  <c:v>20131</c:v>
                </c:pt>
                <c:pt idx="68">
                  <c:v>20132</c:v>
                </c:pt>
                <c:pt idx="69">
                  <c:v>20133</c:v>
                </c:pt>
                <c:pt idx="70">
                  <c:v>20134</c:v>
                </c:pt>
                <c:pt idx="71">
                  <c:v>20141</c:v>
                </c:pt>
                <c:pt idx="72">
                  <c:v>20142</c:v>
                </c:pt>
                <c:pt idx="73">
                  <c:v>20143</c:v>
                </c:pt>
                <c:pt idx="74">
                  <c:v>20144</c:v>
                </c:pt>
                <c:pt idx="75">
                  <c:v>20151</c:v>
                </c:pt>
                <c:pt idx="76">
                  <c:v>20152</c:v>
                </c:pt>
                <c:pt idx="77">
                  <c:v>20153</c:v>
                </c:pt>
                <c:pt idx="78">
                  <c:v>20154</c:v>
                </c:pt>
                <c:pt idx="79">
                  <c:v>20161</c:v>
                </c:pt>
                <c:pt idx="80">
                  <c:v>20162</c:v>
                </c:pt>
              </c:numCache>
            </c:numRef>
          </c:cat>
          <c:val>
            <c:numRef>
              <c:f>'NOI Growth'!$AE$59:$AE$139</c:f>
              <c:numCache>
                <c:formatCode>General</c:formatCode>
                <c:ptCount val="81"/>
                <c:pt idx="0">
                  <c:v>3.1</c:v>
                </c:pt>
                <c:pt idx="1">
                  <c:v>-0.1</c:v>
                </c:pt>
                <c:pt idx="2">
                  <c:v>0.91</c:v>
                </c:pt>
                <c:pt idx="3">
                  <c:v>-0.93</c:v>
                </c:pt>
                <c:pt idx="4">
                  <c:v>1.78</c:v>
                </c:pt>
                <c:pt idx="5">
                  <c:v>3.81</c:v>
                </c:pt>
                <c:pt idx="6">
                  <c:v>3.99</c:v>
                </c:pt>
                <c:pt idx="7">
                  <c:v>8.91</c:v>
                </c:pt>
                <c:pt idx="8">
                  <c:v>5.68</c:v>
                </c:pt>
                <c:pt idx="9">
                  <c:v>4.08</c:v>
                </c:pt>
                <c:pt idx="10">
                  <c:v>5.31</c:v>
                </c:pt>
                <c:pt idx="11">
                  <c:v>3.65</c:v>
                </c:pt>
                <c:pt idx="12">
                  <c:v>2.12</c:v>
                </c:pt>
                <c:pt idx="13">
                  <c:v>3.08</c:v>
                </c:pt>
                <c:pt idx="14">
                  <c:v>4.32</c:v>
                </c:pt>
                <c:pt idx="15">
                  <c:v>5.9</c:v>
                </c:pt>
                <c:pt idx="16">
                  <c:v>9.08</c:v>
                </c:pt>
                <c:pt idx="17">
                  <c:v>12.52</c:v>
                </c:pt>
                <c:pt idx="18">
                  <c:v>12.41</c:v>
                </c:pt>
                <c:pt idx="19">
                  <c:v>11.91</c:v>
                </c:pt>
                <c:pt idx="20">
                  <c:v>7.26</c:v>
                </c:pt>
                <c:pt idx="21">
                  <c:v>2.25</c:v>
                </c:pt>
                <c:pt idx="22">
                  <c:v>-1.1200000000000001</c:v>
                </c:pt>
                <c:pt idx="23">
                  <c:v>-5.98</c:v>
                </c:pt>
                <c:pt idx="24">
                  <c:v>-6.32</c:v>
                </c:pt>
                <c:pt idx="25">
                  <c:v>-8.61</c:v>
                </c:pt>
                <c:pt idx="26">
                  <c:v>-10.66</c:v>
                </c:pt>
                <c:pt idx="27">
                  <c:v>-6.77</c:v>
                </c:pt>
                <c:pt idx="28">
                  <c:v>-5.53</c:v>
                </c:pt>
                <c:pt idx="29">
                  <c:v>-5.12</c:v>
                </c:pt>
                <c:pt idx="30">
                  <c:v>-0.06</c:v>
                </c:pt>
                <c:pt idx="31">
                  <c:v>0.21</c:v>
                </c:pt>
                <c:pt idx="32">
                  <c:v>1.46</c:v>
                </c:pt>
                <c:pt idx="33">
                  <c:v>2.62</c:v>
                </c:pt>
                <c:pt idx="34">
                  <c:v>3.31</c:v>
                </c:pt>
                <c:pt idx="35">
                  <c:v>3.11</c:v>
                </c:pt>
                <c:pt idx="36">
                  <c:v>4.9400000000000004</c:v>
                </c:pt>
                <c:pt idx="37">
                  <c:v>8.9600000000000009</c:v>
                </c:pt>
                <c:pt idx="38">
                  <c:v>7.98</c:v>
                </c:pt>
                <c:pt idx="39">
                  <c:v>12.56</c:v>
                </c:pt>
                <c:pt idx="40">
                  <c:v>13.24</c:v>
                </c:pt>
                <c:pt idx="41">
                  <c:v>9.2100000000000009</c:v>
                </c:pt>
                <c:pt idx="42">
                  <c:v>10.59</c:v>
                </c:pt>
                <c:pt idx="43">
                  <c:v>5.88</c:v>
                </c:pt>
                <c:pt idx="44">
                  <c:v>2.94</c:v>
                </c:pt>
                <c:pt idx="45">
                  <c:v>6.18</c:v>
                </c:pt>
                <c:pt idx="46">
                  <c:v>5.5</c:v>
                </c:pt>
                <c:pt idx="47">
                  <c:v>3.96</c:v>
                </c:pt>
                <c:pt idx="48">
                  <c:v>6.72</c:v>
                </c:pt>
                <c:pt idx="49">
                  <c:v>4.92</c:v>
                </c:pt>
                <c:pt idx="50">
                  <c:v>2.77</c:v>
                </c:pt>
                <c:pt idx="51">
                  <c:v>4.25</c:v>
                </c:pt>
                <c:pt idx="52">
                  <c:v>0.19</c:v>
                </c:pt>
                <c:pt idx="53">
                  <c:v>-2.69</c:v>
                </c:pt>
                <c:pt idx="54">
                  <c:v>-2.44</c:v>
                </c:pt>
                <c:pt idx="55">
                  <c:v>-0.74</c:v>
                </c:pt>
                <c:pt idx="56">
                  <c:v>2.46</c:v>
                </c:pt>
                <c:pt idx="57">
                  <c:v>4.91</c:v>
                </c:pt>
                <c:pt idx="58">
                  <c:v>9.2100000000000009</c:v>
                </c:pt>
                <c:pt idx="59">
                  <c:v>8.3699999999999992</c:v>
                </c:pt>
                <c:pt idx="60">
                  <c:v>9.11</c:v>
                </c:pt>
                <c:pt idx="61">
                  <c:v>11.26</c:v>
                </c:pt>
                <c:pt idx="62">
                  <c:v>10.44</c:v>
                </c:pt>
                <c:pt idx="63">
                  <c:v>10.95</c:v>
                </c:pt>
                <c:pt idx="64">
                  <c:v>10.25</c:v>
                </c:pt>
                <c:pt idx="65">
                  <c:v>8.9700000000000006</c:v>
                </c:pt>
                <c:pt idx="66">
                  <c:v>6.11</c:v>
                </c:pt>
                <c:pt idx="67">
                  <c:v>6.59</c:v>
                </c:pt>
                <c:pt idx="68">
                  <c:v>4.82</c:v>
                </c:pt>
                <c:pt idx="69">
                  <c:v>4.13</c:v>
                </c:pt>
                <c:pt idx="70">
                  <c:v>3.23</c:v>
                </c:pt>
                <c:pt idx="71">
                  <c:v>3.08</c:v>
                </c:pt>
                <c:pt idx="72">
                  <c:v>5.3</c:v>
                </c:pt>
                <c:pt idx="73">
                  <c:v>8.4499999999999993</c:v>
                </c:pt>
                <c:pt idx="74">
                  <c:v>8.8699999999999992</c:v>
                </c:pt>
                <c:pt idx="75">
                  <c:v>9.8800000000000008</c:v>
                </c:pt>
                <c:pt idx="76">
                  <c:v>10.27</c:v>
                </c:pt>
                <c:pt idx="77">
                  <c:v>8.8800000000000008</c:v>
                </c:pt>
                <c:pt idx="78">
                  <c:v>10.65</c:v>
                </c:pt>
                <c:pt idx="79">
                  <c:v>9.5</c:v>
                </c:pt>
                <c:pt idx="80">
                  <c:v>8.84</c:v>
                </c:pt>
              </c:numCache>
            </c:numRef>
          </c:val>
          <c:smooth val="0"/>
        </c:ser>
        <c:ser>
          <c:idx val="1"/>
          <c:order val="1"/>
          <c:tx>
            <c:v>Industrial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'NOI Growth'!$V$461:$V$541</c:f>
              <c:numCache>
                <c:formatCode>General</c:formatCode>
                <c:ptCount val="81"/>
                <c:pt idx="0">
                  <c:v>19962</c:v>
                </c:pt>
                <c:pt idx="1">
                  <c:v>19963</c:v>
                </c:pt>
                <c:pt idx="2">
                  <c:v>19964</c:v>
                </c:pt>
                <c:pt idx="3">
                  <c:v>19971</c:v>
                </c:pt>
                <c:pt idx="4">
                  <c:v>19972</c:v>
                </c:pt>
                <c:pt idx="5">
                  <c:v>19973</c:v>
                </c:pt>
                <c:pt idx="6">
                  <c:v>19974</c:v>
                </c:pt>
                <c:pt idx="7">
                  <c:v>19981</c:v>
                </c:pt>
                <c:pt idx="8">
                  <c:v>19982</c:v>
                </c:pt>
                <c:pt idx="9">
                  <c:v>19983</c:v>
                </c:pt>
                <c:pt idx="10">
                  <c:v>19984</c:v>
                </c:pt>
                <c:pt idx="11">
                  <c:v>19991</c:v>
                </c:pt>
                <c:pt idx="12">
                  <c:v>19992</c:v>
                </c:pt>
                <c:pt idx="13">
                  <c:v>19993</c:v>
                </c:pt>
                <c:pt idx="14">
                  <c:v>19994</c:v>
                </c:pt>
                <c:pt idx="15">
                  <c:v>20001</c:v>
                </c:pt>
                <c:pt idx="16">
                  <c:v>20002</c:v>
                </c:pt>
                <c:pt idx="17">
                  <c:v>20003</c:v>
                </c:pt>
                <c:pt idx="18">
                  <c:v>20004</c:v>
                </c:pt>
                <c:pt idx="19">
                  <c:v>20011</c:v>
                </c:pt>
                <c:pt idx="20">
                  <c:v>20012</c:v>
                </c:pt>
                <c:pt idx="21">
                  <c:v>20013</c:v>
                </c:pt>
                <c:pt idx="22">
                  <c:v>20014</c:v>
                </c:pt>
                <c:pt idx="23">
                  <c:v>20021</c:v>
                </c:pt>
                <c:pt idx="24">
                  <c:v>20022</c:v>
                </c:pt>
                <c:pt idx="25">
                  <c:v>20023</c:v>
                </c:pt>
                <c:pt idx="26">
                  <c:v>20024</c:v>
                </c:pt>
                <c:pt idx="27">
                  <c:v>20031</c:v>
                </c:pt>
                <c:pt idx="28">
                  <c:v>20032</c:v>
                </c:pt>
                <c:pt idx="29">
                  <c:v>20033</c:v>
                </c:pt>
                <c:pt idx="30">
                  <c:v>20034</c:v>
                </c:pt>
                <c:pt idx="31">
                  <c:v>20041</c:v>
                </c:pt>
                <c:pt idx="32">
                  <c:v>20042</c:v>
                </c:pt>
                <c:pt idx="33">
                  <c:v>20043</c:v>
                </c:pt>
                <c:pt idx="34">
                  <c:v>20044</c:v>
                </c:pt>
                <c:pt idx="35">
                  <c:v>20051</c:v>
                </c:pt>
                <c:pt idx="36">
                  <c:v>20052</c:v>
                </c:pt>
                <c:pt idx="37">
                  <c:v>20053</c:v>
                </c:pt>
                <c:pt idx="38">
                  <c:v>20054</c:v>
                </c:pt>
                <c:pt idx="39">
                  <c:v>20061</c:v>
                </c:pt>
                <c:pt idx="40">
                  <c:v>20062</c:v>
                </c:pt>
                <c:pt idx="41">
                  <c:v>20063</c:v>
                </c:pt>
                <c:pt idx="42">
                  <c:v>20064</c:v>
                </c:pt>
                <c:pt idx="43">
                  <c:v>20071</c:v>
                </c:pt>
                <c:pt idx="44">
                  <c:v>20072</c:v>
                </c:pt>
                <c:pt idx="45">
                  <c:v>20073</c:v>
                </c:pt>
                <c:pt idx="46">
                  <c:v>20074</c:v>
                </c:pt>
                <c:pt idx="47">
                  <c:v>20081</c:v>
                </c:pt>
                <c:pt idx="48">
                  <c:v>20082</c:v>
                </c:pt>
                <c:pt idx="49">
                  <c:v>20083</c:v>
                </c:pt>
                <c:pt idx="50">
                  <c:v>20084</c:v>
                </c:pt>
                <c:pt idx="51">
                  <c:v>20091</c:v>
                </c:pt>
                <c:pt idx="52">
                  <c:v>20092</c:v>
                </c:pt>
                <c:pt idx="53">
                  <c:v>20093</c:v>
                </c:pt>
                <c:pt idx="54">
                  <c:v>20094</c:v>
                </c:pt>
                <c:pt idx="55">
                  <c:v>20101</c:v>
                </c:pt>
                <c:pt idx="56">
                  <c:v>20102</c:v>
                </c:pt>
                <c:pt idx="57">
                  <c:v>20103</c:v>
                </c:pt>
                <c:pt idx="58">
                  <c:v>20104</c:v>
                </c:pt>
                <c:pt idx="59">
                  <c:v>20111</c:v>
                </c:pt>
                <c:pt idx="60">
                  <c:v>20112</c:v>
                </c:pt>
                <c:pt idx="61">
                  <c:v>20113</c:v>
                </c:pt>
                <c:pt idx="62">
                  <c:v>20114</c:v>
                </c:pt>
                <c:pt idx="63">
                  <c:v>20121</c:v>
                </c:pt>
                <c:pt idx="64">
                  <c:v>20122</c:v>
                </c:pt>
                <c:pt idx="65">
                  <c:v>20123</c:v>
                </c:pt>
                <c:pt idx="66">
                  <c:v>20124</c:v>
                </c:pt>
                <c:pt idx="67">
                  <c:v>20131</c:v>
                </c:pt>
                <c:pt idx="68">
                  <c:v>20132</c:v>
                </c:pt>
                <c:pt idx="69">
                  <c:v>20133</c:v>
                </c:pt>
                <c:pt idx="70">
                  <c:v>20134</c:v>
                </c:pt>
                <c:pt idx="71">
                  <c:v>20141</c:v>
                </c:pt>
                <c:pt idx="72">
                  <c:v>20142</c:v>
                </c:pt>
                <c:pt idx="73">
                  <c:v>20143</c:v>
                </c:pt>
                <c:pt idx="74">
                  <c:v>20144</c:v>
                </c:pt>
                <c:pt idx="75">
                  <c:v>20151</c:v>
                </c:pt>
                <c:pt idx="76">
                  <c:v>20152</c:v>
                </c:pt>
                <c:pt idx="77">
                  <c:v>20153</c:v>
                </c:pt>
                <c:pt idx="78">
                  <c:v>20154</c:v>
                </c:pt>
                <c:pt idx="79">
                  <c:v>20161</c:v>
                </c:pt>
                <c:pt idx="80">
                  <c:v>20162</c:v>
                </c:pt>
              </c:numCache>
            </c:numRef>
          </c:cat>
          <c:val>
            <c:numRef>
              <c:f>'NOI Growth'!$AE$193:$AE$273</c:f>
              <c:numCache>
                <c:formatCode>General</c:formatCode>
                <c:ptCount val="81"/>
                <c:pt idx="0">
                  <c:v>1.17</c:v>
                </c:pt>
                <c:pt idx="1">
                  <c:v>1.22</c:v>
                </c:pt>
                <c:pt idx="2">
                  <c:v>3.69</c:v>
                </c:pt>
                <c:pt idx="3">
                  <c:v>1.26</c:v>
                </c:pt>
                <c:pt idx="4">
                  <c:v>6.24</c:v>
                </c:pt>
                <c:pt idx="5">
                  <c:v>3.05</c:v>
                </c:pt>
                <c:pt idx="6">
                  <c:v>7.37</c:v>
                </c:pt>
                <c:pt idx="7">
                  <c:v>9.43</c:v>
                </c:pt>
                <c:pt idx="8">
                  <c:v>3.04</c:v>
                </c:pt>
                <c:pt idx="9">
                  <c:v>6.49</c:v>
                </c:pt>
                <c:pt idx="10">
                  <c:v>4.5999999999999996</c:v>
                </c:pt>
                <c:pt idx="11">
                  <c:v>1.89</c:v>
                </c:pt>
                <c:pt idx="12">
                  <c:v>6.12</c:v>
                </c:pt>
                <c:pt idx="13">
                  <c:v>4.57</c:v>
                </c:pt>
                <c:pt idx="14">
                  <c:v>3.81</c:v>
                </c:pt>
                <c:pt idx="15">
                  <c:v>4.67</c:v>
                </c:pt>
                <c:pt idx="16">
                  <c:v>6.97</c:v>
                </c:pt>
                <c:pt idx="17">
                  <c:v>9.7200000000000006</c:v>
                </c:pt>
                <c:pt idx="18">
                  <c:v>7.52</c:v>
                </c:pt>
                <c:pt idx="19">
                  <c:v>5.87</c:v>
                </c:pt>
                <c:pt idx="20">
                  <c:v>5.99</c:v>
                </c:pt>
                <c:pt idx="21">
                  <c:v>5.63</c:v>
                </c:pt>
                <c:pt idx="22">
                  <c:v>3</c:v>
                </c:pt>
                <c:pt idx="23">
                  <c:v>5.78</c:v>
                </c:pt>
                <c:pt idx="24">
                  <c:v>-0.6</c:v>
                </c:pt>
                <c:pt idx="25">
                  <c:v>-4.53</c:v>
                </c:pt>
                <c:pt idx="26">
                  <c:v>-1.77</c:v>
                </c:pt>
                <c:pt idx="27">
                  <c:v>-7.31</c:v>
                </c:pt>
                <c:pt idx="28">
                  <c:v>-4.7</c:v>
                </c:pt>
                <c:pt idx="29">
                  <c:v>-3.82</c:v>
                </c:pt>
                <c:pt idx="30">
                  <c:v>-7.56</c:v>
                </c:pt>
                <c:pt idx="31">
                  <c:v>-6.18</c:v>
                </c:pt>
                <c:pt idx="32">
                  <c:v>-6.27</c:v>
                </c:pt>
                <c:pt idx="33">
                  <c:v>-3.4</c:v>
                </c:pt>
                <c:pt idx="34">
                  <c:v>-0.23</c:v>
                </c:pt>
                <c:pt idx="35">
                  <c:v>2.12</c:v>
                </c:pt>
                <c:pt idx="36">
                  <c:v>-1.62</c:v>
                </c:pt>
                <c:pt idx="37">
                  <c:v>-2.5099999999999998</c:v>
                </c:pt>
                <c:pt idx="38">
                  <c:v>-0.66</c:v>
                </c:pt>
                <c:pt idx="39">
                  <c:v>-2.46</c:v>
                </c:pt>
                <c:pt idx="40">
                  <c:v>3.87</c:v>
                </c:pt>
                <c:pt idx="41">
                  <c:v>3.21</c:v>
                </c:pt>
                <c:pt idx="42">
                  <c:v>5.29</c:v>
                </c:pt>
                <c:pt idx="43">
                  <c:v>6.55</c:v>
                </c:pt>
                <c:pt idx="44">
                  <c:v>4.8</c:v>
                </c:pt>
                <c:pt idx="45">
                  <c:v>7.05</c:v>
                </c:pt>
                <c:pt idx="46">
                  <c:v>5.44</c:v>
                </c:pt>
                <c:pt idx="47">
                  <c:v>3.48</c:v>
                </c:pt>
                <c:pt idx="48">
                  <c:v>4.84</c:v>
                </c:pt>
                <c:pt idx="49">
                  <c:v>2.21</c:v>
                </c:pt>
                <c:pt idx="50">
                  <c:v>-1.29</c:v>
                </c:pt>
                <c:pt idx="51">
                  <c:v>-2.11</c:v>
                </c:pt>
                <c:pt idx="52">
                  <c:v>-5.53</c:v>
                </c:pt>
                <c:pt idx="53">
                  <c:v>-7.12</c:v>
                </c:pt>
                <c:pt idx="54">
                  <c:v>-8.0399999999999991</c:v>
                </c:pt>
                <c:pt idx="55">
                  <c:v>-9.7899999999999991</c:v>
                </c:pt>
                <c:pt idx="56">
                  <c:v>-7.3</c:v>
                </c:pt>
                <c:pt idx="57">
                  <c:v>-5.58</c:v>
                </c:pt>
                <c:pt idx="58">
                  <c:v>-3.45</c:v>
                </c:pt>
                <c:pt idx="59">
                  <c:v>-1.31</c:v>
                </c:pt>
                <c:pt idx="60">
                  <c:v>-0.33</c:v>
                </c:pt>
                <c:pt idx="61">
                  <c:v>-1.0900000000000001</c:v>
                </c:pt>
                <c:pt idx="62">
                  <c:v>0.69</c:v>
                </c:pt>
                <c:pt idx="63">
                  <c:v>2.31</c:v>
                </c:pt>
                <c:pt idx="64">
                  <c:v>2.5499999999999998</c:v>
                </c:pt>
                <c:pt idx="65">
                  <c:v>1.56</c:v>
                </c:pt>
                <c:pt idx="66">
                  <c:v>2.2400000000000002</c:v>
                </c:pt>
                <c:pt idx="67">
                  <c:v>4.1900000000000004</c:v>
                </c:pt>
                <c:pt idx="68">
                  <c:v>0.37</c:v>
                </c:pt>
                <c:pt idx="69">
                  <c:v>3.11</c:v>
                </c:pt>
                <c:pt idx="70">
                  <c:v>3.62</c:v>
                </c:pt>
                <c:pt idx="71">
                  <c:v>0.97</c:v>
                </c:pt>
                <c:pt idx="72">
                  <c:v>5.97</c:v>
                </c:pt>
                <c:pt idx="73">
                  <c:v>5.52</c:v>
                </c:pt>
                <c:pt idx="74">
                  <c:v>5.0199999999999996</c:v>
                </c:pt>
                <c:pt idx="75">
                  <c:v>5.89</c:v>
                </c:pt>
                <c:pt idx="76">
                  <c:v>3.7</c:v>
                </c:pt>
                <c:pt idx="77">
                  <c:v>7.29</c:v>
                </c:pt>
                <c:pt idx="78">
                  <c:v>7.38</c:v>
                </c:pt>
                <c:pt idx="79">
                  <c:v>8.17</c:v>
                </c:pt>
                <c:pt idx="80">
                  <c:v>9.2799999999999994</c:v>
                </c:pt>
              </c:numCache>
            </c:numRef>
          </c:val>
          <c:smooth val="0"/>
        </c:ser>
        <c:ser>
          <c:idx val="2"/>
          <c:order val="2"/>
          <c:tx>
            <c:v>Office</c:v>
          </c:tx>
          <c:spPr>
            <a:ln>
              <a:solidFill>
                <a:srgbClr val="E3B303"/>
              </a:solidFill>
            </a:ln>
          </c:spPr>
          <c:marker>
            <c:symbol val="none"/>
          </c:marker>
          <c:cat>
            <c:numRef>
              <c:f>'NOI Growth'!$V$461:$V$541</c:f>
              <c:numCache>
                <c:formatCode>General</c:formatCode>
                <c:ptCount val="81"/>
                <c:pt idx="0">
                  <c:v>19962</c:v>
                </c:pt>
                <c:pt idx="1">
                  <c:v>19963</c:v>
                </c:pt>
                <c:pt idx="2">
                  <c:v>19964</c:v>
                </c:pt>
                <c:pt idx="3">
                  <c:v>19971</c:v>
                </c:pt>
                <c:pt idx="4">
                  <c:v>19972</c:v>
                </c:pt>
                <c:pt idx="5">
                  <c:v>19973</c:v>
                </c:pt>
                <c:pt idx="6">
                  <c:v>19974</c:v>
                </c:pt>
                <c:pt idx="7">
                  <c:v>19981</c:v>
                </c:pt>
                <c:pt idx="8">
                  <c:v>19982</c:v>
                </c:pt>
                <c:pt idx="9">
                  <c:v>19983</c:v>
                </c:pt>
                <c:pt idx="10">
                  <c:v>19984</c:v>
                </c:pt>
                <c:pt idx="11">
                  <c:v>19991</c:v>
                </c:pt>
                <c:pt idx="12">
                  <c:v>19992</c:v>
                </c:pt>
                <c:pt idx="13">
                  <c:v>19993</c:v>
                </c:pt>
                <c:pt idx="14">
                  <c:v>19994</c:v>
                </c:pt>
                <c:pt idx="15">
                  <c:v>20001</c:v>
                </c:pt>
                <c:pt idx="16">
                  <c:v>20002</c:v>
                </c:pt>
                <c:pt idx="17">
                  <c:v>20003</c:v>
                </c:pt>
                <c:pt idx="18">
                  <c:v>20004</c:v>
                </c:pt>
                <c:pt idx="19">
                  <c:v>20011</c:v>
                </c:pt>
                <c:pt idx="20">
                  <c:v>20012</c:v>
                </c:pt>
                <c:pt idx="21">
                  <c:v>20013</c:v>
                </c:pt>
                <c:pt idx="22">
                  <c:v>20014</c:v>
                </c:pt>
                <c:pt idx="23">
                  <c:v>20021</c:v>
                </c:pt>
                <c:pt idx="24">
                  <c:v>20022</c:v>
                </c:pt>
                <c:pt idx="25">
                  <c:v>20023</c:v>
                </c:pt>
                <c:pt idx="26">
                  <c:v>20024</c:v>
                </c:pt>
                <c:pt idx="27">
                  <c:v>20031</c:v>
                </c:pt>
                <c:pt idx="28">
                  <c:v>20032</c:v>
                </c:pt>
                <c:pt idx="29">
                  <c:v>20033</c:v>
                </c:pt>
                <c:pt idx="30">
                  <c:v>20034</c:v>
                </c:pt>
                <c:pt idx="31">
                  <c:v>20041</c:v>
                </c:pt>
                <c:pt idx="32">
                  <c:v>20042</c:v>
                </c:pt>
                <c:pt idx="33">
                  <c:v>20043</c:v>
                </c:pt>
                <c:pt idx="34">
                  <c:v>20044</c:v>
                </c:pt>
                <c:pt idx="35">
                  <c:v>20051</c:v>
                </c:pt>
                <c:pt idx="36">
                  <c:v>20052</c:v>
                </c:pt>
                <c:pt idx="37">
                  <c:v>20053</c:v>
                </c:pt>
                <c:pt idx="38">
                  <c:v>20054</c:v>
                </c:pt>
                <c:pt idx="39">
                  <c:v>20061</c:v>
                </c:pt>
                <c:pt idx="40">
                  <c:v>20062</c:v>
                </c:pt>
                <c:pt idx="41">
                  <c:v>20063</c:v>
                </c:pt>
                <c:pt idx="42">
                  <c:v>20064</c:v>
                </c:pt>
                <c:pt idx="43">
                  <c:v>20071</c:v>
                </c:pt>
                <c:pt idx="44">
                  <c:v>20072</c:v>
                </c:pt>
                <c:pt idx="45">
                  <c:v>20073</c:v>
                </c:pt>
                <c:pt idx="46">
                  <c:v>20074</c:v>
                </c:pt>
                <c:pt idx="47">
                  <c:v>20081</c:v>
                </c:pt>
                <c:pt idx="48">
                  <c:v>20082</c:v>
                </c:pt>
                <c:pt idx="49">
                  <c:v>20083</c:v>
                </c:pt>
                <c:pt idx="50">
                  <c:v>20084</c:v>
                </c:pt>
                <c:pt idx="51">
                  <c:v>20091</c:v>
                </c:pt>
                <c:pt idx="52">
                  <c:v>20092</c:v>
                </c:pt>
                <c:pt idx="53">
                  <c:v>20093</c:v>
                </c:pt>
                <c:pt idx="54">
                  <c:v>20094</c:v>
                </c:pt>
                <c:pt idx="55">
                  <c:v>20101</c:v>
                </c:pt>
                <c:pt idx="56">
                  <c:v>20102</c:v>
                </c:pt>
                <c:pt idx="57">
                  <c:v>20103</c:v>
                </c:pt>
                <c:pt idx="58">
                  <c:v>20104</c:v>
                </c:pt>
                <c:pt idx="59">
                  <c:v>20111</c:v>
                </c:pt>
                <c:pt idx="60">
                  <c:v>20112</c:v>
                </c:pt>
                <c:pt idx="61">
                  <c:v>20113</c:v>
                </c:pt>
                <c:pt idx="62">
                  <c:v>20114</c:v>
                </c:pt>
                <c:pt idx="63">
                  <c:v>20121</c:v>
                </c:pt>
                <c:pt idx="64">
                  <c:v>20122</c:v>
                </c:pt>
                <c:pt idx="65">
                  <c:v>20123</c:v>
                </c:pt>
                <c:pt idx="66">
                  <c:v>20124</c:v>
                </c:pt>
                <c:pt idx="67">
                  <c:v>20131</c:v>
                </c:pt>
                <c:pt idx="68">
                  <c:v>20132</c:v>
                </c:pt>
                <c:pt idx="69">
                  <c:v>20133</c:v>
                </c:pt>
                <c:pt idx="70">
                  <c:v>20134</c:v>
                </c:pt>
                <c:pt idx="71">
                  <c:v>20141</c:v>
                </c:pt>
                <c:pt idx="72">
                  <c:v>20142</c:v>
                </c:pt>
                <c:pt idx="73">
                  <c:v>20143</c:v>
                </c:pt>
                <c:pt idx="74">
                  <c:v>20144</c:v>
                </c:pt>
                <c:pt idx="75">
                  <c:v>20151</c:v>
                </c:pt>
                <c:pt idx="76">
                  <c:v>20152</c:v>
                </c:pt>
                <c:pt idx="77">
                  <c:v>20153</c:v>
                </c:pt>
                <c:pt idx="78">
                  <c:v>20154</c:v>
                </c:pt>
                <c:pt idx="79">
                  <c:v>20161</c:v>
                </c:pt>
                <c:pt idx="80">
                  <c:v>20162</c:v>
                </c:pt>
              </c:numCache>
            </c:numRef>
          </c:cat>
          <c:val>
            <c:numRef>
              <c:f>'NOI Growth'!$AE$327:$AE$407</c:f>
              <c:numCache>
                <c:formatCode>General</c:formatCode>
                <c:ptCount val="81"/>
                <c:pt idx="0">
                  <c:v>-2.02</c:v>
                </c:pt>
                <c:pt idx="1">
                  <c:v>-0.3</c:v>
                </c:pt>
                <c:pt idx="2">
                  <c:v>1.47</c:v>
                </c:pt>
                <c:pt idx="3">
                  <c:v>13.14</c:v>
                </c:pt>
                <c:pt idx="4">
                  <c:v>8.2799999999999994</c:v>
                </c:pt>
                <c:pt idx="5">
                  <c:v>11.18</c:v>
                </c:pt>
                <c:pt idx="6">
                  <c:v>14.7</c:v>
                </c:pt>
                <c:pt idx="7">
                  <c:v>11.41</c:v>
                </c:pt>
                <c:pt idx="8">
                  <c:v>4.92</c:v>
                </c:pt>
                <c:pt idx="9">
                  <c:v>7.97</c:v>
                </c:pt>
                <c:pt idx="10">
                  <c:v>2.58</c:v>
                </c:pt>
                <c:pt idx="11">
                  <c:v>-1.1599999999999999</c:v>
                </c:pt>
                <c:pt idx="12">
                  <c:v>8.39</c:v>
                </c:pt>
                <c:pt idx="13">
                  <c:v>3.5</c:v>
                </c:pt>
                <c:pt idx="14">
                  <c:v>4.8</c:v>
                </c:pt>
                <c:pt idx="15">
                  <c:v>9.56</c:v>
                </c:pt>
                <c:pt idx="16">
                  <c:v>15.9</c:v>
                </c:pt>
                <c:pt idx="17">
                  <c:v>16.95</c:v>
                </c:pt>
                <c:pt idx="18">
                  <c:v>16.38</c:v>
                </c:pt>
                <c:pt idx="19">
                  <c:v>17.87</c:v>
                </c:pt>
                <c:pt idx="20">
                  <c:v>6.59</c:v>
                </c:pt>
                <c:pt idx="21">
                  <c:v>4.22</c:v>
                </c:pt>
                <c:pt idx="22">
                  <c:v>2.9</c:v>
                </c:pt>
                <c:pt idx="23">
                  <c:v>-0.55000000000000004</c:v>
                </c:pt>
                <c:pt idx="24">
                  <c:v>-3</c:v>
                </c:pt>
                <c:pt idx="25">
                  <c:v>-2.62</c:v>
                </c:pt>
                <c:pt idx="26">
                  <c:v>-5.25</c:v>
                </c:pt>
                <c:pt idx="27">
                  <c:v>-7.46</c:v>
                </c:pt>
                <c:pt idx="28">
                  <c:v>-8.0500000000000007</c:v>
                </c:pt>
                <c:pt idx="29">
                  <c:v>-10.39</c:v>
                </c:pt>
                <c:pt idx="30">
                  <c:v>-6.49</c:v>
                </c:pt>
                <c:pt idx="31">
                  <c:v>-7.29</c:v>
                </c:pt>
                <c:pt idx="32">
                  <c:v>-2.95</c:v>
                </c:pt>
                <c:pt idx="33">
                  <c:v>-0.81</c:v>
                </c:pt>
                <c:pt idx="34">
                  <c:v>-1.86</c:v>
                </c:pt>
                <c:pt idx="35">
                  <c:v>2.0099999999999998</c:v>
                </c:pt>
                <c:pt idx="36">
                  <c:v>-2.5299999999999998</c:v>
                </c:pt>
                <c:pt idx="37">
                  <c:v>0.01</c:v>
                </c:pt>
                <c:pt idx="38">
                  <c:v>0.84</c:v>
                </c:pt>
                <c:pt idx="39">
                  <c:v>1.05</c:v>
                </c:pt>
                <c:pt idx="40">
                  <c:v>5.68</c:v>
                </c:pt>
                <c:pt idx="41">
                  <c:v>3.69</c:v>
                </c:pt>
                <c:pt idx="42">
                  <c:v>8.4700000000000006</c:v>
                </c:pt>
                <c:pt idx="43">
                  <c:v>7.92</c:v>
                </c:pt>
                <c:pt idx="44">
                  <c:v>6.75</c:v>
                </c:pt>
                <c:pt idx="45">
                  <c:v>6.45</c:v>
                </c:pt>
                <c:pt idx="46">
                  <c:v>7.25</c:v>
                </c:pt>
                <c:pt idx="47">
                  <c:v>5.51</c:v>
                </c:pt>
                <c:pt idx="48">
                  <c:v>4.55</c:v>
                </c:pt>
                <c:pt idx="49">
                  <c:v>3.09</c:v>
                </c:pt>
                <c:pt idx="50">
                  <c:v>-0.42</c:v>
                </c:pt>
                <c:pt idx="51">
                  <c:v>3.8</c:v>
                </c:pt>
                <c:pt idx="52">
                  <c:v>4.34</c:v>
                </c:pt>
                <c:pt idx="53">
                  <c:v>5.32</c:v>
                </c:pt>
                <c:pt idx="54">
                  <c:v>1.48</c:v>
                </c:pt>
                <c:pt idx="55">
                  <c:v>-1.01</c:v>
                </c:pt>
                <c:pt idx="56">
                  <c:v>-1.92</c:v>
                </c:pt>
                <c:pt idx="57">
                  <c:v>-3.62</c:v>
                </c:pt>
                <c:pt idx="58">
                  <c:v>-2.89</c:v>
                </c:pt>
                <c:pt idx="59">
                  <c:v>-4.6100000000000003</c:v>
                </c:pt>
                <c:pt idx="60">
                  <c:v>-2.93</c:v>
                </c:pt>
                <c:pt idx="61">
                  <c:v>-1.21</c:v>
                </c:pt>
                <c:pt idx="62">
                  <c:v>-0.25</c:v>
                </c:pt>
                <c:pt idx="63">
                  <c:v>2.4300000000000002</c:v>
                </c:pt>
                <c:pt idx="64">
                  <c:v>1.45</c:v>
                </c:pt>
                <c:pt idx="65">
                  <c:v>4.2699999999999996</c:v>
                </c:pt>
                <c:pt idx="66">
                  <c:v>3.29</c:v>
                </c:pt>
                <c:pt idx="67">
                  <c:v>0.5</c:v>
                </c:pt>
                <c:pt idx="68">
                  <c:v>2.83</c:v>
                </c:pt>
                <c:pt idx="69">
                  <c:v>1.6</c:v>
                </c:pt>
                <c:pt idx="70">
                  <c:v>3.08</c:v>
                </c:pt>
                <c:pt idx="71">
                  <c:v>3.82</c:v>
                </c:pt>
                <c:pt idx="72">
                  <c:v>5.97</c:v>
                </c:pt>
                <c:pt idx="73">
                  <c:v>6.17</c:v>
                </c:pt>
                <c:pt idx="74">
                  <c:v>7.34</c:v>
                </c:pt>
                <c:pt idx="75">
                  <c:v>4.3600000000000003</c:v>
                </c:pt>
                <c:pt idx="76">
                  <c:v>4.87</c:v>
                </c:pt>
                <c:pt idx="77">
                  <c:v>4.1500000000000004</c:v>
                </c:pt>
                <c:pt idx="78">
                  <c:v>1.4</c:v>
                </c:pt>
                <c:pt idx="79">
                  <c:v>7.24</c:v>
                </c:pt>
                <c:pt idx="80">
                  <c:v>2.98</c:v>
                </c:pt>
              </c:numCache>
            </c:numRef>
          </c:val>
          <c:smooth val="0"/>
        </c:ser>
        <c:ser>
          <c:idx val="3"/>
          <c:order val="3"/>
          <c:tx>
            <c:v>Retail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'NOI Growth'!$V$461:$V$541</c:f>
              <c:numCache>
                <c:formatCode>General</c:formatCode>
                <c:ptCount val="81"/>
                <c:pt idx="0">
                  <c:v>19962</c:v>
                </c:pt>
                <c:pt idx="1">
                  <c:v>19963</c:v>
                </c:pt>
                <c:pt idx="2">
                  <c:v>19964</c:v>
                </c:pt>
                <c:pt idx="3">
                  <c:v>19971</c:v>
                </c:pt>
                <c:pt idx="4">
                  <c:v>19972</c:v>
                </c:pt>
                <c:pt idx="5">
                  <c:v>19973</c:v>
                </c:pt>
                <c:pt idx="6">
                  <c:v>19974</c:v>
                </c:pt>
                <c:pt idx="7">
                  <c:v>19981</c:v>
                </c:pt>
                <c:pt idx="8">
                  <c:v>19982</c:v>
                </c:pt>
                <c:pt idx="9">
                  <c:v>19983</c:v>
                </c:pt>
                <c:pt idx="10">
                  <c:v>19984</c:v>
                </c:pt>
                <c:pt idx="11">
                  <c:v>19991</c:v>
                </c:pt>
                <c:pt idx="12">
                  <c:v>19992</c:v>
                </c:pt>
                <c:pt idx="13">
                  <c:v>19993</c:v>
                </c:pt>
                <c:pt idx="14">
                  <c:v>19994</c:v>
                </c:pt>
                <c:pt idx="15">
                  <c:v>20001</c:v>
                </c:pt>
                <c:pt idx="16">
                  <c:v>20002</c:v>
                </c:pt>
                <c:pt idx="17">
                  <c:v>20003</c:v>
                </c:pt>
                <c:pt idx="18">
                  <c:v>20004</c:v>
                </c:pt>
                <c:pt idx="19">
                  <c:v>20011</c:v>
                </c:pt>
                <c:pt idx="20">
                  <c:v>20012</c:v>
                </c:pt>
                <c:pt idx="21">
                  <c:v>20013</c:v>
                </c:pt>
                <c:pt idx="22">
                  <c:v>20014</c:v>
                </c:pt>
                <c:pt idx="23">
                  <c:v>20021</c:v>
                </c:pt>
                <c:pt idx="24">
                  <c:v>20022</c:v>
                </c:pt>
                <c:pt idx="25">
                  <c:v>20023</c:v>
                </c:pt>
                <c:pt idx="26">
                  <c:v>20024</c:v>
                </c:pt>
                <c:pt idx="27">
                  <c:v>20031</c:v>
                </c:pt>
                <c:pt idx="28">
                  <c:v>20032</c:v>
                </c:pt>
                <c:pt idx="29">
                  <c:v>20033</c:v>
                </c:pt>
                <c:pt idx="30">
                  <c:v>20034</c:v>
                </c:pt>
                <c:pt idx="31">
                  <c:v>20041</c:v>
                </c:pt>
                <c:pt idx="32">
                  <c:v>20042</c:v>
                </c:pt>
                <c:pt idx="33">
                  <c:v>20043</c:v>
                </c:pt>
                <c:pt idx="34">
                  <c:v>20044</c:v>
                </c:pt>
                <c:pt idx="35">
                  <c:v>20051</c:v>
                </c:pt>
                <c:pt idx="36">
                  <c:v>20052</c:v>
                </c:pt>
                <c:pt idx="37">
                  <c:v>20053</c:v>
                </c:pt>
                <c:pt idx="38">
                  <c:v>20054</c:v>
                </c:pt>
                <c:pt idx="39">
                  <c:v>20061</c:v>
                </c:pt>
                <c:pt idx="40">
                  <c:v>20062</c:v>
                </c:pt>
                <c:pt idx="41">
                  <c:v>20063</c:v>
                </c:pt>
                <c:pt idx="42">
                  <c:v>20064</c:v>
                </c:pt>
                <c:pt idx="43">
                  <c:v>20071</c:v>
                </c:pt>
                <c:pt idx="44">
                  <c:v>20072</c:v>
                </c:pt>
                <c:pt idx="45">
                  <c:v>20073</c:v>
                </c:pt>
                <c:pt idx="46">
                  <c:v>20074</c:v>
                </c:pt>
                <c:pt idx="47">
                  <c:v>20081</c:v>
                </c:pt>
                <c:pt idx="48">
                  <c:v>20082</c:v>
                </c:pt>
                <c:pt idx="49">
                  <c:v>20083</c:v>
                </c:pt>
                <c:pt idx="50">
                  <c:v>20084</c:v>
                </c:pt>
                <c:pt idx="51">
                  <c:v>20091</c:v>
                </c:pt>
                <c:pt idx="52">
                  <c:v>20092</c:v>
                </c:pt>
                <c:pt idx="53">
                  <c:v>20093</c:v>
                </c:pt>
                <c:pt idx="54">
                  <c:v>20094</c:v>
                </c:pt>
                <c:pt idx="55">
                  <c:v>20101</c:v>
                </c:pt>
                <c:pt idx="56">
                  <c:v>20102</c:v>
                </c:pt>
                <c:pt idx="57">
                  <c:v>20103</c:v>
                </c:pt>
                <c:pt idx="58">
                  <c:v>20104</c:v>
                </c:pt>
                <c:pt idx="59">
                  <c:v>20111</c:v>
                </c:pt>
                <c:pt idx="60">
                  <c:v>20112</c:v>
                </c:pt>
                <c:pt idx="61">
                  <c:v>20113</c:v>
                </c:pt>
                <c:pt idx="62">
                  <c:v>20114</c:v>
                </c:pt>
                <c:pt idx="63">
                  <c:v>20121</c:v>
                </c:pt>
                <c:pt idx="64">
                  <c:v>20122</c:v>
                </c:pt>
                <c:pt idx="65">
                  <c:v>20123</c:v>
                </c:pt>
                <c:pt idx="66">
                  <c:v>20124</c:v>
                </c:pt>
                <c:pt idx="67">
                  <c:v>20131</c:v>
                </c:pt>
                <c:pt idx="68">
                  <c:v>20132</c:v>
                </c:pt>
                <c:pt idx="69">
                  <c:v>20133</c:v>
                </c:pt>
                <c:pt idx="70">
                  <c:v>20134</c:v>
                </c:pt>
                <c:pt idx="71">
                  <c:v>20141</c:v>
                </c:pt>
                <c:pt idx="72">
                  <c:v>20142</c:v>
                </c:pt>
                <c:pt idx="73">
                  <c:v>20143</c:v>
                </c:pt>
                <c:pt idx="74">
                  <c:v>20144</c:v>
                </c:pt>
                <c:pt idx="75">
                  <c:v>20151</c:v>
                </c:pt>
                <c:pt idx="76">
                  <c:v>20152</c:v>
                </c:pt>
                <c:pt idx="77">
                  <c:v>20153</c:v>
                </c:pt>
                <c:pt idx="78">
                  <c:v>20154</c:v>
                </c:pt>
                <c:pt idx="79">
                  <c:v>20161</c:v>
                </c:pt>
                <c:pt idx="80">
                  <c:v>20162</c:v>
                </c:pt>
              </c:numCache>
            </c:numRef>
          </c:cat>
          <c:val>
            <c:numRef>
              <c:f>'NOI Growth'!$AE$461:$AE$541</c:f>
              <c:numCache>
                <c:formatCode>General</c:formatCode>
                <c:ptCount val="81"/>
                <c:pt idx="0">
                  <c:v>1.35</c:v>
                </c:pt>
                <c:pt idx="1">
                  <c:v>2.64</c:v>
                </c:pt>
                <c:pt idx="2">
                  <c:v>4.76</c:v>
                </c:pt>
                <c:pt idx="3">
                  <c:v>4.8899999999999997</c:v>
                </c:pt>
                <c:pt idx="4">
                  <c:v>4.6399999999999997</c:v>
                </c:pt>
                <c:pt idx="5">
                  <c:v>3.31</c:v>
                </c:pt>
                <c:pt idx="6">
                  <c:v>1.66</c:v>
                </c:pt>
                <c:pt idx="7">
                  <c:v>5.92</c:v>
                </c:pt>
                <c:pt idx="8">
                  <c:v>2.17</c:v>
                </c:pt>
                <c:pt idx="9">
                  <c:v>3.04</c:v>
                </c:pt>
                <c:pt idx="10">
                  <c:v>4.2</c:v>
                </c:pt>
                <c:pt idx="11">
                  <c:v>1.1399999999999999</c:v>
                </c:pt>
                <c:pt idx="12">
                  <c:v>10.44</c:v>
                </c:pt>
                <c:pt idx="13">
                  <c:v>4.12</c:v>
                </c:pt>
                <c:pt idx="14">
                  <c:v>2.54</c:v>
                </c:pt>
                <c:pt idx="15">
                  <c:v>3.08</c:v>
                </c:pt>
                <c:pt idx="16">
                  <c:v>-3.06</c:v>
                </c:pt>
                <c:pt idx="17">
                  <c:v>4.6500000000000004</c:v>
                </c:pt>
                <c:pt idx="18">
                  <c:v>9.24</c:v>
                </c:pt>
                <c:pt idx="19">
                  <c:v>11.55</c:v>
                </c:pt>
                <c:pt idx="20">
                  <c:v>9.77</c:v>
                </c:pt>
                <c:pt idx="21">
                  <c:v>7.07</c:v>
                </c:pt>
                <c:pt idx="22">
                  <c:v>0.75</c:v>
                </c:pt>
                <c:pt idx="23">
                  <c:v>-2.12</c:v>
                </c:pt>
                <c:pt idx="24">
                  <c:v>-0.26</c:v>
                </c:pt>
                <c:pt idx="25">
                  <c:v>3.71</c:v>
                </c:pt>
                <c:pt idx="26">
                  <c:v>2.59</c:v>
                </c:pt>
                <c:pt idx="27">
                  <c:v>3.36</c:v>
                </c:pt>
                <c:pt idx="28">
                  <c:v>1.74</c:v>
                </c:pt>
                <c:pt idx="29">
                  <c:v>1.39</c:v>
                </c:pt>
                <c:pt idx="30">
                  <c:v>3.51</c:v>
                </c:pt>
                <c:pt idx="31">
                  <c:v>-0.8</c:v>
                </c:pt>
                <c:pt idx="32">
                  <c:v>2.71</c:v>
                </c:pt>
                <c:pt idx="33">
                  <c:v>0.65</c:v>
                </c:pt>
                <c:pt idx="34">
                  <c:v>2.82</c:v>
                </c:pt>
                <c:pt idx="35">
                  <c:v>4.01</c:v>
                </c:pt>
                <c:pt idx="36">
                  <c:v>3.11</c:v>
                </c:pt>
                <c:pt idx="37">
                  <c:v>4.24</c:v>
                </c:pt>
                <c:pt idx="38">
                  <c:v>3.88</c:v>
                </c:pt>
                <c:pt idx="39">
                  <c:v>7.78</c:v>
                </c:pt>
                <c:pt idx="40">
                  <c:v>4.72</c:v>
                </c:pt>
                <c:pt idx="41">
                  <c:v>2.19</c:v>
                </c:pt>
                <c:pt idx="42">
                  <c:v>5.73</c:v>
                </c:pt>
                <c:pt idx="43">
                  <c:v>1.07</c:v>
                </c:pt>
                <c:pt idx="44">
                  <c:v>3.65</c:v>
                </c:pt>
                <c:pt idx="45">
                  <c:v>7.23</c:v>
                </c:pt>
                <c:pt idx="46">
                  <c:v>3.81</c:v>
                </c:pt>
                <c:pt idx="47">
                  <c:v>5.0599999999999996</c:v>
                </c:pt>
                <c:pt idx="48">
                  <c:v>2.95</c:v>
                </c:pt>
                <c:pt idx="49">
                  <c:v>2.75</c:v>
                </c:pt>
                <c:pt idx="50">
                  <c:v>-0.79</c:v>
                </c:pt>
                <c:pt idx="51">
                  <c:v>-2.5299999999999998</c:v>
                </c:pt>
                <c:pt idx="52">
                  <c:v>-3.28</c:v>
                </c:pt>
                <c:pt idx="53">
                  <c:v>-5.33</c:v>
                </c:pt>
                <c:pt idx="54">
                  <c:v>-5.67</c:v>
                </c:pt>
                <c:pt idx="55">
                  <c:v>-2.57</c:v>
                </c:pt>
                <c:pt idx="56">
                  <c:v>-1.61</c:v>
                </c:pt>
                <c:pt idx="57">
                  <c:v>0.44</c:v>
                </c:pt>
                <c:pt idx="58">
                  <c:v>1.28</c:v>
                </c:pt>
                <c:pt idx="59">
                  <c:v>2.1800000000000002</c:v>
                </c:pt>
                <c:pt idx="60">
                  <c:v>3.55</c:v>
                </c:pt>
                <c:pt idx="61">
                  <c:v>1.66</c:v>
                </c:pt>
                <c:pt idx="62">
                  <c:v>2.61</c:v>
                </c:pt>
                <c:pt idx="63">
                  <c:v>3.09</c:v>
                </c:pt>
                <c:pt idx="64">
                  <c:v>2.82</c:v>
                </c:pt>
                <c:pt idx="65">
                  <c:v>3.97</c:v>
                </c:pt>
                <c:pt idx="66">
                  <c:v>2.92</c:v>
                </c:pt>
                <c:pt idx="67">
                  <c:v>4.26</c:v>
                </c:pt>
                <c:pt idx="68">
                  <c:v>6.48</c:v>
                </c:pt>
                <c:pt idx="69">
                  <c:v>5.52</c:v>
                </c:pt>
                <c:pt idx="70">
                  <c:v>5.33</c:v>
                </c:pt>
                <c:pt idx="71">
                  <c:v>2.36</c:v>
                </c:pt>
                <c:pt idx="72">
                  <c:v>4.43</c:v>
                </c:pt>
                <c:pt idx="73">
                  <c:v>3.5</c:v>
                </c:pt>
                <c:pt idx="74">
                  <c:v>4.47</c:v>
                </c:pt>
                <c:pt idx="75">
                  <c:v>5.47</c:v>
                </c:pt>
                <c:pt idx="76">
                  <c:v>2.5</c:v>
                </c:pt>
                <c:pt idx="77">
                  <c:v>4.1900000000000004</c:v>
                </c:pt>
                <c:pt idx="78">
                  <c:v>3.05</c:v>
                </c:pt>
                <c:pt idx="79">
                  <c:v>3.81</c:v>
                </c:pt>
                <c:pt idx="80">
                  <c:v>4.3600000000000003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5544704"/>
        <c:axId val="125554688"/>
      </c:lineChart>
      <c:catAx>
        <c:axId val="1255447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5554688"/>
        <c:crosses val="autoZero"/>
        <c:auto val="1"/>
        <c:lblAlgn val="ctr"/>
        <c:lblOffset val="100"/>
        <c:noMultiLvlLbl val="0"/>
      </c:catAx>
      <c:valAx>
        <c:axId val="12555468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>
            <a:noFill/>
          </a:ln>
        </c:spPr>
        <c:crossAx val="125544704"/>
        <c:crosses val="autoZero"/>
        <c:crossBetween val="between"/>
      </c:valAx>
      <c:spPr>
        <a:ln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102317338537809E-2"/>
          <c:y val="2.0370370370370372E-2"/>
          <c:w val="0.67615310586176725"/>
          <c:h val="0.88093498558581806"/>
        </c:manualLayout>
      </c:layout>
      <c:lineChart>
        <c:grouping val="standard"/>
        <c:varyColors val="0"/>
        <c:ser>
          <c:idx val="0"/>
          <c:order val="0"/>
          <c:tx>
            <c:v>Apt Cap Rate</c:v>
          </c:tx>
          <c:spPr>
            <a:ln w="31750">
              <a:solidFill>
                <a:srgbClr val="00B0F0"/>
              </a:solidFill>
            </a:ln>
          </c:spPr>
          <c:marker>
            <c:symbol val="none"/>
          </c:marker>
          <c:cat>
            <c:numRef>
              <c:f>Sheet1!$S$7:$S$143</c:f>
              <c:numCache>
                <c:formatCode>General</c:formatCode>
                <c:ptCount val="137"/>
                <c:pt idx="0">
                  <c:v>19822</c:v>
                </c:pt>
                <c:pt idx="1">
                  <c:v>19823</c:v>
                </c:pt>
                <c:pt idx="2">
                  <c:v>19824</c:v>
                </c:pt>
                <c:pt idx="3">
                  <c:v>19831</c:v>
                </c:pt>
                <c:pt idx="4">
                  <c:v>19832</c:v>
                </c:pt>
                <c:pt idx="5">
                  <c:v>19833</c:v>
                </c:pt>
                <c:pt idx="6">
                  <c:v>19834</c:v>
                </c:pt>
                <c:pt idx="7">
                  <c:v>19841</c:v>
                </c:pt>
                <c:pt idx="8">
                  <c:v>19842</c:v>
                </c:pt>
                <c:pt idx="9">
                  <c:v>19843</c:v>
                </c:pt>
                <c:pt idx="10">
                  <c:v>19844</c:v>
                </c:pt>
                <c:pt idx="11">
                  <c:v>19851</c:v>
                </c:pt>
                <c:pt idx="12">
                  <c:v>19852</c:v>
                </c:pt>
                <c:pt idx="13">
                  <c:v>19853</c:v>
                </c:pt>
                <c:pt idx="14">
                  <c:v>19854</c:v>
                </c:pt>
                <c:pt idx="15">
                  <c:v>19861</c:v>
                </c:pt>
                <c:pt idx="16">
                  <c:v>19862</c:v>
                </c:pt>
                <c:pt idx="17">
                  <c:v>19863</c:v>
                </c:pt>
                <c:pt idx="18">
                  <c:v>19864</c:v>
                </c:pt>
                <c:pt idx="19">
                  <c:v>19871</c:v>
                </c:pt>
                <c:pt idx="20">
                  <c:v>19872</c:v>
                </c:pt>
                <c:pt idx="21">
                  <c:v>19873</c:v>
                </c:pt>
                <c:pt idx="22">
                  <c:v>19874</c:v>
                </c:pt>
                <c:pt idx="23">
                  <c:v>19881</c:v>
                </c:pt>
                <c:pt idx="24">
                  <c:v>19882</c:v>
                </c:pt>
                <c:pt idx="25">
                  <c:v>19883</c:v>
                </c:pt>
                <c:pt idx="26">
                  <c:v>19884</c:v>
                </c:pt>
                <c:pt idx="27">
                  <c:v>19891</c:v>
                </c:pt>
                <c:pt idx="28">
                  <c:v>19892</c:v>
                </c:pt>
                <c:pt idx="29">
                  <c:v>19893</c:v>
                </c:pt>
                <c:pt idx="30">
                  <c:v>19894</c:v>
                </c:pt>
                <c:pt idx="31">
                  <c:v>19901</c:v>
                </c:pt>
                <c:pt idx="32">
                  <c:v>19902</c:v>
                </c:pt>
                <c:pt idx="33">
                  <c:v>19903</c:v>
                </c:pt>
                <c:pt idx="34">
                  <c:v>19904</c:v>
                </c:pt>
                <c:pt idx="35">
                  <c:v>19911</c:v>
                </c:pt>
                <c:pt idx="36">
                  <c:v>19912</c:v>
                </c:pt>
                <c:pt idx="37">
                  <c:v>19913</c:v>
                </c:pt>
                <c:pt idx="38">
                  <c:v>19914</c:v>
                </c:pt>
                <c:pt idx="39">
                  <c:v>19921</c:v>
                </c:pt>
                <c:pt idx="40">
                  <c:v>19922</c:v>
                </c:pt>
                <c:pt idx="41">
                  <c:v>19923</c:v>
                </c:pt>
                <c:pt idx="42">
                  <c:v>19924</c:v>
                </c:pt>
                <c:pt idx="43">
                  <c:v>19931</c:v>
                </c:pt>
                <c:pt idx="44">
                  <c:v>19932</c:v>
                </c:pt>
                <c:pt idx="45">
                  <c:v>19933</c:v>
                </c:pt>
                <c:pt idx="46">
                  <c:v>19934</c:v>
                </c:pt>
                <c:pt idx="47">
                  <c:v>19941</c:v>
                </c:pt>
                <c:pt idx="48">
                  <c:v>19942</c:v>
                </c:pt>
                <c:pt idx="49">
                  <c:v>19943</c:v>
                </c:pt>
                <c:pt idx="50">
                  <c:v>19944</c:v>
                </c:pt>
                <c:pt idx="51">
                  <c:v>19951</c:v>
                </c:pt>
                <c:pt idx="52">
                  <c:v>19952</c:v>
                </c:pt>
                <c:pt idx="53">
                  <c:v>19953</c:v>
                </c:pt>
                <c:pt idx="54">
                  <c:v>19954</c:v>
                </c:pt>
                <c:pt idx="55">
                  <c:v>19961</c:v>
                </c:pt>
                <c:pt idx="56">
                  <c:v>19962</c:v>
                </c:pt>
                <c:pt idx="57">
                  <c:v>19963</c:v>
                </c:pt>
                <c:pt idx="58">
                  <c:v>19964</c:v>
                </c:pt>
                <c:pt idx="59">
                  <c:v>19971</c:v>
                </c:pt>
                <c:pt idx="60">
                  <c:v>19972</c:v>
                </c:pt>
                <c:pt idx="61">
                  <c:v>19973</c:v>
                </c:pt>
                <c:pt idx="62">
                  <c:v>19974</c:v>
                </c:pt>
                <c:pt idx="63">
                  <c:v>19981</c:v>
                </c:pt>
                <c:pt idx="64">
                  <c:v>19982</c:v>
                </c:pt>
                <c:pt idx="65">
                  <c:v>19983</c:v>
                </c:pt>
                <c:pt idx="66">
                  <c:v>19984</c:v>
                </c:pt>
                <c:pt idx="67">
                  <c:v>19991</c:v>
                </c:pt>
                <c:pt idx="68">
                  <c:v>19992</c:v>
                </c:pt>
                <c:pt idx="69">
                  <c:v>19993</c:v>
                </c:pt>
                <c:pt idx="70">
                  <c:v>19994</c:v>
                </c:pt>
                <c:pt idx="71">
                  <c:v>20001</c:v>
                </c:pt>
                <c:pt idx="72">
                  <c:v>20002</c:v>
                </c:pt>
                <c:pt idx="73">
                  <c:v>20003</c:v>
                </c:pt>
                <c:pt idx="74">
                  <c:v>20004</c:v>
                </c:pt>
                <c:pt idx="75">
                  <c:v>20011</c:v>
                </c:pt>
                <c:pt idx="76">
                  <c:v>20012</c:v>
                </c:pt>
                <c:pt idx="77">
                  <c:v>20013</c:v>
                </c:pt>
                <c:pt idx="78">
                  <c:v>20014</c:v>
                </c:pt>
                <c:pt idx="79">
                  <c:v>20021</c:v>
                </c:pt>
                <c:pt idx="80">
                  <c:v>20022</c:v>
                </c:pt>
                <c:pt idx="81">
                  <c:v>20023</c:v>
                </c:pt>
                <c:pt idx="82">
                  <c:v>20024</c:v>
                </c:pt>
                <c:pt idx="83">
                  <c:v>20031</c:v>
                </c:pt>
                <c:pt idx="84">
                  <c:v>20032</c:v>
                </c:pt>
                <c:pt idx="85">
                  <c:v>20033</c:v>
                </c:pt>
                <c:pt idx="86">
                  <c:v>20034</c:v>
                </c:pt>
                <c:pt idx="87">
                  <c:v>20041</c:v>
                </c:pt>
                <c:pt idx="88">
                  <c:v>20042</c:v>
                </c:pt>
                <c:pt idx="89">
                  <c:v>20043</c:v>
                </c:pt>
                <c:pt idx="90">
                  <c:v>20044</c:v>
                </c:pt>
                <c:pt idx="91">
                  <c:v>20051</c:v>
                </c:pt>
                <c:pt idx="92">
                  <c:v>20052</c:v>
                </c:pt>
                <c:pt idx="93">
                  <c:v>20053</c:v>
                </c:pt>
                <c:pt idx="94">
                  <c:v>20054</c:v>
                </c:pt>
                <c:pt idx="95">
                  <c:v>20061</c:v>
                </c:pt>
                <c:pt idx="96">
                  <c:v>20062</c:v>
                </c:pt>
                <c:pt idx="97">
                  <c:v>20063</c:v>
                </c:pt>
                <c:pt idx="98">
                  <c:v>20064</c:v>
                </c:pt>
                <c:pt idx="99">
                  <c:v>20071</c:v>
                </c:pt>
                <c:pt idx="100">
                  <c:v>20072</c:v>
                </c:pt>
                <c:pt idx="101">
                  <c:v>20073</c:v>
                </c:pt>
                <c:pt idx="102">
                  <c:v>20074</c:v>
                </c:pt>
                <c:pt idx="103">
                  <c:v>20081</c:v>
                </c:pt>
                <c:pt idx="104">
                  <c:v>20082</c:v>
                </c:pt>
                <c:pt idx="105">
                  <c:v>20083</c:v>
                </c:pt>
                <c:pt idx="106">
                  <c:v>20084</c:v>
                </c:pt>
                <c:pt idx="107">
                  <c:v>20091</c:v>
                </c:pt>
                <c:pt idx="108">
                  <c:v>20092</c:v>
                </c:pt>
                <c:pt idx="109">
                  <c:v>20093</c:v>
                </c:pt>
                <c:pt idx="110">
                  <c:v>20094</c:v>
                </c:pt>
                <c:pt idx="111">
                  <c:v>20101</c:v>
                </c:pt>
                <c:pt idx="112">
                  <c:v>20102</c:v>
                </c:pt>
                <c:pt idx="113">
                  <c:v>20103</c:v>
                </c:pt>
                <c:pt idx="114">
                  <c:v>20104</c:v>
                </c:pt>
                <c:pt idx="115">
                  <c:v>20111</c:v>
                </c:pt>
                <c:pt idx="116">
                  <c:v>20112</c:v>
                </c:pt>
                <c:pt idx="117">
                  <c:v>20113</c:v>
                </c:pt>
                <c:pt idx="118">
                  <c:v>20114</c:v>
                </c:pt>
                <c:pt idx="119">
                  <c:v>20121</c:v>
                </c:pt>
                <c:pt idx="120">
                  <c:v>20122</c:v>
                </c:pt>
                <c:pt idx="121">
                  <c:v>20123</c:v>
                </c:pt>
                <c:pt idx="122">
                  <c:v>20124</c:v>
                </c:pt>
                <c:pt idx="123">
                  <c:v>20131</c:v>
                </c:pt>
                <c:pt idx="124">
                  <c:v>20132</c:v>
                </c:pt>
                <c:pt idx="125">
                  <c:v>20133</c:v>
                </c:pt>
                <c:pt idx="126">
                  <c:v>20134</c:v>
                </c:pt>
                <c:pt idx="127">
                  <c:v>20141</c:v>
                </c:pt>
                <c:pt idx="128">
                  <c:v>20142</c:v>
                </c:pt>
                <c:pt idx="129">
                  <c:v>20143</c:v>
                </c:pt>
                <c:pt idx="130">
                  <c:v>20144</c:v>
                </c:pt>
                <c:pt idx="131">
                  <c:v>20151</c:v>
                </c:pt>
                <c:pt idx="132">
                  <c:v>20152</c:v>
                </c:pt>
                <c:pt idx="133">
                  <c:v>20153</c:v>
                </c:pt>
                <c:pt idx="134">
                  <c:v>20154</c:v>
                </c:pt>
                <c:pt idx="135">
                  <c:v>20161</c:v>
                </c:pt>
                <c:pt idx="136">
                  <c:v>20162</c:v>
                </c:pt>
              </c:numCache>
            </c:numRef>
          </c:cat>
          <c:val>
            <c:numRef>
              <c:f>Sheet1!$T$7:$T$143</c:f>
              <c:numCache>
                <c:formatCode>General</c:formatCode>
                <c:ptCount val="137"/>
                <c:pt idx="0">
                  <c:v>7.24</c:v>
                </c:pt>
                <c:pt idx="1">
                  <c:v>6.94</c:v>
                </c:pt>
                <c:pt idx="2">
                  <c:v>6.46</c:v>
                </c:pt>
                <c:pt idx="3">
                  <c:v>6.08</c:v>
                </c:pt>
                <c:pt idx="4">
                  <c:v>6.14</c:v>
                </c:pt>
                <c:pt idx="5">
                  <c:v>5.97</c:v>
                </c:pt>
                <c:pt idx="6">
                  <c:v>6.15</c:v>
                </c:pt>
                <c:pt idx="7">
                  <c:v>5.91</c:v>
                </c:pt>
                <c:pt idx="8">
                  <c:v>5.99</c:v>
                </c:pt>
                <c:pt idx="9">
                  <c:v>5.75</c:v>
                </c:pt>
                <c:pt idx="10">
                  <c:v>6.25</c:v>
                </c:pt>
                <c:pt idx="11">
                  <c:v>6.31</c:v>
                </c:pt>
                <c:pt idx="12">
                  <c:v>6.44</c:v>
                </c:pt>
                <c:pt idx="13">
                  <c:v>7.64</c:v>
                </c:pt>
                <c:pt idx="14">
                  <c:v>7.93</c:v>
                </c:pt>
                <c:pt idx="15">
                  <c:v>8.15</c:v>
                </c:pt>
                <c:pt idx="16">
                  <c:v>8.15</c:v>
                </c:pt>
                <c:pt idx="17">
                  <c:v>7.26</c:v>
                </c:pt>
                <c:pt idx="18">
                  <c:v>6.56</c:v>
                </c:pt>
                <c:pt idx="19">
                  <c:v>6.68</c:v>
                </c:pt>
                <c:pt idx="20">
                  <c:v>6.35</c:v>
                </c:pt>
                <c:pt idx="21">
                  <c:v>6.88</c:v>
                </c:pt>
                <c:pt idx="22">
                  <c:v>6.97</c:v>
                </c:pt>
                <c:pt idx="23">
                  <c:v>6.96</c:v>
                </c:pt>
                <c:pt idx="24">
                  <c:v>7.12</c:v>
                </c:pt>
                <c:pt idx="25">
                  <c:v>6.78</c:v>
                </c:pt>
                <c:pt idx="26">
                  <c:v>6.93</c:v>
                </c:pt>
                <c:pt idx="27">
                  <c:v>7.06</c:v>
                </c:pt>
                <c:pt idx="28">
                  <c:v>7.02</c:v>
                </c:pt>
                <c:pt idx="29">
                  <c:v>6.99</c:v>
                </c:pt>
                <c:pt idx="30">
                  <c:v>6.94</c:v>
                </c:pt>
                <c:pt idx="31">
                  <c:v>6.86</c:v>
                </c:pt>
                <c:pt idx="32">
                  <c:v>7.05</c:v>
                </c:pt>
                <c:pt idx="33">
                  <c:v>7.04</c:v>
                </c:pt>
                <c:pt idx="34">
                  <c:v>7.04</c:v>
                </c:pt>
                <c:pt idx="35">
                  <c:v>6.98</c:v>
                </c:pt>
                <c:pt idx="36">
                  <c:v>6.95</c:v>
                </c:pt>
                <c:pt idx="37">
                  <c:v>7.09</c:v>
                </c:pt>
                <c:pt idx="38">
                  <c:v>7.37</c:v>
                </c:pt>
                <c:pt idx="39">
                  <c:v>7.49</c:v>
                </c:pt>
                <c:pt idx="40">
                  <c:v>7.75</c:v>
                </c:pt>
                <c:pt idx="41">
                  <c:v>7.95</c:v>
                </c:pt>
                <c:pt idx="42">
                  <c:v>8.18</c:v>
                </c:pt>
                <c:pt idx="43">
                  <c:v>8.48</c:v>
                </c:pt>
                <c:pt idx="44">
                  <c:v>8.64</c:v>
                </c:pt>
                <c:pt idx="45">
                  <c:v>8.6</c:v>
                </c:pt>
                <c:pt idx="46">
                  <c:v>8.68</c:v>
                </c:pt>
                <c:pt idx="47">
                  <c:v>8.65</c:v>
                </c:pt>
                <c:pt idx="48">
                  <c:v>8.49</c:v>
                </c:pt>
                <c:pt idx="49">
                  <c:v>8.4499999999999993</c:v>
                </c:pt>
                <c:pt idx="50">
                  <c:v>8.42</c:v>
                </c:pt>
                <c:pt idx="51">
                  <c:v>8.49</c:v>
                </c:pt>
                <c:pt idx="52">
                  <c:v>8.65</c:v>
                </c:pt>
                <c:pt idx="53">
                  <c:v>8.84</c:v>
                </c:pt>
                <c:pt idx="54">
                  <c:v>8.82</c:v>
                </c:pt>
                <c:pt idx="55">
                  <c:v>8.6199999999999992</c:v>
                </c:pt>
                <c:pt idx="56">
                  <c:v>8.56</c:v>
                </c:pt>
                <c:pt idx="57">
                  <c:v>8.48</c:v>
                </c:pt>
                <c:pt idx="58">
                  <c:v>8.48</c:v>
                </c:pt>
                <c:pt idx="59">
                  <c:v>8.3800000000000008</c:v>
                </c:pt>
                <c:pt idx="60">
                  <c:v>8.36</c:v>
                </c:pt>
                <c:pt idx="61">
                  <c:v>8.3000000000000007</c:v>
                </c:pt>
                <c:pt idx="62">
                  <c:v>8.25</c:v>
                </c:pt>
                <c:pt idx="63">
                  <c:v>8.43</c:v>
                </c:pt>
                <c:pt idx="64">
                  <c:v>8.32</c:v>
                </c:pt>
                <c:pt idx="65">
                  <c:v>8.2200000000000006</c:v>
                </c:pt>
                <c:pt idx="66">
                  <c:v>8.1199999999999992</c:v>
                </c:pt>
                <c:pt idx="67">
                  <c:v>8</c:v>
                </c:pt>
                <c:pt idx="68">
                  <c:v>7.94</c:v>
                </c:pt>
                <c:pt idx="69">
                  <c:v>7.86</c:v>
                </c:pt>
                <c:pt idx="70">
                  <c:v>7.8</c:v>
                </c:pt>
                <c:pt idx="71">
                  <c:v>7.77</c:v>
                </c:pt>
                <c:pt idx="72">
                  <c:v>7.76</c:v>
                </c:pt>
                <c:pt idx="73">
                  <c:v>7.83</c:v>
                </c:pt>
                <c:pt idx="74">
                  <c:v>7.86</c:v>
                </c:pt>
                <c:pt idx="75">
                  <c:v>7.96</c:v>
                </c:pt>
                <c:pt idx="76">
                  <c:v>7.97</c:v>
                </c:pt>
                <c:pt idx="77">
                  <c:v>7.89</c:v>
                </c:pt>
                <c:pt idx="78">
                  <c:v>7.75</c:v>
                </c:pt>
                <c:pt idx="79">
                  <c:v>7.54</c:v>
                </c:pt>
                <c:pt idx="80">
                  <c:v>7.35</c:v>
                </c:pt>
                <c:pt idx="81">
                  <c:v>7.13</c:v>
                </c:pt>
                <c:pt idx="82">
                  <c:v>6.86</c:v>
                </c:pt>
                <c:pt idx="83">
                  <c:v>6.65</c:v>
                </c:pt>
                <c:pt idx="84">
                  <c:v>6.41</c:v>
                </c:pt>
                <c:pt idx="85">
                  <c:v>6.13</c:v>
                </c:pt>
                <c:pt idx="86">
                  <c:v>6.06</c:v>
                </c:pt>
                <c:pt idx="87">
                  <c:v>5.93</c:v>
                </c:pt>
                <c:pt idx="88">
                  <c:v>5.87</c:v>
                </c:pt>
                <c:pt idx="89">
                  <c:v>5.78</c:v>
                </c:pt>
                <c:pt idx="90">
                  <c:v>5.68</c:v>
                </c:pt>
                <c:pt idx="91">
                  <c:v>5.57</c:v>
                </c:pt>
                <c:pt idx="92">
                  <c:v>5.44</c:v>
                </c:pt>
                <c:pt idx="93">
                  <c:v>5.41</c:v>
                </c:pt>
                <c:pt idx="94">
                  <c:v>5.28</c:v>
                </c:pt>
                <c:pt idx="95">
                  <c:v>5.17</c:v>
                </c:pt>
                <c:pt idx="96">
                  <c:v>5.18</c:v>
                </c:pt>
                <c:pt idx="97">
                  <c:v>5.17</c:v>
                </c:pt>
                <c:pt idx="98">
                  <c:v>5.16</c:v>
                </c:pt>
                <c:pt idx="99">
                  <c:v>5.0999999999999996</c:v>
                </c:pt>
                <c:pt idx="100">
                  <c:v>4.96</c:v>
                </c:pt>
                <c:pt idx="101">
                  <c:v>4.87</c:v>
                </c:pt>
                <c:pt idx="102">
                  <c:v>4.8600000000000003</c:v>
                </c:pt>
                <c:pt idx="103">
                  <c:v>4.87</c:v>
                </c:pt>
                <c:pt idx="104">
                  <c:v>4.8499999999999996</c:v>
                </c:pt>
                <c:pt idx="105">
                  <c:v>4.8099999999999996</c:v>
                </c:pt>
                <c:pt idx="106">
                  <c:v>4.87</c:v>
                </c:pt>
                <c:pt idx="107">
                  <c:v>5.08</c:v>
                </c:pt>
                <c:pt idx="108">
                  <c:v>5.41</c:v>
                </c:pt>
                <c:pt idx="109">
                  <c:v>5.71</c:v>
                </c:pt>
                <c:pt idx="110">
                  <c:v>5.87</c:v>
                </c:pt>
                <c:pt idx="111">
                  <c:v>5.92</c:v>
                </c:pt>
                <c:pt idx="112">
                  <c:v>5.87</c:v>
                </c:pt>
                <c:pt idx="113">
                  <c:v>5.79</c:v>
                </c:pt>
                <c:pt idx="114">
                  <c:v>5.72</c:v>
                </c:pt>
                <c:pt idx="115">
                  <c:v>5.65</c:v>
                </c:pt>
                <c:pt idx="116">
                  <c:v>5.55</c:v>
                </c:pt>
                <c:pt idx="117">
                  <c:v>5.52</c:v>
                </c:pt>
                <c:pt idx="118">
                  <c:v>5.48</c:v>
                </c:pt>
                <c:pt idx="119">
                  <c:v>5.44</c:v>
                </c:pt>
                <c:pt idx="120">
                  <c:v>5.42</c:v>
                </c:pt>
                <c:pt idx="121">
                  <c:v>5.44</c:v>
                </c:pt>
                <c:pt idx="122">
                  <c:v>5.42</c:v>
                </c:pt>
                <c:pt idx="123">
                  <c:v>5.4</c:v>
                </c:pt>
                <c:pt idx="124">
                  <c:v>5.35</c:v>
                </c:pt>
                <c:pt idx="125">
                  <c:v>5.29</c:v>
                </c:pt>
                <c:pt idx="126">
                  <c:v>5.2</c:v>
                </c:pt>
                <c:pt idx="127">
                  <c:v>5.1100000000000003</c:v>
                </c:pt>
                <c:pt idx="128">
                  <c:v>5.0599999999999996</c:v>
                </c:pt>
                <c:pt idx="129">
                  <c:v>5.03</c:v>
                </c:pt>
                <c:pt idx="130">
                  <c:v>5</c:v>
                </c:pt>
                <c:pt idx="131">
                  <c:v>4.9800000000000004</c:v>
                </c:pt>
                <c:pt idx="132">
                  <c:v>4.95</c:v>
                </c:pt>
                <c:pt idx="133">
                  <c:v>4.8899999999999997</c:v>
                </c:pt>
                <c:pt idx="134">
                  <c:v>4.84</c:v>
                </c:pt>
                <c:pt idx="135">
                  <c:v>4.8</c:v>
                </c:pt>
                <c:pt idx="136">
                  <c:v>4.76</c:v>
                </c:pt>
              </c:numCache>
            </c:numRef>
          </c:val>
          <c:smooth val="0"/>
        </c:ser>
        <c:ser>
          <c:idx val="1"/>
          <c:order val="1"/>
          <c:tx>
            <c:v>Ind Cap Rate</c:v>
          </c:tx>
          <c:spPr>
            <a:ln w="31750">
              <a:solidFill>
                <a:srgbClr val="00B050"/>
              </a:solidFill>
            </a:ln>
          </c:spPr>
          <c:marker>
            <c:symbol val="none"/>
          </c:marker>
          <c:val>
            <c:numRef>
              <c:f>Sheet1!$X$7:$X$143</c:f>
              <c:numCache>
                <c:formatCode>General</c:formatCode>
                <c:ptCount val="137"/>
                <c:pt idx="0">
                  <c:v>7.43</c:v>
                </c:pt>
                <c:pt idx="1">
                  <c:v>7.6</c:v>
                </c:pt>
                <c:pt idx="2">
                  <c:v>7.68</c:v>
                </c:pt>
                <c:pt idx="3">
                  <c:v>7.64</c:v>
                </c:pt>
                <c:pt idx="4">
                  <c:v>7.67</c:v>
                </c:pt>
                <c:pt idx="5">
                  <c:v>7.37</c:v>
                </c:pt>
                <c:pt idx="6">
                  <c:v>7.2</c:v>
                </c:pt>
                <c:pt idx="7">
                  <c:v>7.2</c:v>
                </c:pt>
                <c:pt idx="8">
                  <c:v>7.11</c:v>
                </c:pt>
                <c:pt idx="9">
                  <c:v>7.04</c:v>
                </c:pt>
                <c:pt idx="10">
                  <c:v>7.2</c:v>
                </c:pt>
                <c:pt idx="11">
                  <c:v>7.21</c:v>
                </c:pt>
                <c:pt idx="12">
                  <c:v>7.3</c:v>
                </c:pt>
                <c:pt idx="13">
                  <c:v>7.53</c:v>
                </c:pt>
                <c:pt idx="14">
                  <c:v>7.51</c:v>
                </c:pt>
                <c:pt idx="15">
                  <c:v>7.41</c:v>
                </c:pt>
                <c:pt idx="16">
                  <c:v>7.26</c:v>
                </c:pt>
                <c:pt idx="17">
                  <c:v>7.17</c:v>
                </c:pt>
                <c:pt idx="18">
                  <c:v>7.19</c:v>
                </c:pt>
                <c:pt idx="19">
                  <c:v>7.2</c:v>
                </c:pt>
                <c:pt idx="20">
                  <c:v>7.13</c:v>
                </c:pt>
                <c:pt idx="21">
                  <c:v>7.13</c:v>
                </c:pt>
                <c:pt idx="22">
                  <c:v>7.13</c:v>
                </c:pt>
                <c:pt idx="23">
                  <c:v>7.06</c:v>
                </c:pt>
                <c:pt idx="24">
                  <c:v>7.2</c:v>
                </c:pt>
                <c:pt idx="25">
                  <c:v>7.16</c:v>
                </c:pt>
                <c:pt idx="26">
                  <c:v>7.14</c:v>
                </c:pt>
                <c:pt idx="27">
                  <c:v>7.3</c:v>
                </c:pt>
                <c:pt idx="28">
                  <c:v>7.17</c:v>
                </c:pt>
                <c:pt idx="29">
                  <c:v>7.01</c:v>
                </c:pt>
                <c:pt idx="30">
                  <c:v>6.8</c:v>
                </c:pt>
                <c:pt idx="31">
                  <c:v>6.83</c:v>
                </c:pt>
                <c:pt idx="32">
                  <c:v>6.87</c:v>
                </c:pt>
                <c:pt idx="33">
                  <c:v>7.03</c:v>
                </c:pt>
                <c:pt idx="34">
                  <c:v>7.32</c:v>
                </c:pt>
                <c:pt idx="35">
                  <c:v>7.28</c:v>
                </c:pt>
                <c:pt idx="36">
                  <c:v>7.5</c:v>
                </c:pt>
                <c:pt idx="37">
                  <c:v>7.69</c:v>
                </c:pt>
                <c:pt idx="38">
                  <c:v>7.79</c:v>
                </c:pt>
                <c:pt idx="39">
                  <c:v>7.93</c:v>
                </c:pt>
                <c:pt idx="40">
                  <c:v>7.83</c:v>
                </c:pt>
                <c:pt idx="41">
                  <c:v>7.96</c:v>
                </c:pt>
                <c:pt idx="42">
                  <c:v>8.06</c:v>
                </c:pt>
                <c:pt idx="43">
                  <c:v>8.2799999999999994</c:v>
                </c:pt>
                <c:pt idx="44">
                  <c:v>8.5500000000000007</c:v>
                </c:pt>
                <c:pt idx="45">
                  <c:v>8.7100000000000009</c:v>
                </c:pt>
                <c:pt idx="46">
                  <c:v>8.83</c:v>
                </c:pt>
                <c:pt idx="47">
                  <c:v>8.94</c:v>
                </c:pt>
                <c:pt idx="48">
                  <c:v>9.02</c:v>
                </c:pt>
                <c:pt idx="49">
                  <c:v>9.07</c:v>
                </c:pt>
                <c:pt idx="50">
                  <c:v>9.23</c:v>
                </c:pt>
                <c:pt idx="51">
                  <c:v>9.34</c:v>
                </c:pt>
                <c:pt idx="52">
                  <c:v>9.52</c:v>
                </c:pt>
                <c:pt idx="53">
                  <c:v>9.64</c:v>
                </c:pt>
                <c:pt idx="54">
                  <c:v>9.65</c:v>
                </c:pt>
                <c:pt idx="55">
                  <c:v>9.66</c:v>
                </c:pt>
                <c:pt idx="56">
                  <c:v>9.5399999999999991</c:v>
                </c:pt>
                <c:pt idx="57">
                  <c:v>9.42</c:v>
                </c:pt>
                <c:pt idx="58">
                  <c:v>9.3800000000000008</c:v>
                </c:pt>
                <c:pt idx="59">
                  <c:v>9.31</c:v>
                </c:pt>
                <c:pt idx="60">
                  <c:v>9.23</c:v>
                </c:pt>
                <c:pt idx="61">
                  <c:v>9.11</c:v>
                </c:pt>
                <c:pt idx="62">
                  <c:v>9.02</c:v>
                </c:pt>
                <c:pt idx="63">
                  <c:v>8.92</c:v>
                </c:pt>
                <c:pt idx="64">
                  <c:v>8.93</c:v>
                </c:pt>
                <c:pt idx="65">
                  <c:v>8.91</c:v>
                </c:pt>
                <c:pt idx="66">
                  <c:v>8.85</c:v>
                </c:pt>
                <c:pt idx="67">
                  <c:v>8.85</c:v>
                </c:pt>
                <c:pt idx="68">
                  <c:v>8.81</c:v>
                </c:pt>
                <c:pt idx="69">
                  <c:v>8.8000000000000007</c:v>
                </c:pt>
                <c:pt idx="70">
                  <c:v>8.85</c:v>
                </c:pt>
                <c:pt idx="71">
                  <c:v>8.91</c:v>
                </c:pt>
                <c:pt idx="72">
                  <c:v>8.81</c:v>
                </c:pt>
                <c:pt idx="73">
                  <c:v>8.81</c:v>
                </c:pt>
                <c:pt idx="74">
                  <c:v>8.7100000000000009</c:v>
                </c:pt>
                <c:pt idx="75">
                  <c:v>8.56</c:v>
                </c:pt>
                <c:pt idx="76">
                  <c:v>8.5399999999999991</c:v>
                </c:pt>
                <c:pt idx="77">
                  <c:v>8.6</c:v>
                </c:pt>
                <c:pt idx="78">
                  <c:v>8.69</c:v>
                </c:pt>
                <c:pt idx="79">
                  <c:v>8.77</c:v>
                </c:pt>
                <c:pt idx="80">
                  <c:v>8.74</c:v>
                </c:pt>
                <c:pt idx="81">
                  <c:v>8.5500000000000007</c:v>
                </c:pt>
                <c:pt idx="82">
                  <c:v>8.51</c:v>
                </c:pt>
                <c:pt idx="83">
                  <c:v>8.26</c:v>
                </c:pt>
                <c:pt idx="84">
                  <c:v>8.2200000000000006</c:v>
                </c:pt>
                <c:pt idx="85">
                  <c:v>8.1300000000000008</c:v>
                </c:pt>
                <c:pt idx="86">
                  <c:v>7.9</c:v>
                </c:pt>
                <c:pt idx="87">
                  <c:v>7.83</c:v>
                </c:pt>
                <c:pt idx="88">
                  <c:v>7.62</c:v>
                </c:pt>
                <c:pt idx="89">
                  <c:v>7.41</c:v>
                </c:pt>
                <c:pt idx="90">
                  <c:v>7.23</c:v>
                </c:pt>
                <c:pt idx="91">
                  <c:v>7.07</c:v>
                </c:pt>
                <c:pt idx="92">
                  <c:v>6.88</c:v>
                </c:pt>
                <c:pt idx="93">
                  <c:v>6.8</c:v>
                </c:pt>
                <c:pt idx="94">
                  <c:v>6.65</c:v>
                </c:pt>
                <c:pt idx="95">
                  <c:v>6.5</c:v>
                </c:pt>
                <c:pt idx="96">
                  <c:v>6.48</c:v>
                </c:pt>
                <c:pt idx="97">
                  <c:v>6.35</c:v>
                </c:pt>
                <c:pt idx="98">
                  <c:v>6.23</c:v>
                </c:pt>
                <c:pt idx="99">
                  <c:v>6.14</c:v>
                </c:pt>
                <c:pt idx="100">
                  <c:v>6.01</c:v>
                </c:pt>
                <c:pt idx="101">
                  <c:v>5.96</c:v>
                </c:pt>
                <c:pt idx="102">
                  <c:v>5.96</c:v>
                </c:pt>
                <c:pt idx="103">
                  <c:v>5.9</c:v>
                </c:pt>
                <c:pt idx="104">
                  <c:v>5.86</c:v>
                </c:pt>
                <c:pt idx="105">
                  <c:v>5.83</c:v>
                </c:pt>
                <c:pt idx="106">
                  <c:v>5.91</c:v>
                </c:pt>
                <c:pt idx="107">
                  <c:v>6.13</c:v>
                </c:pt>
                <c:pt idx="108">
                  <c:v>6.45</c:v>
                </c:pt>
                <c:pt idx="109">
                  <c:v>6.8</c:v>
                </c:pt>
                <c:pt idx="110">
                  <c:v>7.01</c:v>
                </c:pt>
                <c:pt idx="111">
                  <c:v>7.01</c:v>
                </c:pt>
                <c:pt idx="112">
                  <c:v>6.98</c:v>
                </c:pt>
                <c:pt idx="113">
                  <c:v>6.87</c:v>
                </c:pt>
                <c:pt idx="114">
                  <c:v>6.68</c:v>
                </c:pt>
                <c:pt idx="115">
                  <c:v>6.54</c:v>
                </c:pt>
                <c:pt idx="116">
                  <c:v>6.33</c:v>
                </c:pt>
                <c:pt idx="117">
                  <c:v>6.1</c:v>
                </c:pt>
                <c:pt idx="118">
                  <c:v>6.02</c:v>
                </c:pt>
                <c:pt idx="119">
                  <c:v>6.03</c:v>
                </c:pt>
                <c:pt idx="120">
                  <c:v>6.04</c:v>
                </c:pt>
                <c:pt idx="121">
                  <c:v>6.08</c:v>
                </c:pt>
                <c:pt idx="122">
                  <c:v>6.06</c:v>
                </c:pt>
                <c:pt idx="123">
                  <c:v>6.04</c:v>
                </c:pt>
                <c:pt idx="124">
                  <c:v>5.98</c:v>
                </c:pt>
                <c:pt idx="125">
                  <c:v>5.94</c:v>
                </c:pt>
                <c:pt idx="126">
                  <c:v>5.93</c:v>
                </c:pt>
                <c:pt idx="127">
                  <c:v>5.87</c:v>
                </c:pt>
                <c:pt idx="128">
                  <c:v>5.88</c:v>
                </c:pt>
                <c:pt idx="129">
                  <c:v>5.85</c:v>
                </c:pt>
                <c:pt idx="130">
                  <c:v>5.78</c:v>
                </c:pt>
                <c:pt idx="131">
                  <c:v>5.72</c:v>
                </c:pt>
                <c:pt idx="132">
                  <c:v>5.63</c:v>
                </c:pt>
                <c:pt idx="133">
                  <c:v>5.56</c:v>
                </c:pt>
                <c:pt idx="134">
                  <c:v>5.49</c:v>
                </c:pt>
                <c:pt idx="135">
                  <c:v>5.44</c:v>
                </c:pt>
                <c:pt idx="136">
                  <c:v>5.41</c:v>
                </c:pt>
              </c:numCache>
            </c:numRef>
          </c:val>
          <c:smooth val="0"/>
        </c:ser>
        <c:ser>
          <c:idx val="2"/>
          <c:order val="2"/>
          <c:tx>
            <c:v>Off Cap Rate</c:v>
          </c:tx>
          <c:spPr>
            <a:ln w="31750">
              <a:solidFill>
                <a:srgbClr val="E3B303"/>
              </a:solidFill>
            </a:ln>
          </c:spPr>
          <c:marker>
            <c:symbol val="none"/>
          </c:marker>
          <c:val>
            <c:numRef>
              <c:f>Sheet1!$AB$7:$AB$143</c:f>
              <c:numCache>
                <c:formatCode>General</c:formatCode>
                <c:ptCount val="137"/>
                <c:pt idx="0">
                  <c:v>7.18</c:v>
                </c:pt>
                <c:pt idx="1">
                  <c:v>7.14</c:v>
                </c:pt>
                <c:pt idx="2">
                  <c:v>7.1</c:v>
                </c:pt>
                <c:pt idx="3">
                  <c:v>7.29</c:v>
                </c:pt>
                <c:pt idx="4">
                  <c:v>7.28</c:v>
                </c:pt>
                <c:pt idx="5">
                  <c:v>7.1</c:v>
                </c:pt>
                <c:pt idx="6">
                  <c:v>6.96</c:v>
                </c:pt>
                <c:pt idx="7">
                  <c:v>6.62</c:v>
                </c:pt>
                <c:pt idx="8">
                  <c:v>6.66</c:v>
                </c:pt>
                <c:pt idx="9">
                  <c:v>6.9</c:v>
                </c:pt>
                <c:pt idx="10">
                  <c:v>7.05</c:v>
                </c:pt>
                <c:pt idx="11">
                  <c:v>7.09</c:v>
                </c:pt>
                <c:pt idx="12">
                  <c:v>7</c:v>
                </c:pt>
                <c:pt idx="13">
                  <c:v>6.79</c:v>
                </c:pt>
                <c:pt idx="14">
                  <c:v>6.71</c:v>
                </c:pt>
                <c:pt idx="15">
                  <c:v>6.74</c:v>
                </c:pt>
                <c:pt idx="16">
                  <c:v>6.67</c:v>
                </c:pt>
                <c:pt idx="17">
                  <c:v>6.36</c:v>
                </c:pt>
                <c:pt idx="18">
                  <c:v>6.38</c:v>
                </c:pt>
                <c:pt idx="19">
                  <c:v>6.18</c:v>
                </c:pt>
                <c:pt idx="20">
                  <c:v>5.94</c:v>
                </c:pt>
                <c:pt idx="21">
                  <c:v>6</c:v>
                </c:pt>
                <c:pt idx="22">
                  <c:v>5.9</c:v>
                </c:pt>
                <c:pt idx="23">
                  <c:v>5.87</c:v>
                </c:pt>
                <c:pt idx="24">
                  <c:v>6</c:v>
                </c:pt>
                <c:pt idx="25">
                  <c:v>6</c:v>
                </c:pt>
                <c:pt idx="26">
                  <c:v>5.9</c:v>
                </c:pt>
                <c:pt idx="27">
                  <c:v>6.14</c:v>
                </c:pt>
                <c:pt idx="28">
                  <c:v>6.03</c:v>
                </c:pt>
                <c:pt idx="29">
                  <c:v>6.13</c:v>
                </c:pt>
                <c:pt idx="30">
                  <c:v>6.31</c:v>
                </c:pt>
                <c:pt idx="31">
                  <c:v>6.16</c:v>
                </c:pt>
                <c:pt idx="32">
                  <c:v>6.18</c:v>
                </c:pt>
                <c:pt idx="33">
                  <c:v>6.12</c:v>
                </c:pt>
                <c:pt idx="34">
                  <c:v>6.16</c:v>
                </c:pt>
                <c:pt idx="35">
                  <c:v>6.26</c:v>
                </c:pt>
                <c:pt idx="36">
                  <c:v>6.39</c:v>
                </c:pt>
                <c:pt idx="37">
                  <c:v>6.76</c:v>
                </c:pt>
                <c:pt idx="38">
                  <c:v>7.04</c:v>
                </c:pt>
                <c:pt idx="39">
                  <c:v>7.74</c:v>
                </c:pt>
                <c:pt idx="40">
                  <c:v>8.1300000000000008</c:v>
                </c:pt>
                <c:pt idx="41">
                  <c:v>8.19</c:v>
                </c:pt>
                <c:pt idx="42">
                  <c:v>8.41</c:v>
                </c:pt>
                <c:pt idx="43">
                  <c:v>8.31</c:v>
                </c:pt>
                <c:pt idx="44">
                  <c:v>8.5399999999999991</c:v>
                </c:pt>
                <c:pt idx="45">
                  <c:v>9.0299999999999994</c:v>
                </c:pt>
                <c:pt idx="46">
                  <c:v>9.2200000000000006</c:v>
                </c:pt>
                <c:pt idx="47">
                  <c:v>9.17</c:v>
                </c:pt>
                <c:pt idx="48">
                  <c:v>9.2899999999999991</c:v>
                </c:pt>
                <c:pt idx="49">
                  <c:v>9.26</c:v>
                </c:pt>
                <c:pt idx="50">
                  <c:v>9.25</c:v>
                </c:pt>
                <c:pt idx="51">
                  <c:v>9.49</c:v>
                </c:pt>
                <c:pt idx="52">
                  <c:v>9.4700000000000006</c:v>
                </c:pt>
                <c:pt idx="53">
                  <c:v>9.4</c:v>
                </c:pt>
                <c:pt idx="54">
                  <c:v>9.3699999999999992</c:v>
                </c:pt>
                <c:pt idx="55">
                  <c:v>9.1999999999999993</c:v>
                </c:pt>
                <c:pt idx="56">
                  <c:v>9.14</c:v>
                </c:pt>
                <c:pt idx="57">
                  <c:v>9.1199999999999992</c:v>
                </c:pt>
                <c:pt idx="58">
                  <c:v>8.94</c:v>
                </c:pt>
                <c:pt idx="59">
                  <c:v>9.06</c:v>
                </c:pt>
                <c:pt idx="60">
                  <c:v>8.9</c:v>
                </c:pt>
                <c:pt idx="61">
                  <c:v>8.98</c:v>
                </c:pt>
                <c:pt idx="62">
                  <c:v>9.06</c:v>
                </c:pt>
                <c:pt idx="63">
                  <c:v>8.82</c:v>
                </c:pt>
                <c:pt idx="64">
                  <c:v>8.7100000000000009</c:v>
                </c:pt>
                <c:pt idx="65">
                  <c:v>8.5399999999999991</c:v>
                </c:pt>
                <c:pt idx="66">
                  <c:v>8.43</c:v>
                </c:pt>
                <c:pt idx="67">
                  <c:v>8.33</c:v>
                </c:pt>
                <c:pt idx="68">
                  <c:v>8.41</c:v>
                </c:pt>
                <c:pt idx="69">
                  <c:v>8.27</c:v>
                </c:pt>
                <c:pt idx="70">
                  <c:v>8.17</c:v>
                </c:pt>
                <c:pt idx="71">
                  <c:v>8.23</c:v>
                </c:pt>
                <c:pt idx="72">
                  <c:v>8.11</c:v>
                </c:pt>
                <c:pt idx="73">
                  <c:v>8.18</c:v>
                </c:pt>
                <c:pt idx="74">
                  <c:v>8.3699999999999992</c:v>
                </c:pt>
                <c:pt idx="75">
                  <c:v>8.43</c:v>
                </c:pt>
                <c:pt idx="76">
                  <c:v>8.61</c:v>
                </c:pt>
                <c:pt idx="77">
                  <c:v>8.7100000000000009</c:v>
                </c:pt>
                <c:pt idx="78">
                  <c:v>8.82</c:v>
                </c:pt>
                <c:pt idx="79">
                  <c:v>8.93</c:v>
                </c:pt>
                <c:pt idx="80">
                  <c:v>9.0299999999999994</c:v>
                </c:pt>
                <c:pt idx="81">
                  <c:v>8.9700000000000006</c:v>
                </c:pt>
                <c:pt idx="82">
                  <c:v>8.83</c:v>
                </c:pt>
                <c:pt idx="83">
                  <c:v>8.68</c:v>
                </c:pt>
                <c:pt idx="84">
                  <c:v>8.4600000000000009</c:v>
                </c:pt>
                <c:pt idx="85">
                  <c:v>8.32</c:v>
                </c:pt>
                <c:pt idx="86">
                  <c:v>8.15</c:v>
                </c:pt>
                <c:pt idx="87">
                  <c:v>7.93</c:v>
                </c:pt>
                <c:pt idx="88">
                  <c:v>7.84</c:v>
                </c:pt>
                <c:pt idx="89">
                  <c:v>7.66</c:v>
                </c:pt>
                <c:pt idx="90">
                  <c:v>7.51</c:v>
                </c:pt>
                <c:pt idx="91">
                  <c:v>7.33</c:v>
                </c:pt>
                <c:pt idx="92">
                  <c:v>7.03</c:v>
                </c:pt>
                <c:pt idx="93">
                  <c:v>6.75</c:v>
                </c:pt>
                <c:pt idx="94">
                  <c:v>6.51</c:v>
                </c:pt>
                <c:pt idx="95">
                  <c:v>6.35</c:v>
                </c:pt>
                <c:pt idx="96">
                  <c:v>6.13</c:v>
                </c:pt>
                <c:pt idx="97">
                  <c:v>6.02</c:v>
                </c:pt>
                <c:pt idx="98">
                  <c:v>5.87</c:v>
                </c:pt>
                <c:pt idx="99">
                  <c:v>5.76</c:v>
                </c:pt>
                <c:pt idx="100">
                  <c:v>5.65</c:v>
                </c:pt>
                <c:pt idx="101">
                  <c:v>5.52</c:v>
                </c:pt>
                <c:pt idx="102">
                  <c:v>5.44</c:v>
                </c:pt>
                <c:pt idx="103">
                  <c:v>5.31</c:v>
                </c:pt>
                <c:pt idx="104">
                  <c:v>5.23</c:v>
                </c:pt>
                <c:pt idx="105">
                  <c:v>5.25</c:v>
                </c:pt>
                <c:pt idx="106">
                  <c:v>5.36</c:v>
                </c:pt>
                <c:pt idx="107">
                  <c:v>5.68</c:v>
                </c:pt>
                <c:pt idx="108">
                  <c:v>6.15</c:v>
                </c:pt>
                <c:pt idx="109">
                  <c:v>6.6</c:v>
                </c:pt>
                <c:pt idx="110">
                  <c:v>6.98</c:v>
                </c:pt>
                <c:pt idx="111">
                  <c:v>7.19</c:v>
                </c:pt>
                <c:pt idx="112">
                  <c:v>7.2</c:v>
                </c:pt>
                <c:pt idx="113">
                  <c:v>7.13</c:v>
                </c:pt>
                <c:pt idx="114">
                  <c:v>6.93</c:v>
                </c:pt>
                <c:pt idx="115">
                  <c:v>6.68</c:v>
                </c:pt>
                <c:pt idx="116">
                  <c:v>6.43</c:v>
                </c:pt>
                <c:pt idx="117">
                  <c:v>6.2</c:v>
                </c:pt>
                <c:pt idx="118">
                  <c:v>6.05</c:v>
                </c:pt>
                <c:pt idx="119">
                  <c:v>5.97</c:v>
                </c:pt>
                <c:pt idx="120">
                  <c:v>5.89</c:v>
                </c:pt>
                <c:pt idx="121">
                  <c:v>5.86</c:v>
                </c:pt>
                <c:pt idx="122">
                  <c:v>5.79</c:v>
                </c:pt>
                <c:pt idx="123">
                  <c:v>5.7</c:v>
                </c:pt>
                <c:pt idx="124">
                  <c:v>5.68</c:v>
                </c:pt>
                <c:pt idx="125">
                  <c:v>5.62</c:v>
                </c:pt>
                <c:pt idx="126">
                  <c:v>5.55</c:v>
                </c:pt>
                <c:pt idx="127">
                  <c:v>5.49</c:v>
                </c:pt>
                <c:pt idx="128">
                  <c:v>5.42</c:v>
                </c:pt>
                <c:pt idx="129">
                  <c:v>5.41</c:v>
                </c:pt>
                <c:pt idx="130">
                  <c:v>5.4</c:v>
                </c:pt>
                <c:pt idx="131">
                  <c:v>5.37</c:v>
                </c:pt>
                <c:pt idx="132">
                  <c:v>5.3</c:v>
                </c:pt>
                <c:pt idx="133">
                  <c:v>5.18</c:v>
                </c:pt>
                <c:pt idx="134">
                  <c:v>5.0599999999999996</c:v>
                </c:pt>
                <c:pt idx="135">
                  <c:v>5.01</c:v>
                </c:pt>
                <c:pt idx="136">
                  <c:v>4.97</c:v>
                </c:pt>
              </c:numCache>
            </c:numRef>
          </c:val>
          <c:smooth val="0"/>
        </c:ser>
        <c:ser>
          <c:idx val="3"/>
          <c:order val="3"/>
          <c:tx>
            <c:v>Ret Cap Rate</c:v>
          </c:tx>
          <c:spPr>
            <a:ln w="31750">
              <a:solidFill>
                <a:srgbClr val="FF0000"/>
              </a:solidFill>
            </a:ln>
          </c:spPr>
          <c:marker>
            <c:symbol val="none"/>
          </c:marker>
          <c:val>
            <c:numRef>
              <c:f>Sheet1!$AF$7:$AF$143</c:f>
              <c:numCache>
                <c:formatCode>General</c:formatCode>
                <c:ptCount val="137"/>
                <c:pt idx="0">
                  <c:v>8.61</c:v>
                </c:pt>
                <c:pt idx="1">
                  <c:v>8.6</c:v>
                </c:pt>
                <c:pt idx="2">
                  <c:v>8.8800000000000008</c:v>
                </c:pt>
                <c:pt idx="3">
                  <c:v>9.01</c:v>
                </c:pt>
                <c:pt idx="4">
                  <c:v>8.57</c:v>
                </c:pt>
                <c:pt idx="5">
                  <c:v>8.48</c:v>
                </c:pt>
                <c:pt idx="6">
                  <c:v>8.25</c:v>
                </c:pt>
                <c:pt idx="7">
                  <c:v>8.32</c:v>
                </c:pt>
                <c:pt idx="8">
                  <c:v>8.4700000000000006</c:v>
                </c:pt>
                <c:pt idx="9">
                  <c:v>8.4</c:v>
                </c:pt>
                <c:pt idx="10">
                  <c:v>8.32</c:v>
                </c:pt>
                <c:pt idx="11">
                  <c:v>8.14</c:v>
                </c:pt>
                <c:pt idx="12">
                  <c:v>8.16</c:v>
                </c:pt>
                <c:pt idx="13">
                  <c:v>8.0399999999999991</c:v>
                </c:pt>
                <c:pt idx="14">
                  <c:v>7.84</c:v>
                </c:pt>
                <c:pt idx="15">
                  <c:v>7.98</c:v>
                </c:pt>
                <c:pt idx="16">
                  <c:v>7.88</c:v>
                </c:pt>
                <c:pt idx="17">
                  <c:v>7.81</c:v>
                </c:pt>
                <c:pt idx="18">
                  <c:v>7.82</c:v>
                </c:pt>
                <c:pt idx="19">
                  <c:v>7.74</c:v>
                </c:pt>
                <c:pt idx="20">
                  <c:v>7.54</c:v>
                </c:pt>
                <c:pt idx="21">
                  <c:v>7.44</c:v>
                </c:pt>
                <c:pt idx="22">
                  <c:v>7.39</c:v>
                </c:pt>
                <c:pt idx="23">
                  <c:v>7.35</c:v>
                </c:pt>
                <c:pt idx="24">
                  <c:v>7.32</c:v>
                </c:pt>
                <c:pt idx="25">
                  <c:v>7.2</c:v>
                </c:pt>
                <c:pt idx="26">
                  <c:v>7.24</c:v>
                </c:pt>
                <c:pt idx="27">
                  <c:v>7.13</c:v>
                </c:pt>
                <c:pt idx="28">
                  <c:v>6.98</c:v>
                </c:pt>
                <c:pt idx="29">
                  <c:v>6.77</c:v>
                </c:pt>
                <c:pt idx="30">
                  <c:v>6.53</c:v>
                </c:pt>
                <c:pt idx="31">
                  <c:v>6.45</c:v>
                </c:pt>
                <c:pt idx="32">
                  <c:v>6.57</c:v>
                </c:pt>
                <c:pt idx="33">
                  <c:v>6.94</c:v>
                </c:pt>
                <c:pt idx="34">
                  <c:v>7.19</c:v>
                </c:pt>
                <c:pt idx="35">
                  <c:v>7.25</c:v>
                </c:pt>
                <c:pt idx="36">
                  <c:v>7.3</c:v>
                </c:pt>
                <c:pt idx="37">
                  <c:v>7.38</c:v>
                </c:pt>
                <c:pt idx="38">
                  <c:v>7.65</c:v>
                </c:pt>
                <c:pt idx="39">
                  <c:v>7.77</c:v>
                </c:pt>
                <c:pt idx="40">
                  <c:v>8.11</c:v>
                </c:pt>
                <c:pt idx="41">
                  <c:v>8.2200000000000006</c:v>
                </c:pt>
                <c:pt idx="42">
                  <c:v>8.2200000000000006</c:v>
                </c:pt>
                <c:pt idx="43">
                  <c:v>8.42</c:v>
                </c:pt>
                <c:pt idx="44">
                  <c:v>8.6300000000000008</c:v>
                </c:pt>
                <c:pt idx="45">
                  <c:v>8.65</c:v>
                </c:pt>
                <c:pt idx="46">
                  <c:v>8.6999999999999993</c:v>
                </c:pt>
                <c:pt idx="47">
                  <c:v>8.58</c:v>
                </c:pt>
                <c:pt idx="48">
                  <c:v>8.26</c:v>
                </c:pt>
                <c:pt idx="49">
                  <c:v>8.24</c:v>
                </c:pt>
                <c:pt idx="50">
                  <c:v>8.3000000000000007</c:v>
                </c:pt>
                <c:pt idx="51">
                  <c:v>8.4700000000000006</c:v>
                </c:pt>
                <c:pt idx="52">
                  <c:v>8.89</c:v>
                </c:pt>
                <c:pt idx="53">
                  <c:v>9.11</c:v>
                </c:pt>
                <c:pt idx="54">
                  <c:v>9.2899999999999991</c:v>
                </c:pt>
                <c:pt idx="55">
                  <c:v>9.2899999999999991</c:v>
                </c:pt>
                <c:pt idx="56">
                  <c:v>9.07</c:v>
                </c:pt>
                <c:pt idx="57">
                  <c:v>8.9499999999999993</c:v>
                </c:pt>
                <c:pt idx="58">
                  <c:v>8.85</c:v>
                </c:pt>
                <c:pt idx="59">
                  <c:v>8.89</c:v>
                </c:pt>
                <c:pt idx="60">
                  <c:v>9.06</c:v>
                </c:pt>
                <c:pt idx="61">
                  <c:v>9.11</c:v>
                </c:pt>
                <c:pt idx="62">
                  <c:v>9.11</c:v>
                </c:pt>
                <c:pt idx="63">
                  <c:v>9.0299999999999994</c:v>
                </c:pt>
                <c:pt idx="64">
                  <c:v>8.98</c:v>
                </c:pt>
                <c:pt idx="65">
                  <c:v>9.08</c:v>
                </c:pt>
                <c:pt idx="66">
                  <c:v>9.14</c:v>
                </c:pt>
                <c:pt idx="67">
                  <c:v>9.17</c:v>
                </c:pt>
                <c:pt idx="68">
                  <c:v>9.1</c:v>
                </c:pt>
                <c:pt idx="69">
                  <c:v>8.91</c:v>
                </c:pt>
                <c:pt idx="70">
                  <c:v>8.84</c:v>
                </c:pt>
                <c:pt idx="71">
                  <c:v>8.83</c:v>
                </c:pt>
                <c:pt idx="72">
                  <c:v>8.84</c:v>
                </c:pt>
                <c:pt idx="73">
                  <c:v>9.0500000000000007</c:v>
                </c:pt>
                <c:pt idx="74">
                  <c:v>9.1300000000000008</c:v>
                </c:pt>
                <c:pt idx="75">
                  <c:v>9.19</c:v>
                </c:pt>
                <c:pt idx="76">
                  <c:v>9.16</c:v>
                </c:pt>
                <c:pt idx="77">
                  <c:v>8.99</c:v>
                </c:pt>
                <c:pt idx="78">
                  <c:v>8.9499999999999993</c:v>
                </c:pt>
                <c:pt idx="79">
                  <c:v>8.93</c:v>
                </c:pt>
                <c:pt idx="80">
                  <c:v>8.9</c:v>
                </c:pt>
                <c:pt idx="81">
                  <c:v>8.8699999999999992</c:v>
                </c:pt>
                <c:pt idx="82">
                  <c:v>8.74</c:v>
                </c:pt>
                <c:pt idx="83">
                  <c:v>8.52</c:v>
                </c:pt>
                <c:pt idx="84">
                  <c:v>8.2799999999999994</c:v>
                </c:pt>
                <c:pt idx="85">
                  <c:v>8.08</c:v>
                </c:pt>
                <c:pt idx="86">
                  <c:v>7.98</c:v>
                </c:pt>
                <c:pt idx="87">
                  <c:v>7.82</c:v>
                </c:pt>
                <c:pt idx="88">
                  <c:v>7.66</c:v>
                </c:pt>
                <c:pt idx="89">
                  <c:v>7.55</c:v>
                </c:pt>
                <c:pt idx="90">
                  <c:v>7.36</c:v>
                </c:pt>
                <c:pt idx="91">
                  <c:v>7.1</c:v>
                </c:pt>
                <c:pt idx="92">
                  <c:v>6.88</c:v>
                </c:pt>
                <c:pt idx="93">
                  <c:v>6.69</c:v>
                </c:pt>
                <c:pt idx="94">
                  <c:v>6.46</c:v>
                </c:pt>
                <c:pt idx="95">
                  <c:v>6.42</c:v>
                </c:pt>
                <c:pt idx="96">
                  <c:v>6.3</c:v>
                </c:pt>
                <c:pt idx="97">
                  <c:v>6.19</c:v>
                </c:pt>
                <c:pt idx="98">
                  <c:v>6.1</c:v>
                </c:pt>
                <c:pt idx="99">
                  <c:v>5.98</c:v>
                </c:pt>
                <c:pt idx="100">
                  <c:v>5.92</c:v>
                </c:pt>
                <c:pt idx="101">
                  <c:v>5.89</c:v>
                </c:pt>
                <c:pt idx="102">
                  <c:v>5.9</c:v>
                </c:pt>
                <c:pt idx="103">
                  <c:v>5.9</c:v>
                </c:pt>
                <c:pt idx="104">
                  <c:v>5.88</c:v>
                </c:pt>
                <c:pt idx="105">
                  <c:v>5.92</c:v>
                </c:pt>
                <c:pt idx="106">
                  <c:v>6.03</c:v>
                </c:pt>
                <c:pt idx="107">
                  <c:v>6.22</c:v>
                </c:pt>
                <c:pt idx="108">
                  <c:v>6.53</c:v>
                </c:pt>
                <c:pt idx="109">
                  <c:v>6.8</c:v>
                </c:pt>
                <c:pt idx="110">
                  <c:v>6.92</c:v>
                </c:pt>
                <c:pt idx="111">
                  <c:v>7.01</c:v>
                </c:pt>
                <c:pt idx="112">
                  <c:v>7.06</c:v>
                </c:pt>
                <c:pt idx="113">
                  <c:v>7.06</c:v>
                </c:pt>
                <c:pt idx="114">
                  <c:v>7.05</c:v>
                </c:pt>
                <c:pt idx="115">
                  <c:v>6.96</c:v>
                </c:pt>
                <c:pt idx="116">
                  <c:v>6.8</c:v>
                </c:pt>
                <c:pt idx="117">
                  <c:v>6.64</c:v>
                </c:pt>
                <c:pt idx="118">
                  <c:v>6.59</c:v>
                </c:pt>
                <c:pt idx="119">
                  <c:v>6.55</c:v>
                </c:pt>
                <c:pt idx="120">
                  <c:v>6.5</c:v>
                </c:pt>
                <c:pt idx="121">
                  <c:v>6.48</c:v>
                </c:pt>
                <c:pt idx="122">
                  <c:v>6.39</c:v>
                </c:pt>
                <c:pt idx="123">
                  <c:v>6.44</c:v>
                </c:pt>
                <c:pt idx="124">
                  <c:v>6.41</c:v>
                </c:pt>
                <c:pt idx="125">
                  <c:v>6.36</c:v>
                </c:pt>
                <c:pt idx="126">
                  <c:v>6.33</c:v>
                </c:pt>
                <c:pt idx="127">
                  <c:v>6.11</c:v>
                </c:pt>
                <c:pt idx="128">
                  <c:v>6</c:v>
                </c:pt>
                <c:pt idx="129">
                  <c:v>5.92</c:v>
                </c:pt>
                <c:pt idx="130">
                  <c:v>5.81</c:v>
                </c:pt>
                <c:pt idx="131">
                  <c:v>5.78</c:v>
                </c:pt>
                <c:pt idx="132">
                  <c:v>5.7</c:v>
                </c:pt>
                <c:pt idx="133">
                  <c:v>5.59</c:v>
                </c:pt>
                <c:pt idx="134">
                  <c:v>5.49</c:v>
                </c:pt>
                <c:pt idx="135">
                  <c:v>5.42</c:v>
                </c:pt>
                <c:pt idx="136">
                  <c:v>5.36</c:v>
                </c:pt>
              </c:numCache>
            </c:numRef>
          </c:val>
          <c:smooth val="0"/>
        </c:ser>
        <c:ser>
          <c:idx val="4"/>
          <c:order val="4"/>
          <c:tx>
            <c:v>Apt Cap Rate Spread</c:v>
          </c:tx>
          <c:spPr>
            <a:ln w="31750">
              <a:solidFill>
                <a:srgbClr val="00B0F0"/>
              </a:solidFill>
              <a:prstDash val="sysDash"/>
            </a:ln>
          </c:spPr>
          <c:marker>
            <c:symbol val="none"/>
          </c:marker>
          <c:val>
            <c:numRef>
              <c:f>Sheet1!$V$7:$V$143</c:f>
              <c:numCache>
                <c:formatCode>General</c:formatCode>
                <c:ptCount val="137"/>
                <c:pt idx="0">
                  <c:v>-6.6899999999999995</c:v>
                </c:pt>
                <c:pt idx="1">
                  <c:v>-6.176666666666665</c:v>
                </c:pt>
                <c:pt idx="2">
                  <c:v>-4.2066666666666661</c:v>
                </c:pt>
                <c:pt idx="3">
                  <c:v>-4.4833333333333325</c:v>
                </c:pt>
                <c:pt idx="4">
                  <c:v>-4.4033333333333351</c:v>
                </c:pt>
                <c:pt idx="5">
                  <c:v>-5.6566666666666672</c:v>
                </c:pt>
                <c:pt idx="6">
                  <c:v>-5.5366666666666653</c:v>
                </c:pt>
                <c:pt idx="7">
                  <c:v>-6.0333333333333332</c:v>
                </c:pt>
                <c:pt idx="8">
                  <c:v>-7.2100000000000009</c:v>
                </c:pt>
                <c:pt idx="9">
                  <c:v>-7.1166666666666654</c:v>
                </c:pt>
                <c:pt idx="10">
                  <c:v>-5.4933333333333341</c:v>
                </c:pt>
                <c:pt idx="11">
                  <c:v>-5.2733333333333343</c:v>
                </c:pt>
                <c:pt idx="12">
                  <c:v>-4.3733333333333322</c:v>
                </c:pt>
                <c:pt idx="13">
                  <c:v>-2.6966666666666663</c:v>
                </c:pt>
                <c:pt idx="14">
                  <c:v>-1.83</c:v>
                </c:pt>
                <c:pt idx="15">
                  <c:v>-0.40666666666666629</c:v>
                </c:pt>
                <c:pt idx="16">
                  <c:v>0.54666666666666774</c:v>
                </c:pt>
                <c:pt idx="17">
                  <c:v>-4.6666666666665968E-2</c:v>
                </c:pt>
                <c:pt idx="18">
                  <c:v>-0.70333333333333314</c:v>
                </c:pt>
                <c:pt idx="19">
                  <c:v>-0.51333333333333275</c:v>
                </c:pt>
                <c:pt idx="20">
                  <c:v>-1.9933333333333341</c:v>
                </c:pt>
                <c:pt idx="21">
                  <c:v>-1.996666666666667</c:v>
                </c:pt>
                <c:pt idx="22">
                  <c:v>-2.1533333333333333</c:v>
                </c:pt>
                <c:pt idx="23">
                  <c:v>-1.4566666666666661</c:v>
                </c:pt>
                <c:pt idx="24">
                  <c:v>-1.7900000000000018</c:v>
                </c:pt>
                <c:pt idx="25">
                  <c:v>-2.3199999999999994</c:v>
                </c:pt>
                <c:pt idx="26">
                  <c:v>-2.0266666666666673</c:v>
                </c:pt>
                <c:pt idx="27">
                  <c:v>-2.1466666666666656</c:v>
                </c:pt>
                <c:pt idx="28">
                  <c:v>-1.7533333333333339</c:v>
                </c:pt>
                <c:pt idx="29">
                  <c:v>-1.1166666666666671</c:v>
                </c:pt>
                <c:pt idx="30">
                  <c:v>-0.9666666666666659</c:v>
                </c:pt>
                <c:pt idx="31">
                  <c:v>-1.5633333333333335</c:v>
                </c:pt>
                <c:pt idx="32">
                  <c:v>-1.626666666666666</c:v>
                </c:pt>
                <c:pt idx="33">
                  <c:v>-1.6633333333333331</c:v>
                </c:pt>
                <c:pt idx="34">
                  <c:v>-1.3566666666666665</c:v>
                </c:pt>
                <c:pt idx="35">
                  <c:v>-1.0366666666666653</c:v>
                </c:pt>
                <c:pt idx="36">
                  <c:v>-1.1800000000000006</c:v>
                </c:pt>
                <c:pt idx="37">
                  <c:v>-0.85000000000000053</c:v>
                </c:pt>
                <c:pt idx="38">
                  <c:v>2.3333333333333428E-2</c:v>
                </c:pt>
                <c:pt idx="39">
                  <c:v>0.18666666666666654</c:v>
                </c:pt>
                <c:pt idx="40">
                  <c:v>0.37333333333333218</c:v>
                </c:pt>
                <c:pt idx="41">
                  <c:v>1.333333333333333</c:v>
                </c:pt>
                <c:pt idx="42">
                  <c:v>1.4366666666666665</c:v>
                </c:pt>
                <c:pt idx="43">
                  <c:v>2.2000000000000002</c:v>
                </c:pt>
                <c:pt idx="44">
                  <c:v>2.6500000000000012</c:v>
                </c:pt>
                <c:pt idx="45">
                  <c:v>2.9833333333333334</c:v>
                </c:pt>
                <c:pt idx="46">
                  <c:v>3.0733333333333333</c:v>
                </c:pt>
                <c:pt idx="47">
                  <c:v>2.5833333333333339</c:v>
                </c:pt>
                <c:pt idx="48">
                  <c:v>1.4066666666666672</c:v>
                </c:pt>
                <c:pt idx="49">
                  <c:v>1.1166666666666663</c:v>
                </c:pt>
                <c:pt idx="50">
                  <c:v>0.58333333333333393</c:v>
                </c:pt>
                <c:pt idx="51">
                  <c:v>1.0066666666666668</c:v>
                </c:pt>
                <c:pt idx="52">
                  <c:v>2.0300000000000002</c:v>
                </c:pt>
                <c:pt idx="53">
                  <c:v>2.5166666666666666</c:v>
                </c:pt>
                <c:pt idx="54">
                  <c:v>2.9266666666666667</c:v>
                </c:pt>
                <c:pt idx="55">
                  <c:v>2.7099999999999991</c:v>
                </c:pt>
                <c:pt idx="56">
                  <c:v>1.8400000000000007</c:v>
                </c:pt>
                <c:pt idx="57">
                  <c:v>1.7000000000000002</c:v>
                </c:pt>
                <c:pt idx="58">
                  <c:v>2.1366666666666667</c:v>
                </c:pt>
                <c:pt idx="59">
                  <c:v>1.8166666666666673</c:v>
                </c:pt>
                <c:pt idx="60">
                  <c:v>1.6633333333333331</c:v>
                </c:pt>
                <c:pt idx="61">
                  <c:v>2.0566666666666675</c:v>
                </c:pt>
                <c:pt idx="62">
                  <c:v>2.3433333333333337</c:v>
                </c:pt>
                <c:pt idx="63">
                  <c:v>2.8433333333333337</c:v>
                </c:pt>
                <c:pt idx="64">
                  <c:v>2.7233333333333336</c:v>
                </c:pt>
                <c:pt idx="65">
                  <c:v>3.0166666666666675</c:v>
                </c:pt>
                <c:pt idx="66">
                  <c:v>3.4499999999999993</c:v>
                </c:pt>
                <c:pt idx="67">
                  <c:v>3.0166666666666666</c:v>
                </c:pt>
                <c:pt idx="68">
                  <c:v>2.4000000000000012</c:v>
                </c:pt>
                <c:pt idx="69">
                  <c:v>1.9766666666666675</c:v>
                </c:pt>
                <c:pt idx="70">
                  <c:v>1.6599999999999993</c:v>
                </c:pt>
                <c:pt idx="71">
                  <c:v>1.29</c:v>
                </c:pt>
                <c:pt idx="72">
                  <c:v>1.583333333333333</c:v>
                </c:pt>
                <c:pt idx="73">
                  <c:v>1.9366666666666665</c:v>
                </c:pt>
                <c:pt idx="74">
                  <c:v>2.293333333333333</c:v>
                </c:pt>
                <c:pt idx="75">
                  <c:v>2.91</c:v>
                </c:pt>
                <c:pt idx="76">
                  <c:v>2.7</c:v>
                </c:pt>
                <c:pt idx="77">
                  <c:v>2.9099999999999993</c:v>
                </c:pt>
                <c:pt idx="78">
                  <c:v>2.9799999999999995</c:v>
                </c:pt>
                <c:pt idx="79">
                  <c:v>2.4633333333333329</c:v>
                </c:pt>
                <c:pt idx="80">
                  <c:v>2.2499999999999991</c:v>
                </c:pt>
                <c:pt idx="81">
                  <c:v>2.8699999999999992</c:v>
                </c:pt>
                <c:pt idx="82">
                  <c:v>2.8533333333333335</c:v>
                </c:pt>
                <c:pt idx="83">
                  <c:v>2.7300000000000004</c:v>
                </c:pt>
                <c:pt idx="84">
                  <c:v>2.7900000000000005</c:v>
                </c:pt>
                <c:pt idx="85">
                  <c:v>1.8966666666666665</c:v>
                </c:pt>
                <c:pt idx="86">
                  <c:v>1.7733333333333334</c:v>
                </c:pt>
                <c:pt idx="87">
                  <c:v>1.9099999999999993</c:v>
                </c:pt>
                <c:pt idx="88">
                  <c:v>1.2699999999999996</c:v>
                </c:pt>
                <c:pt idx="89">
                  <c:v>1.4766666666666666</c:v>
                </c:pt>
                <c:pt idx="90">
                  <c:v>1.5066666666666668</c:v>
                </c:pt>
                <c:pt idx="91">
                  <c:v>1.2733333333333334</c:v>
                </c:pt>
                <c:pt idx="92">
                  <c:v>1.2800000000000002</c:v>
                </c:pt>
                <c:pt idx="93">
                  <c:v>1.1966666666666663</c:v>
                </c:pt>
                <c:pt idx="94">
                  <c:v>0.79000000000000092</c:v>
                </c:pt>
                <c:pt idx="95">
                  <c:v>0.59999999999999964</c:v>
                </c:pt>
                <c:pt idx="96">
                  <c:v>0.10999999999999943</c:v>
                </c:pt>
                <c:pt idx="97">
                  <c:v>0.27333333333333432</c:v>
                </c:pt>
                <c:pt idx="98">
                  <c:v>0.53000000000000025</c:v>
                </c:pt>
                <c:pt idx="99">
                  <c:v>0.41999999999999993</c:v>
                </c:pt>
                <c:pt idx="100">
                  <c:v>0.11333333333333329</c:v>
                </c:pt>
                <c:pt idx="101">
                  <c:v>0.14000000000000057</c:v>
                </c:pt>
                <c:pt idx="102">
                  <c:v>0.60000000000000053</c:v>
                </c:pt>
                <c:pt idx="103">
                  <c:v>1.2066666666666666</c:v>
                </c:pt>
                <c:pt idx="104">
                  <c:v>0.96333333333333293</c:v>
                </c:pt>
                <c:pt idx="105">
                  <c:v>0.94666666666666632</c:v>
                </c:pt>
                <c:pt idx="106">
                  <c:v>1.6166666666666667</c:v>
                </c:pt>
                <c:pt idx="107">
                  <c:v>2.3433333333333333</c:v>
                </c:pt>
                <c:pt idx="108">
                  <c:v>2.0966666666666662</c:v>
                </c:pt>
                <c:pt idx="109">
                  <c:v>2.1933333333333329</c:v>
                </c:pt>
                <c:pt idx="110">
                  <c:v>2.4100000000000006</c:v>
                </c:pt>
                <c:pt idx="111">
                  <c:v>2.2033333333333331</c:v>
                </c:pt>
                <c:pt idx="112">
                  <c:v>2.3800000000000003</c:v>
                </c:pt>
                <c:pt idx="113">
                  <c:v>3.0033333333333334</c:v>
                </c:pt>
                <c:pt idx="114">
                  <c:v>2.8566666666666665</c:v>
                </c:pt>
                <c:pt idx="115">
                  <c:v>2.19</c:v>
                </c:pt>
                <c:pt idx="116">
                  <c:v>2.3400000000000003</c:v>
                </c:pt>
                <c:pt idx="117">
                  <c:v>3.0933333333333333</c:v>
                </c:pt>
                <c:pt idx="118">
                  <c:v>3.4333333333333336</c:v>
                </c:pt>
                <c:pt idx="119">
                  <c:v>3.4033333333333338</c:v>
                </c:pt>
                <c:pt idx="120">
                  <c:v>3.5966666666666667</c:v>
                </c:pt>
                <c:pt idx="121">
                  <c:v>3.7966666666666669</c:v>
                </c:pt>
                <c:pt idx="122">
                  <c:v>3.7133333333333329</c:v>
                </c:pt>
                <c:pt idx="123">
                  <c:v>3.45</c:v>
                </c:pt>
                <c:pt idx="124">
                  <c:v>3.3533333333333326</c:v>
                </c:pt>
                <c:pt idx="125">
                  <c:v>2.5799999999999996</c:v>
                </c:pt>
                <c:pt idx="126">
                  <c:v>2.4533333333333336</c:v>
                </c:pt>
                <c:pt idx="127">
                  <c:v>2.3466666666666667</c:v>
                </c:pt>
                <c:pt idx="128">
                  <c:v>2.4366666666666665</c:v>
                </c:pt>
                <c:pt idx="129">
                  <c:v>2.5333333333333337</c:v>
                </c:pt>
                <c:pt idx="130">
                  <c:v>2.72</c:v>
                </c:pt>
                <c:pt idx="131">
                  <c:v>3.0133333333333336</c:v>
                </c:pt>
                <c:pt idx="132">
                  <c:v>2.7833333333333337</c:v>
                </c:pt>
                <c:pt idx="133">
                  <c:v>2.6699999999999995</c:v>
                </c:pt>
                <c:pt idx="134">
                  <c:v>2.65</c:v>
                </c:pt>
                <c:pt idx="135">
                  <c:v>2.88</c:v>
                </c:pt>
                <c:pt idx="136">
                  <c:v>3.0066666666666668</c:v>
                </c:pt>
              </c:numCache>
            </c:numRef>
          </c:val>
          <c:smooth val="0"/>
        </c:ser>
        <c:ser>
          <c:idx val="5"/>
          <c:order val="5"/>
          <c:tx>
            <c:v>Ind Cap Rate Spread</c:v>
          </c:tx>
          <c:spPr>
            <a:ln w="31750">
              <a:solidFill>
                <a:srgbClr val="00B050"/>
              </a:solidFill>
              <a:prstDash val="sysDash"/>
            </a:ln>
          </c:spPr>
          <c:marker>
            <c:symbol val="none"/>
          </c:marker>
          <c:val>
            <c:numRef>
              <c:f>Sheet1!$Z$7:$Z$143</c:f>
              <c:numCache>
                <c:formatCode>General</c:formatCode>
                <c:ptCount val="137"/>
                <c:pt idx="0">
                  <c:v>-6.5</c:v>
                </c:pt>
                <c:pt idx="1">
                  <c:v>-5.5166666666666657</c:v>
                </c:pt>
                <c:pt idx="2">
                  <c:v>-2.9866666666666664</c:v>
                </c:pt>
                <c:pt idx="3">
                  <c:v>-2.9233333333333329</c:v>
                </c:pt>
                <c:pt idx="4">
                  <c:v>-2.8733333333333348</c:v>
                </c:pt>
                <c:pt idx="5">
                  <c:v>-4.2566666666666668</c:v>
                </c:pt>
                <c:pt idx="6">
                  <c:v>-4.4866666666666655</c:v>
                </c:pt>
                <c:pt idx="7">
                  <c:v>-4.7433333333333332</c:v>
                </c:pt>
                <c:pt idx="8">
                  <c:v>-6.0900000000000007</c:v>
                </c:pt>
                <c:pt idx="9">
                  <c:v>-5.8266666666666653</c:v>
                </c:pt>
                <c:pt idx="10">
                  <c:v>-4.5433333333333339</c:v>
                </c:pt>
                <c:pt idx="11">
                  <c:v>-4.373333333333334</c:v>
                </c:pt>
                <c:pt idx="12">
                  <c:v>-3.5133333333333328</c:v>
                </c:pt>
                <c:pt idx="13">
                  <c:v>-2.8066666666666658</c:v>
                </c:pt>
                <c:pt idx="14">
                  <c:v>-2.25</c:v>
                </c:pt>
                <c:pt idx="15">
                  <c:v>-1.1466666666666665</c:v>
                </c:pt>
                <c:pt idx="16">
                  <c:v>-0.34333333333333282</c:v>
                </c:pt>
                <c:pt idx="17">
                  <c:v>-0.13666666666666583</c:v>
                </c:pt>
                <c:pt idx="18">
                  <c:v>-7.3333333333332362E-2</c:v>
                </c:pt>
                <c:pt idx="19">
                  <c:v>6.6666666666677088E-3</c:v>
                </c:pt>
                <c:pt idx="20">
                  <c:v>-1.2133333333333338</c:v>
                </c:pt>
                <c:pt idx="21">
                  <c:v>-1.746666666666667</c:v>
                </c:pt>
                <c:pt idx="22">
                  <c:v>-1.9933333333333332</c:v>
                </c:pt>
                <c:pt idx="23">
                  <c:v>-1.3566666666666665</c:v>
                </c:pt>
                <c:pt idx="24">
                  <c:v>-1.7100000000000017</c:v>
                </c:pt>
                <c:pt idx="25">
                  <c:v>-1.9399999999999995</c:v>
                </c:pt>
                <c:pt idx="26">
                  <c:v>-1.8166666666666673</c:v>
                </c:pt>
                <c:pt idx="27">
                  <c:v>-1.9066666666666654</c:v>
                </c:pt>
                <c:pt idx="28">
                  <c:v>-1.6033333333333335</c:v>
                </c:pt>
                <c:pt idx="29">
                  <c:v>-1.0966666666666676</c:v>
                </c:pt>
                <c:pt idx="30">
                  <c:v>-1.1066666666666665</c:v>
                </c:pt>
                <c:pt idx="31">
                  <c:v>-1.5933333333333337</c:v>
                </c:pt>
                <c:pt idx="32">
                  <c:v>-1.8066666666666658</c:v>
                </c:pt>
                <c:pt idx="33">
                  <c:v>-1.6733333333333329</c:v>
                </c:pt>
                <c:pt idx="34">
                  <c:v>-1.0766666666666662</c:v>
                </c:pt>
                <c:pt idx="35">
                  <c:v>-0.73666666666666547</c:v>
                </c:pt>
                <c:pt idx="36">
                  <c:v>-0.63000000000000078</c:v>
                </c:pt>
                <c:pt idx="37">
                  <c:v>-0.25</c:v>
                </c:pt>
                <c:pt idx="38">
                  <c:v>0.44333333333333336</c:v>
                </c:pt>
                <c:pt idx="39">
                  <c:v>0.62666666666666604</c:v>
                </c:pt>
                <c:pt idx="40">
                  <c:v>0.45333333333333226</c:v>
                </c:pt>
                <c:pt idx="41">
                  <c:v>1.3433333333333328</c:v>
                </c:pt>
                <c:pt idx="42">
                  <c:v>1.3166666666666673</c:v>
                </c:pt>
                <c:pt idx="43">
                  <c:v>1.9999999999999991</c:v>
                </c:pt>
                <c:pt idx="44">
                  <c:v>2.5600000000000014</c:v>
                </c:pt>
                <c:pt idx="45">
                  <c:v>3.0933333333333346</c:v>
                </c:pt>
                <c:pt idx="46">
                  <c:v>3.2233333333333336</c:v>
                </c:pt>
                <c:pt idx="47">
                  <c:v>2.8733333333333331</c:v>
                </c:pt>
                <c:pt idx="48">
                  <c:v>1.9366666666666665</c:v>
                </c:pt>
                <c:pt idx="49">
                  <c:v>1.7366666666666672</c:v>
                </c:pt>
                <c:pt idx="50">
                  <c:v>1.3933333333333344</c:v>
                </c:pt>
                <c:pt idx="51">
                  <c:v>1.8566666666666665</c:v>
                </c:pt>
                <c:pt idx="52">
                  <c:v>2.8999999999999995</c:v>
                </c:pt>
                <c:pt idx="53">
                  <c:v>3.3166666666666673</c:v>
                </c:pt>
                <c:pt idx="54">
                  <c:v>3.7566666666666668</c:v>
                </c:pt>
                <c:pt idx="55">
                  <c:v>3.75</c:v>
                </c:pt>
                <c:pt idx="56">
                  <c:v>2.8199999999999994</c:v>
                </c:pt>
                <c:pt idx="57">
                  <c:v>2.6399999999999997</c:v>
                </c:pt>
                <c:pt idx="58">
                  <c:v>3.0366666666666671</c:v>
                </c:pt>
                <c:pt idx="59">
                  <c:v>2.746666666666667</c:v>
                </c:pt>
                <c:pt idx="60">
                  <c:v>2.5333333333333341</c:v>
                </c:pt>
                <c:pt idx="61">
                  <c:v>2.8666666666666663</c:v>
                </c:pt>
                <c:pt idx="62">
                  <c:v>3.1133333333333333</c:v>
                </c:pt>
                <c:pt idx="63">
                  <c:v>3.3333333333333339</c:v>
                </c:pt>
                <c:pt idx="64">
                  <c:v>3.333333333333333</c:v>
                </c:pt>
                <c:pt idx="65">
                  <c:v>3.706666666666667</c:v>
                </c:pt>
                <c:pt idx="66">
                  <c:v>4.18</c:v>
                </c:pt>
                <c:pt idx="67">
                  <c:v>3.8666666666666663</c:v>
                </c:pt>
                <c:pt idx="68">
                  <c:v>3.2700000000000014</c:v>
                </c:pt>
                <c:pt idx="69">
                  <c:v>2.9166666666666679</c:v>
                </c:pt>
                <c:pt idx="70">
                  <c:v>2.7099999999999991</c:v>
                </c:pt>
                <c:pt idx="71">
                  <c:v>2.4300000000000006</c:v>
                </c:pt>
                <c:pt idx="72">
                  <c:v>2.6333333333333337</c:v>
                </c:pt>
                <c:pt idx="73">
                  <c:v>2.916666666666667</c:v>
                </c:pt>
                <c:pt idx="74">
                  <c:v>3.1433333333333335</c:v>
                </c:pt>
                <c:pt idx="75">
                  <c:v>3.5100000000000007</c:v>
                </c:pt>
                <c:pt idx="76">
                  <c:v>3.2699999999999996</c:v>
                </c:pt>
                <c:pt idx="77">
                  <c:v>3.6199999999999992</c:v>
                </c:pt>
                <c:pt idx="78">
                  <c:v>3.919999999999999</c:v>
                </c:pt>
                <c:pt idx="79">
                  <c:v>3.6933333333333325</c:v>
                </c:pt>
                <c:pt idx="80">
                  <c:v>3.6399999999999997</c:v>
                </c:pt>
                <c:pt idx="81">
                  <c:v>4.29</c:v>
                </c:pt>
                <c:pt idx="82">
                  <c:v>4.503333333333333</c:v>
                </c:pt>
                <c:pt idx="83">
                  <c:v>4.34</c:v>
                </c:pt>
                <c:pt idx="84">
                  <c:v>4.6000000000000014</c:v>
                </c:pt>
                <c:pt idx="85">
                  <c:v>3.8966666666666674</c:v>
                </c:pt>
                <c:pt idx="86">
                  <c:v>3.6133333333333342</c:v>
                </c:pt>
                <c:pt idx="87">
                  <c:v>3.8099999999999996</c:v>
                </c:pt>
                <c:pt idx="88">
                  <c:v>3.0199999999999996</c:v>
                </c:pt>
                <c:pt idx="89">
                  <c:v>3.1066666666666665</c:v>
                </c:pt>
                <c:pt idx="90">
                  <c:v>3.0566666666666675</c:v>
                </c:pt>
                <c:pt idx="91">
                  <c:v>2.7733333333333334</c:v>
                </c:pt>
                <c:pt idx="92">
                  <c:v>2.7199999999999998</c:v>
                </c:pt>
                <c:pt idx="93">
                  <c:v>2.586666666666666</c:v>
                </c:pt>
                <c:pt idx="94">
                  <c:v>2.160000000000001</c:v>
                </c:pt>
                <c:pt idx="95">
                  <c:v>1.9299999999999997</c:v>
                </c:pt>
                <c:pt idx="96">
                  <c:v>1.4100000000000001</c:v>
                </c:pt>
                <c:pt idx="97">
                  <c:v>1.453333333333334</c:v>
                </c:pt>
                <c:pt idx="98">
                  <c:v>1.6000000000000005</c:v>
                </c:pt>
                <c:pt idx="99">
                  <c:v>1.46</c:v>
                </c:pt>
                <c:pt idx="100">
                  <c:v>1.1633333333333331</c:v>
                </c:pt>
                <c:pt idx="101">
                  <c:v>1.2300000000000004</c:v>
                </c:pt>
                <c:pt idx="102">
                  <c:v>1.7000000000000002</c:v>
                </c:pt>
                <c:pt idx="103">
                  <c:v>2.2366666666666668</c:v>
                </c:pt>
                <c:pt idx="104">
                  <c:v>1.9733333333333336</c:v>
                </c:pt>
                <c:pt idx="105">
                  <c:v>1.9666666666666668</c:v>
                </c:pt>
                <c:pt idx="106">
                  <c:v>2.6566666666666667</c:v>
                </c:pt>
                <c:pt idx="107">
                  <c:v>3.3933333333333331</c:v>
                </c:pt>
                <c:pt idx="108">
                  <c:v>3.1366666666666663</c:v>
                </c:pt>
                <c:pt idx="109">
                  <c:v>3.2833333333333328</c:v>
                </c:pt>
                <c:pt idx="110">
                  <c:v>3.5500000000000003</c:v>
                </c:pt>
                <c:pt idx="111">
                  <c:v>3.293333333333333</c:v>
                </c:pt>
                <c:pt idx="112">
                  <c:v>3.4900000000000007</c:v>
                </c:pt>
                <c:pt idx="113">
                  <c:v>4.0833333333333339</c:v>
                </c:pt>
                <c:pt idx="114">
                  <c:v>3.8166666666666664</c:v>
                </c:pt>
                <c:pt idx="115">
                  <c:v>3.0799999999999996</c:v>
                </c:pt>
                <c:pt idx="116">
                  <c:v>3.1200000000000006</c:v>
                </c:pt>
                <c:pt idx="117">
                  <c:v>3.6733333333333333</c:v>
                </c:pt>
                <c:pt idx="118">
                  <c:v>3.9733333333333327</c:v>
                </c:pt>
                <c:pt idx="119">
                  <c:v>3.9933333333333336</c:v>
                </c:pt>
                <c:pt idx="120">
                  <c:v>4.2166666666666668</c:v>
                </c:pt>
                <c:pt idx="121">
                  <c:v>4.4366666666666665</c:v>
                </c:pt>
                <c:pt idx="122">
                  <c:v>4.3533333333333326</c:v>
                </c:pt>
                <c:pt idx="123">
                  <c:v>4.09</c:v>
                </c:pt>
                <c:pt idx="124">
                  <c:v>3.9833333333333334</c:v>
                </c:pt>
                <c:pt idx="125">
                  <c:v>3.23</c:v>
                </c:pt>
                <c:pt idx="126">
                  <c:v>3.1833333333333331</c:v>
                </c:pt>
                <c:pt idx="127">
                  <c:v>3.1066666666666665</c:v>
                </c:pt>
                <c:pt idx="128">
                  <c:v>3.2566666666666668</c:v>
                </c:pt>
                <c:pt idx="129">
                  <c:v>3.3533333333333331</c:v>
                </c:pt>
                <c:pt idx="130">
                  <c:v>3.5000000000000004</c:v>
                </c:pt>
                <c:pt idx="131">
                  <c:v>3.753333333333333</c:v>
                </c:pt>
                <c:pt idx="132">
                  <c:v>3.4633333333333334</c:v>
                </c:pt>
                <c:pt idx="133">
                  <c:v>3.3399999999999994</c:v>
                </c:pt>
                <c:pt idx="134">
                  <c:v>3.3000000000000003</c:v>
                </c:pt>
                <c:pt idx="135">
                  <c:v>3.5200000000000005</c:v>
                </c:pt>
                <c:pt idx="136">
                  <c:v>3.6566666666666672</c:v>
                </c:pt>
              </c:numCache>
            </c:numRef>
          </c:val>
          <c:smooth val="0"/>
        </c:ser>
        <c:ser>
          <c:idx val="6"/>
          <c:order val="6"/>
          <c:tx>
            <c:v>Off Cap Rate Spread</c:v>
          </c:tx>
          <c:spPr>
            <a:ln w="31750">
              <a:solidFill>
                <a:srgbClr val="E3B303"/>
              </a:solidFill>
              <a:prstDash val="sysDash"/>
            </a:ln>
          </c:spPr>
          <c:marker>
            <c:symbol val="none"/>
          </c:marker>
          <c:val>
            <c:numRef>
              <c:f>Sheet1!$AD$7:$AD$143</c:f>
              <c:numCache>
                <c:formatCode>General</c:formatCode>
                <c:ptCount val="137"/>
                <c:pt idx="0">
                  <c:v>-6.75</c:v>
                </c:pt>
                <c:pt idx="1">
                  <c:v>-5.9766666666666657</c:v>
                </c:pt>
                <c:pt idx="2">
                  <c:v>-3.5666666666666664</c:v>
                </c:pt>
                <c:pt idx="3">
                  <c:v>-3.2733333333333325</c:v>
                </c:pt>
                <c:pt idx="4">
                  <c:v>-3.2633333333333345</c:v>
                </c:pt>
                <c:pt idx="5">
                  <c:v>-4.5266666666666673</c:v>
                </c:pt>
                <c:pt idx="6">
                  <c:v>-4.7266666666666657</c:v>
                </c:pt>
                <c:pt idx="7">
                  <c:v>-5.3233333333333333</c:v>
                </c:pt>
                <c:pt idx="8">
                  <c:v>-6.5400000000000009</c:v>
                </c:pt>
                <c:pt idx="9">
                  <c:v>-5.966666666666665</c:v>
                </c:pt>
                <c:pt idx="10">
                  <c:v>-4.6933333333333342</c:v>
                </c:pt>
                <c:pt idx="11">
                  <c:v>-4.4933333333333341</c:v>
                </c:pt>
                <c:pt idx="12">
                  <c:v>-3.8133333333333326</c:v>
                </c:pt>
                <c:pt idx="13">
                  <c:v>-3.546666666666666</c:v>
                </c:pt>
                <c:pt idx="14">
                  <c:v>-3.05</c:v>
                </c:pt>
                <c:pt idx="15">
                  <c:v>-1.8166666666666664</c:v>
                </c:pt>
                <c:pt idx="16">
                  <c:v>-0.93333333333333268</c:v>
                </c:pt>
                <c:pt idx="17">
                  <c:v>-0.94666666666666544</c:v>
                </c:pt>
                <c:pt idx="18">
                  <c:v>-0.88333333333333286</c:v>
                </c:pt>
                <c:pt idx="19">
                  <c:v>-1.0133333333333328</c:v>
                </c:pt>
                <c:pt idx="20">
                  <c:v>-2.4033333333333333</c:v>
                </c:pt>
                <c:pt idx="21">
                  <c:v>-2.8766666666666669</c:v>
                </c:pt>
                <c:pt idx="22">
                  <c:v>-3.2233333333333327</c:v>
                </c:pt>
                <c:pt idx="23">
                  <c:v>-2.546666666666666</c:v>
                </c:pt>
                <c:pt idx="24">
                  <c:v>-2.9100000000000019</c:v>
                </c:pt>
                <c:pt idx="25">
                  <c:v>-3.0999999999999996</c:v>
                </c:pt>
                <c:pt idx="26">
                  <c:v>-3.0566666666666666</c:v>
                </c:pt>
                <c:pt idx="27">
                  <c:v>-3.0666666666666655</c:v>
                </c:pt>
                <c:pt idx="28">
                  <c:v>-2.7433333333333332</c:v>
                </c:pt>
                <c:pt idx="29">
                  <c:v>-1.9766666666666675</c:v>
                </c:pt>
                <c:pt idx="30">
                  <c:v>-1.5966666666666667</c:v>
                </c:pt>
                <c:pt idx="31">
                  <c:v>-2.2633333333333336</c:v>
                </c:pt>
                <c:pt idx="32">
                  <c:v>-2.4966666666666661</c:v>
                </c:pt>
                <c:pt idx="33">
                  <c:v>-2.583333333333333</c:v>
                </c:pt>
                <c:pt idx="34">
                  <c:v>-2.2366666666666664</c:v>
                </c:pt>
                <c:pt idx="35">
                  <c:v>-1.7566666666666659</c:v>
                </c:pt>
                <c:pt idx="36">
                  <c:v>-1.7400000000000011</c:v>
                </c:pt>
                <c:pt idx="37">
                  <c:v>-1.1800000000000006</c:v>
                </c:pt>
                <c:pt idx="38">
                  <c:v>-0.30666666666666664</c:v>
                </c:pt>
                <c:pt idx="39">
                  <c:v>0.43666666666666654</c:v>
                </c:pt>
                <c:pt idx="40">
                  <c:v>0.75333333333333297</c:v>
                </c:pt>
                <c:pt idx="41">
                  <c:v>1.5733333333333324</c:v>
                </c:pt>
                <c:pt idx="42">
                  <c:v>1.666666666666667</c:v>
                </c:pt>
                <c:pt idx="43">
                  <c:v>2.0300000000000002</c:v>
                </c:pt>
                <c:pt idx="44">
                  <c:v>2.5499999999999998</c:v>
                </c:pt>
                <c:pt idx="45">
                  <c:v>3.4133333333333331</c:v>
                </c:pt>
                <c:pt idx="46">
                  <c:v>3.6133333333333342</c:v>
                </c:pt>
                <c:pt idx="47">
                  <c:v>3.1033333333333335</c:v>
                </c:pt>
                <c:pt idx="48">
                  <c:v>2.2066666666666661</c:v>
                </c:pt>
                <c:pt idx="49">
                  <c:v>1.9266666666666667</c:v>
                </c:pt>
                <c:pt idx="50">
                  <c:v>1.413333333333334</c:v>
                </c:pt>
                <c:pt idx="51">
                  <c:v>2.0066666666666668</c:v>
                </c:pt>
                <c:pt idx="52">
                  <c:v>2.8500000000000005</c:v>
                </c:pt>
                <c:pt idx="53">
                  <c:v>3.0766666666666671</c:v>
                </c:pt>
                <c:pt idx="54">
                  <c:v>3.4766666666666657</c:v>
                </c:pt>
                <c:pt idx="55">
                  <c:v>3.2899999999999991</c:v>
                </c:pt>
                <c:pt idx="56">
                  <c:v>2.4200000000000008</c:v>
                </c:pt>
                <c:pt idx="57">
                  <c:v>2.339999999999999</c:v>
                </c:pt>
                <c:pt idx="58">
                  <c:v>2.5966666666666658</c:v>
                </c:pt>
                <c:pt idx="59">
                  <c:v>2.496666666666667</c:v>
                </c:pt>
                <c:pt idx="60">
                  <c:v>2.203333333333334</c:v>
                </c:pt>
                <c:pt idx="61">
                  <c:v>2.7366666666666672</c:v>
                </c:pt>
                <c:pt idx="62">
                  <c:v>3.1533333333333342</c:v>
                </c:pt>
                <c:pt idx="63">
                  <c:v>3.2333333333333343</c:v>
                </c:pt>
                <c:pt idx="64">
                  <c:v>3.1133333333333342</c:v>
                </c:pt>
                <c:pt idx="65">
                  <c:v>3.336666666666666</c:v>
                </c:pt>
                <c:pt idx="66">
                  <c:v>3.76</c:v>
                </c:pt>
                <c:pt idx="67">
                  <c:v>3.3466666666666667</c:v>
                </c:pt>
                <c:pt idx="68">
                  <c:v>2.870000000000001</c:v>
                </c:pt>
                <c:pt idx="69">
                  <c:v>2.3866666666666667</c:v>
                </c:pt>
                <c:pt idx="70">
                  <c:v>2.0299999999999994</c:v>
                </c:pt>
                <c:pt idx="71">
                  <c:v>1.7500000000000009</c:v>
                </c:pt>
                <c:pt idx="72">
                  <c:v>1.9333333333333327</c:v>
                </c:pt>
                <c:pt idx="73">
                  <c:v>2.2866666666666662</c:v>
                </c:pt>
                <c:pt idx="74">
                  <c:v>2.8033333333333319</c:v>
                </c:pt>
                <c:pt idx="75">
                  <c:v>3.38</c:v>
                </c:pt>
                <c:pt idx="76">
                  <c:v>3.34</c:v>
                </c:pt>
                <c:pt idx="77">
                  <c:v>3.7300000000000004</c:v>
                </c:pt>
                <c:pt idx="78">
                  <c:v>4.05</c:v>
                </c:pt>
                <c:pt idx="79">
                  <c:v>3.8533333333333326</c:v>
                </c:pt>
                <c:pt idx="80">
                  <c:v>3.9299999999999988</c:v>
                </c:pt>
                <c:pt idx="81">
                  <c:v>4.71</c:v>
                </c:pt>
                <c:pt idx="82">
                  <c:v>4.8233333333333333</c:v>
                </c:pt>
                <c:pt idx="83">
                  <c:v>4.76</c:v>
                </c:pt>
                <c:pt idx="84">
                  <c:v>4.8400000000000016</c:v>
                </c:pt>
                <c:pt idx="85">
                  <c:v>4.0866666666666669</c:v>
                </c:pt>
                <c:pt idx="86">
                  <c:v>3.8633333333333342</c:v>
                </c:pt>
                <c:pt idx="87">
                  <c:v>3.9099999999999993</c:v>
                </c:pt>
                <c:pt idx="88">
                  <c:v>3.2399999999999993</c:v>
                </c:pt>
                <c:pt idx="89">
                  <c:v>3.3566666666666665</c:v>
                </c:pt>
                <c:pt idx="90">
                  <c:v>3.3366666666666669</c:v>
                </c:pt>
                <c:pt idx="91">
                  <c:v>3.0333333333333332</c:v>
                </c:pt>
                <c:pt idx="92">
                  <c:v>2.87</c:v>
                </c:pt>
                <c:pt idx="93">
                  <c:v>2.5366666666666662</c:v>
                </c:pt>
                <c:pt idx="94">
                  <c:v>2.0200000000000005</c:v>
                </c:pt>
                <c:pt idx="95">
                  <c:v>1.7799999999999994</c:v>
                </c:pt>
                <c:pt idx="96">
                  <c:v>1.0599999999999996</c:v>
                </c:pt>
                <c:pt idx="97">
                  <c:v>1.123333333333334</c:v>
                </c:pt>
                <c:pt idx="98">
                  <c:v>1.2400000000000002</c:v>
                </c:pt>
                <c:pt idx="99">
                  <c:v>1.08</c:v>
                </c:pt>
                <c:pt idx="100">
                  <c:v>0.80333333333333368</c:v>
                </c:pt>
                <c:pt idx="101">
                  <c:v>0.79</c:v>
                </c:pt>
                <c:pt idx="102">
                  <c:v>1.1800000000000006</c:v>
                </c:pt>
                <c:pt idx="103">
                  <c:v>1.6466666666666661</c:v>
                </c:pt>
                <c:pt idx="104">
                  <c:v>1.3433333333333337</c:v>
                </c:pt>
                <c:pt idx="105">
                  <c:v>1.3866666666666667</c:v>
                </c:pt>
                <c:pt idx="106">
                  <c:v>2.1066666666666669</c:v>
                </c:pt>
                <c:pt idx="107">
                  <c:v>2.9433333333333329</c:v>
                </c:pt>
                <c:pt idx="108">
                  <c:v>2.8366666666666664</c:v>
                </c:pt>
                <c:pt idx="109">
                  <c:v>3.0833333333333326</c:v>
                </c:pt>
                <c:pt idx="110">
                  <c:v>3.5200000000000009</c:v>
                </c:pt>
                <c:pt idx="111">
                  <c:v>3.4733333333333336</c:v>
                </c:pt>
                <c:pt idx="112">
                  <c:v>3.7100000000000004</c:v>
                </c:pt>
                <c:pt idx="113">
                  <c:v>4.3433333333333337</c:v>
                </c:pt>
                <c:pt idx="114">
                  <c:v>4.0666666666666664</c:v>
                </c:pt>
                <c:pt idx="115">
                  <c:v>3.2199999999999993</c:v>
                </c:pt>
                <c:pt idx="116">
                  <c:v>3.22</c:v>
                </c:pt>
                <c:pt idx="117">
                  <c:v>3.7733333333333339</c:v>
                </c:pt>
                <c:pt idx="118">
                  <c:v>4.003333333333333</c:v>
                </c:pt>
                <c:pt idx="119">
                  <c:v>3.9333333333333331</c:v>
                </c:pt>
                <c:pt idx="120">
                  <c:v>4.0666666666666664</c:v>
                </c:pt>
                <c:pt idx="121">
                  <c:v>4.2166666666666668</c:v>
                </c:pt>
                <c:pt idx="122">
                  <c:v>4.083333333333333</c:v>
                </c:pt>
                <c:pt idx="123">
                  <c:v>3.75</c:v>
                </c:pt>
                <c:pt idx="124">
                  <c:v>3.6833333333333327</c:v>
                </c:pt>
                <c:pt idx="125">
                  <c:v>2.9099999999999997</c:v>
                </c:pt>
                <c:pt idx="126">
                  <c:v>2.8033333333333332</c:v>
                </c:pt>
                <c:pt idx="127">
                  <c:v>2.7266666666666666</c:v>
                </c:pt>
                <c:pt idx="128">
                  <c:v>2.7966666666666669</c:v>
                </c:pt>
                <c:pt idx="129">
                  <c:v>2.9133333333333336</c:v>
                </c:pt>
                <c:pt idx="130">
                  <c:v>3.1200000000000006</c:v>
                </c:pt>
                <c:pt idx="131">
                  <c:v>3.4033333333333333</c:v>
                </c:pt>
                <c:pt idx="132">
                  <c:v>3.1333333333333333</c:v>
                </c:pt>
                <c:pt idx="133">
                  <c:v>2.9599999999999995</c:v>
                </c:pt>
                <c:pt idx="134">
                  <c:v>2.8699999999999997</c:v>
                </c:pt>
                <c:pt idx="135">
                  <c:v>3.09</c:v>
                </c:pt>
                <c:pt idx="136">
                  <c:v>3.2166666666666668</c:v>
                </c:pt>
              </c:numCache>
            </c:numRef>
          </c:val>
          <c:smooth val="0"/>
        </c:ser>
        <c:ser>
          <c:idx val="7"/>
          <c:order val="7"/>
          <c:tx>
            <c:v>Ret Cap Rate Spread</c:v>
          </c:tx>
          <c:spPr>
            <a:ln w="31750">
              <a:solidFill>
                <a:srgbClr val="FF0000"/>
              </a:solidFill>
              <a:prstDash val="sysDash"/>
            </a:ln>
          </c:spPr>
          <c:marker>
            <c:symbol val="none"/>
          </c:marker>
          <c:val>
            <c:numRef>
              <c:f>Sheet1!$AH$7:$AH$143</c:f>
              <c:numCache>
                <c:formatCode>General</c:formatCode>
                <c:ptCount val="137"/>
                <c:pt idx="0">
                  <c:v>-5.32</c:v>
                </c:pt>
                <c:pt idx="1">
                  <c:v>-4.5166666666666657</c:v>
                </c:pt>
                <c:pt idx="2">
                  <c:v>-1.7866666666666653</c:v>
                </c:pt>
                <c:pt idx="3">
                  <c:v>-1.5533333333333328</c:v>
                </c:pt>
                <c:pt idx="4">
                  <c:v>-1.9733333333333345</c:v>
                </c:pt>
                <c:pt idx="5">
                  <c:v>-3.1466666666666665</c:v>
                </c:pt>
                <c:pt idx="6">
                  <c:v>-3.4366666666666656</c:v>
                </c:pt>
                <c:pt idx="7">
                  <c:v>-3.6233333333333331</c:v>
                </c:pt>
                <c:pt idx="8">
                  <c:v>-4.7300000000000004</c:v>
                </c:pt>
                <c:pt idx="9">
                  <c:v>-4.466666666666665</c:v>
                </c:pt>
                <c:pt idx="10">
                  <c:v>-3.4233333333333338</c:v>
                </c:pt>
                <c:pt idx="11">
                  <c:v>-3.4433333333333334</c:v>
                </c:pt>
                <c:pt idx="12">
                  <c:v>-2.6533333333333324</c:v>
                </c:pt>
                <c:pt idx="13">
                  <c:v>-2.2966666666666669</c:v>
                </c:pt>
                <c:pt idx="14">
                  <c:v>-1.92</c:v>
                </c:pt>
                <c:pt idx="15">
                  <c:v>-0.57666666666666622</c:v>
                </c:pt>
                <c:pt idx="16">
                  <c:v>0.27666666666666728</c:v>
                </c:pt>
                <c:pt idx="17">
                  <c:v>0.50333333333333385</c:v>
                </c:pt>
                <c:pt idx="18">
                  <c:v>0.55666666666666753</c:v>
                </c:pt>
                <c:pt idx="19">
                  <c:v>0.54666666666666774</c:v>
                </c:pt>
                <c:pt idx="20">
                  <c:v>-0.80333333333333368</c:v>
                </c:pt>
                <c:pt idx="21">
                  <c:v>-1.4366666666666665</c:v>
                </c:pt>
                <c:pt idx="22">
                  <c:v>-1.7333333333333334</c:v>
                </c:pt>
                <c:pt idx="23">
                  <c:v>-1.0666666666666664</c:v>
                </c:pt>
                <c:pt idx="24">
                  <c:v>-1.5900000000000016</c:v>
                </c:pt>
                <c:pt idx="25">
                  <c:v>-1.8999999999999995</c:v>
                </c:pt>
                <c:pt idx="26">
                  <c:v>-1.7166666666666668</c:v>
                </c:pt>
                <c:pt idx="27">
                  <c:v>-2.0766666666666653</c:v>
                </c:pt>
                <c:pt idx="28">
                  <c:v>-1.793333333333333</c:v>
                </c:pt>
                <c:pt idx="29">
                  <c:v>-1.3366666666666678</c:v>
                </c:pt>
                <c:pt idx="30">
                  <c:v>-1.376666666666666</c:v>
                </c:pt>
                <c:pt idx="31">
                  <c:v>-1.9733333333333336</c:v>
                </c:pt>
                <c:pt idx="32">
                  <c:v>-2.1066666666666656</c:v>
                </c:pt>
                <c:pt idx="33">
                  <c:v>-1.7633333333333328</c:v>
                </c:pt>
                <c:pt idx="34">
                  <c:v>-1.2066666666666661</c:v>
                </c:pt>
                <c:pt idx="35">
                  <c:v>-0.76666666666666572</c:v>
                </c:pt>
                <c:pt idx="36">
                  <c:v>-0.83000000000000096</c:v>
                </c:pt>
                <c:pt idx="37">
                  <c:v>-0.5600000000000005</c:v>
                </c:pt>
                <c:pt idx="38">
                  <c:v>0.30333333333333368</c:v>
                </c:pt>
                <c:pt idx="39">
                  <c:v>0.4666666666666659</c:v>
                </c:pt>
                <c:pt idx="40">
                  <c:v>0.73333333333333162</c:v>
                </c:pt>
                <c:pt idx="41">
                  <c:v>1.6033333333333335</c:v>
                </c:pt>
                <c:pt idx="42">
                  <c:v>1.4766666666666675</c:v>
                </c:pt>
                <c:pt idx="43">
                  <c:v>2.1399999999999997</c:v>
                </c:pt>
                <c:pt idx="44">
                  <c:v>2.6400000000000015</c:v>
                </c:pt>
                <c:pt idx="45">
                  <c:v>3.0333333333333341</c:v>
                </c:pt>
                <c:pt idx="46">
                  <c:v>3.0933333333333328</c:v>
                </c:pt>
                <c:pt idx="47">
                  <c:v>2.5133333333333336</c:v>
                </c:pt>
                <c:pt idx="48">
                  <c:v>1.1766666666666667</c:v>
                </c:pt>
                <c:pt idx="49">
                  <c:v>0.90666666666666718</c:v>
                </c:pt>
                <c:pt idx="50">
                  <c:v>0.46333333333333471</c:v>
                </c:pt>
                <c:pt idx="51">
                  <c:v>0.98666666666666725</c:v>
                </c:pt>
                <c:pt idx="52">
                  <c:v>2.2700000000000005</c:v>
                </c:pt>
                <c:pt idx="53">
                  <c:v>2.7866666666666662</c:v>
                </c:pt>
                <c:pt idx="54">
                  <c:v>3.3966666666666656</c:v>
                </c:pt>
                <c:pt idx="55">
                  <c:v>3.379999999999999</c:v>
                </c:pt>
                <c:pt idx="56">
                  <c:v>2.3500000000000005</c:v>
                </c:pt>
                <c:pt idx="57">
                  <c:v>2.169999999999999</c:v>
                </c:pt>
                <c:pt idx="58">
                  <c:v>2.5066666666666659</c:v>
                </c:pt>
                <c:pt idx="59">
                  <c:v>2.3266666666666671</c:v>
                </c:pt>
                <c:pt idx="60">
                  <c:v>2.3633333333333342</c:v>
                </c:pt>
                <c:pt idx="61">
                  <c:v>2.8666666666666663</c:v>
                </c:pt>
                <c:pt idx="62">
                  <c:v>3.2033333333333331</c:v>
                </c:pt>
                <c:pt idx="63">
                  <c:v>3.4433333333333334</c:v>
                </c:pt>
                <c:pt idx="64">
                  <c:v>3.3833333333333337</c:v>
                </c:pt>
                <c:pt idx="65">
                  <c:v>3.8766666666666669</c:v>
                </c:pt>
                <c:pt idx="66">
                  <c:v>4.4700000000000006</c:v>
                </c:pt>
                <c:pt idx="67">
                  <c:v>4.1866666666666665</c:v>
                </c:pt>
                <c:pt idx="68">
                  <c:v>3.5600000000000005</c:v>
                </c:pt>
                <c:pt idx="69">
                  <c:v>3.0266666666666673</c:v>
                </c:pt>
                <c:pt idx="70">
                  <c:v>2.6999999999999993</c:v>
                </c:pt>
                <c:pt idx="71">
                  <c:v>2.3500000000000005</c:v>
                </c:pt>
                <c:pt idx="72">
                  <c:v>2.6633333333333331</c:v>
                </c:pt>
                <c:pt idx="73">
                  <c:v>3.1566666666666672</c:v>
                </c:pt>
                <c:pt idx="74">
                  <c:v>3.5633333333333335</c:v>
                </c:pt>
                <c:pt idx="75">
                  <c:v>4.1399999999999997</c:v>
                </c:pt>
                <c:pt idx="76">
                  <c:v>3.8900000000000006</c:v>
                </c:pt>
                <c:pt idx="77">
                  <c:v>4.01</c:v>
                </c:pt>
                <c:pt idx="78">
                  <c:v>4.1799999999999988</c:v>
                </c:pt>
                <c:pt idx="79">
                  <c:v>3.8533333333333326</c:v>
                </c:pt>
                <c:pt idx="80">
                  <c:v>3.8</c:v>
                </c:pt>
                <c:pt idx="81">
                  <c:v>4.6099999999999985</c:v>
                </c:pt>
                <c:pt idx="82">
                  <c:v>4.7333333333333334</c:v>
                </c:pt>
                <c:pt idx="83">
                  <c:v>4.5999999999999996</c:v>
                </c:pt>
                <c:pt idx="84">
                  <c:v>4.66</c:v>
                </c:pt>
                <c:pt idx="85">
                  <c:v>3.8466666666666667</c:v>
                </c:pt>
                <c:pt idx="86">
                  <c:v>3.6933333333333342</c:v>
                </c:pt>
                <c:pt idx="87">
                  <c:v>3.8</c:v>
                </c:pt>
                <c:pt idx="88">
                  <c:v>3.0599999999999996</c:v>
                </c:pt>
                <c:pt idx="89">
                  <c:v>3.2466666666666661</c:v>
                </c:pt>
                <c:pt idx="90">
                  <c:v>3.1866666666666674</c:v>
                </c:pt>
                <c:pt idx="91">
                  <c:v>2.8033333333333328</c:v>
                </c:pt>
                <c:pt idx="92">
                  <c:v>2.7199999999999998</c:v>
                </c:pt>
                <c:pt idx="93">
                  <c:v>2.4766666666666666</c:v>
                </c:pt>
                <c:pt idx="94">
                  <c:v>1.9700000000000006</c:v>
                </c:pt>
                <c:pt idx="95">
                  <c:v>1.8499999999999996</c:v>
                </c:pt>
                <c:pt idx="96">
                  <c:v>1.2299999999999995</c:v>
                </c:pt>
                <c:pt idx="97">
                  <c:v>1.2933333333333348</c:v>
                </c:pt>
                <c:pt idx="98">
                  <c:v>1.4699999999999998</c:v>
                </c:pt>
                <c:pt idx="99">
                  <c:v>1.3000000000000007</c:v>
                </c:pt>
                <c:pt idx="100">
                  <c:v>1.0733333333333333</c:v>
                </c:pt>
                <c:pt idx="101">
                  <c:v>1.1600000000000001</c:v>
                </c:pt>
                <c:pt idx="102">
                  <c:v>1.6400000000000006</c:v>
                </c:pt>
                <c:pt idx="103">
                  <c:v>2.2366666666666668</c:v>
                </c:pt>
                <c:pt idx="104">
                  <c:v>1.9933333333333332</c:v>
                </c:pt>
                <c:pt idx="105">
                  <c:v>2.0566666666666666</c:v>
                </c:pt>
                <c:pt idx="106">
                  <c:v>2.7766666666666668</c:v>
                </c:pt>
                <c:pt idx="107">
                  <c:v>3.4833333333333329</c:v>
                </c:pt>
                <c:pt idx="108">
                  <c:v>3.2166666666666663</c:v>
                </c:pt>
                <c:pt idx="109">
                  <c:v>3.2833333333333328</c:v>
                </c:pt>
                <c:pt idx="110">
                  <c:v>3.4600000000000004</c:v>
                </c:pt>
                <c:pt idx="111">
                  <c:v>3.293333333333333</c:v>
                </c:pt>
                <c:pt idx="112">
                  <c:v>3.57</c:v>
                </c:pt>
                <c:pt idx="113">
                  <c:v>4.2733333333333334</c:v>
                </c:pt>
                <c:pt idx="114">
                  <c:v>4.1866666666666665</c:v>
                </c:pt>
                <c:pt idx="115">
                  <c:v>3.4999999999999996</c:v>
                </c:pt>
                <c:pt idx="116">
                  <c:v>3.5900000000000003</c:v>
                </c:pt>
                <c:pt idx="117">
                  <c:v>4.2133333333333329</c:v>
                </c:pt>
                <c:pt idx="118">
                  <c:v>4.543333333333333</c:v>
                </c:pt>
                <c:pt idx="119">
                  <c:v>4.5133333333333336</c:v>
                </c:pt>
                <c:pt idx="120">
                  <c:v>4.6766666666666667</c:v>
                </c:pt>
                <c:pt idx="121">
                  <c:v>4.8366666666666669</c:v>
                </c:pt>
                <c:pt idx="122">
                  <c:v>4.6833333333333327</c:v>
                </c:pt>
                <c:pt idx="123">
                  <c:v>4.49</c:v>
                </c:pt>
                <c:pt idx="124">
                  <c:v>4.4133333333333331</c:v>
                </c:pt>
                <c:pt idx="125">
                  <c:v>3.65</c:v>
                </c:pt>
                <c:pt idx="126">
                  <c:v>3.5833333333333335</c:v>
                </c:pt>
                <c:pt idx="127">
                  <c:v>3.3466666666666667</c:v>
                </c:pt>
                <c:pt idx="128">
                  <c:v>3.3766666666666669</c:v>
                </c:pt>
                <c:pt idx="129">
                  <c:v>3.4233333333333333</c:v>
                </c:pt>
                <c:pt idx="130">
                  <c:v>3.53</c:v>
                </c:pt>
                <c:pt idx="131">
                  <c:v>3.8133333333333335</c:v>
                </c:pt>
                <c:pt idx="132">
                  <c:v>3.5333333333333337</c:v>
                </c:pt>
                <c:pt idx="133">
                  <c:v>3.3699999999999997</c:v>
                </c:pt>
                <c:pt idx="134">
                  <c:v>3.3000000000000003</c:v>
                </c:pt>
                <c:pt idx="135">
                  <c:v>3.5</c:v>
                </c:pt>
                <c:pt idx="136">
                  <c:v>3.6066666666666674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Sheet1!$U$5</c:f>
              <c:strCache>
                <c:ptCount val="1"/>
                <c:pt idx="0">
                  <c:v>10yr Treas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none"/>
          </c:marker>
          <c:val>
            <c:numRef>
              <c:f>Sheet1!$U$7:$U$143</c:f>
              <c:numCache>
                <c:formatCode>General</c:formatCode>
                <c:ptCount val="137"/>
                <c:pt idx="0">
                  <c:v>13.93</c:v>
                </c:pt>
                <c:pt idx="1">
                  <c:v>13.116666666666665</c:v>
                </c:pt>
                <c:pt idx="2">
                  <c:v>10.666666666666666</c:v>
                </c:pt>
                <c:pt idx="3">
                  <c:v>10.563333333333333</c:v>
                </c:pt>
                <c:pt idx="4">
                  <c:v>10.543333333333335</c:v>
                </c:pt>
                <c:pt idx="5">
                  <c:v>11.626666666666667</c:v>
                </c:pt>
                <c:pt idx="6">
                  <c:v>11.686666666666666</c:v>
                </c:pt>
                <c:pt idx="7">
                  <c:v>11.943333333333333</c:v>
                </c:pt>
                <c:pt idx="8">
                  <c:v>13.200000000000001</c:v>
                </c:pt>
                <c:pt idx="9">
                  <c:v>12.866666666666665</c:v>
                </c:pt>
                <c:pt idx="10">
                  <c:v>11.743333333333334</c:v>
                </c:pt>
                <c:pt idx="11">
                  <c:v>11.583333333333334</c:v>
                </c:pt>
                <c:pt idx="12">
                  <c:v>10.813333333333333</c:v>
                </c:pt>
                <c:pt idx="13">
                  <c:v>10.336666666666666</c:v>
                </c:pt>
                <c:pt idx="14">
                  <c:v>9.76</c:v>
                </c:pt>
                <c:pt idx="15">
                  <c:v>8.5566666666666666</c:v>
                </c:pt>
                <c:pt idx="16">
                  <c:v>7.6033333333333326</c:v>
                </c:pt>
                <c:pt idx="17">
                  <c:v>7.3066666666666658</c:v>
                </c:pt>
                <c:pt idx="18">
                  <c:v>7.2633333333333328</c:v>
                </c:pt>
                <c:pt idx="19">
                  <c:v>7.1933333333333325</c:v>
                </c:pt>
                <c:pt idx="20">
                  <c:v>8.3433333333333337</c:v>
                </c:pt>
                <c:pt idx="21">
                  <c:v>8.8766666666666669</c:v>
                </c:pt>
                <c:pt idx="22">
                  <c:v>9.1233333333333331</c:v>
                </c:pt>
                <c:pt idx="23">
                  <c:v>8.4166666666666661</c:v>
                </c:pt>
                <c:pt idx="24">
                  <c:v>8.9100000000000019</c:v>
                </c:pt>
                <c:pt idx="25">
                  <c:v>9.1</c:v>
                </c:pt>
                <c:pt idx="26">
                  <c:v>8.956666666666667</c:v>
                </c:pt>
                <c:pt idx="27">
                  <c:v>9.2066666666666652</c:v>
                </c:pt>
                <c:pt idx="28">
                  <c:v>8.7733333333333334</c:v>
                </c:pt>
                <c:pt idx="29">
                  <c:v>8.1066666666666674</c:v>
                </c:pt>
                <c:pt idx="30">
                  <c:v>7.9066666666666663</c:v>
                </c:pt>
                <c:pt idx="31">
                  <c:v>8.4233333333333338</c:v>
                </c:pt>
                <c:pt idx="32">
                  <c:v>8.6766666666666659</c:v>
                </c:pt>
                <c:pt idx="33">
                  <c:v>8.7033333333333331</c:v>
                </c:pt>
                <c:pt idx="34">
                  <c:v>8.3966666666666665</c:v>
                </c:pt>
                <c:pt idx="35">
                  <c:v>8.0166666666666657</c:v>
                </c:pt>
                <c:pt idx="36">
                  <c:v>8.1300000000000008</c:v>
                </c:pt>
                <c:pt idx="37">
                  <c:v>7.94</c:v>
                </c:pt>
                <c:pt idx="38">
                  <c:v>7.3466666666666667</c:v>
                </c:pt>
                <c:pt idx="39">
                  <c:v>7.3033333333333337</c:v>
                </c:pt>
                <c:pt idx="40">
                  <c:v>7.3766666666666678</c:v>
                </c:pt>
                <c:pt idx="41">
                  <c:v>6.6166666666666671</c:v>
                </c:pt>
                <c:pt idx="42">
                  <c:v>6.7433333333333332</c:v>
                </c:pt>
                <c:pt idx="43">
                  <c:v>6.28</c:v>
                </c:pt>
                <c:pt idx="44">
                  <c:v>5.9899999999999993</c:v>
                </c:pt>
                <c:pt idx="45">
                  <c:v>5.6166666666666663</c:v>
                </c:pt>
                <c:pt idx="46">
                  <c:v>5.6066666666666665</c:v>
                </c:pt>
                <c:pt idx="47">
                  <c:v>6.0666666666666664</c:v>
                </c:pt>
                <c:pt idx="48">
                  <c:v>7.083333333333333</c:v>
                </c:pt>
                <c:pt idx="49">
                  <c:v>7.333333333333333</c:v>
                </c:pt>
                <c:pt idx="50">
                  <c:v>7.836666666666666</c:v>
                </c:pt>
                <c:pt idx="51">
                  <c:v>7.4833333333333334</c:v>
                </c:pt>
                <c:pt idx="52">
                  <c:v>6.62</c:v>
                </c:pt>
                <c:pt idx="53">
                  <c:v>6.3233333333333333</c:v>
                </c:pt>
                <c:pt idx="54">
                  <c:v>5.8933333333333335</c:v>
                </c:pt>
                <c:pt idx="55">
                  <c:v>5.91</c:v>
                </c:pt>
                <c:pt idx="56">
                  <c:v>6.72</c:v>
                </c:pt>
                <c:pt idx="57">
                  <c:v>6.78</c:v>
                </c:pt>
                <c:pt idx="58">
                  <c:v>6.3433333333333337</c:v>
                </c:pt>
                <c:pt idx="59">
                  <c:v>6.5633333333333335</c:v>
                </c:pt>
                <c:pt idx="60">
                  <c:v>6.6966666666666663</c:v>
                </c:pt>
                <c:pt idx="61">
                  <c:v>6.2433333333333332</c:v>
                </c:pt>
                <c:pt idx="62">
                  <c:v>5.9066666666666663</c:v>
                </c:pt>
                <c:pt idx="63">
                  <c:v>5.586666666666666</c:v>
                </c:pt>
                <c:pt idx="64">
                  <c:v>5.5966666666666667</c:v>
                </c:pt>
                <c:pt idx="65">
                  <c:v>5.2033333333333331</c:v>
                </c:pt>
                <c:pt idx="66">
                  <c:v>4.67</c:v>
                </c:pt>
                <c:pt idx="67">
                  <c:v>4.9833333333333334</c:v>
                </c:pt>
                <c:pt idx="68">
                  <c:v>5.5399999999999991</c:v>
                </c:pt>
                <c:pt idx="69">
                  <c:v>5.8833333333333329</c:v>
                </c:pt>
                <c:pt idx="70">
                  <c:v>6.1400000000000006</c:v>
                </c:pt>
                <c:pt idx="71">
                  <c:v>6.4799999999999995</c:v>
                </c:pt>
                <c:pt idx="72">
                  <c:v>6.1766666666666667</c:v>
                </c:pt>
                <c:pt idx="73">
                  <c:v>5.8933333333333335</c:v>
                </c:pt>
                <c:pt idx="74">
                  <c:v>5.5666666666666673</c:v>
                </c:pt>
                <c:pt idx="75">
                  <c:v>5.05</c:v>
                </c:pt>
                <c:pt idx="76">
                  <c:v>5.27</c:v>
                </c:pt>
                <c:pt idx="77">
                  <c:v>4.9800000000000004</c:v>
                </c:pt>
                <c:pt idx="78">
                  <c:v>4.7700000000000005</c:v>
                </c:pt>
                <c:pt idx="79">
                  <c:v>5.0766666666666671</c:v>
                </c:pt>
                <c:pt idx="80">
                  <c:v>5.1000000000000005</c:v>
                </c:pt>
                <c:pt idx="81">
                  <c:v>4.2600000000000007</c:v>
                </c:pt>
                <c:pt idx="82">
                  <c:v>4.0066666666666668</c:v>
                </c:pt>
                <c:pt idx="83">
                  <c:v>3.92</c:v>
                </c:pt>
                <c:pt idx="84">
                  <c:v>3.6199999999999997</c:v>
                </c:pt>
                <c:pt idx="85">
                  <c:v>4.2333333333333334</c:v>
                </c:pt>
                <c:pt idx="86">
                  <c:v>4.2866666666666662</c:v>
                </c:pt>
                <c:pt idx="87">
                  <c:v>4.0200000000000005</c:v>
                </c:pt>
                <c:pt idx="88">
                  <c:v>4.6000000000000005</c:v>
                </c:pt>
                <c:pt idx="89">
                  <c:v>4.3033333333333337</c:v>
                </c:pt>
                <c:pt idx="90">
                  <c:v>4.1733333333333329</c:v>
                </c:pt>
                <c:pt idx="91">
                  <c:v>4.2966666666666669</c:v>
                </c:pt>
                <c:pt idx="92">
                  <c:v>4.16</c:v>
                </c:pt>
                <c:pt idx="93">
                  <c:v>4.2133333333333338</c:v>
                </c:pt>
                <c:pt idx="94">
                  <c:v>4.4899999999999993</c:v>
                </c:pt>
                <c:pt idx="95">
                  <c:v>4.57</c:v>
                </c:pt>
                <c:pt idx="96">
                  <c:v>5.07</c:v>
                </c:pt>
                <c:pt idx="97">
                  <c:v>4.8966666666666656</c:v>
                </c:pt>
                <c:pt idx="98">
                  <c:v>4.63</c:v>
                </c:pt>
                <c:pt idx="99">
                  <c:v>4.68</c:v>
                </c:pt>
                <c:pt idx="100">
                  <c:v>4.8466666666666667</c:v>
                </c:pt>
                <c:pt idx="101">
                  <c:v>4.7299999999999995</c:v>
                </c:pt>
                <c:pt idx="102">
                  <c:v>4.26</c:v>
                </c:pt>
                <c:pt idx="103">
                  <c:v>3.6633333333333336</c:v>
                </c:pt>
                <c:pt idx="104">
                  <c:v>3.8866666666666667</c:v>
                </c:pt>
                <c:pt idx="105">
                  <c:v>3.8633333333333333</c:v>
                </c:pt>
                <c:pt idx="106">
                  <c:v>3.2533333333333334</c:v>
                </c:pt>
                <c:pt idx="107">
                  <c:v>2.7366666666666668</c:v>
                </c:pt>
                <c:pt idx="108">
                  <c:v>3.3133333333333339</c:v>
                </c:pt>
                <c:pt idx="109">
                  <c:v>3.5166666666666671</c:v>
                </c:pt>
                <c:pt idx="110">
                  <c:v>3.4599999999999995</c:v>
                </c:pt>
                <c:pt idx="111">
                  <c:v>3.7166666666666668</c:v>
                </c:pt>
                <c:pt idx="112">
                  <c:v>3.4899999999999998</c:v>
                </c:pt>
                <c:pt idx="113">
                  <c:v>2.7866666666666666</c:v>
                </c:pt>
                <c:pt idx="114">
                  <c:v>2.8633333333333333</c:v>
                </c:pt>
                <c:pt idx="115">
                  <c:v>3.4600000000000004</c:v>
                </c:pt>
                <c:pt idx="116">
                  <c:v>3.2099999999999995</c:v>
                </c:pt>
                <c:pt idx="117">
                  <c:v>2.4266666666666663</c:v>
                </c:pt>
                <c:pt idx="118">
                  <c:v>2.0466666666666669</c:v>
                </c:pt>
                <c:pt idx="119">
                  <c:v>2.0366666666666666</c:v>
                </c:pt>
                <c:pt idx="120">
                  <c:v>1.8233333333333333</c:v>
                </c:pt>
                <c:pt idx="121">
                  <c:v>1.6433333333333333</c:v>
                </c:pt>
                <c:pt idx="122">
                  <c:v>1.7066666666666668</c:v>
                </c:pt>
                <c:pt idx="123">
                  <c:v>1.95</c:v>
                </c:pt>
                <c:pt idx="124">
                  <c:v>1.9966666666666668</c:v>
                </c:pt>
                <c:pt idx="125">
                  <c:v>2.7100000000000004</c:v>
                </c:pt>
                <c:pt idx="126">
                  <c:v>2.7466666666666666</c:v>
                </c:pt>
                <c:pt idx="127">
                  <c:v>2.7633333333333336</c:v>
                </c:pt>
                <c:pt idx="128">
                  <c:v>2.6233333333333331</c:v>
                </c:pt>
                <c:pt idx="129">
                  <c:v>2.4966666666666666</c:v>
                </c:pt>
                <c:pt idx="130">
                  <c:v>2.2799999999999998</c:v>
                </c:pt>
                <c:pt idx="131">
                  <c:v>1.9666666666666668</c:v>
                </c:pt>
                <c:pt idx="132">
                  <c:v>2.1666666666666665</c:v>
                </c:pt>
                <c:pt idx="133">
                  <c:v>2.2200000000000002</c:v>
                </c:pt>
                <c:pt idx="134">
                  <c:v>2.19</c:v>
                </c:pt>
                <c:pt idx="135">
                  <c:v>1.92</c:v>
                </c:pt>
                <c:pt idx="136">
                  <c:v>1.7533333333333332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801408"/>
        <c:axId val="126802944"/>
      </c:lineChart>
      <c:catAx>
        <c:axId val="126801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6802944"/>
        <c:crosses val="autoZero"/>
        <c:auto val="1"/>
        <c:lblAlgn val="ctr"/>
        <c:lblOffset val="100"/>
        <c:noMultiLvlLbl val="0"/>
      </c:catAx>
      <c:valAx>
        <c:axId val="126802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126801408"/>
        <c:crosses val="autoZero"/>
        <c:crossBetween val="between"/>
      </c:valAx>
      <c:spPr>
        <a:noFill/>
      </c:spPr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9729569731928"/>
          <c:y val="0.1452592663721913"/>
          <c:w val="0.870527920536879"/>
          <c:h val="0.64847897061647786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Total!$C$5</c:f>
              <c:strCache>
                <c:ptCount val="1"/>
                <c:pt idx="0">
                  <c:v>5+ Units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Total!$B$8:$B$24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Total!$D$8:$D$24</c:f>
              <c:numCache>
                <c:formatCode>General</c:formatCode>
                <c:ptCount val="17"/>
                <c:pt idx="0">
                  <c:v>5180</c:v>
                </c:pt>
                <c:pt idx="1">
                  <c:v>6510</c:v>
                </c:pt>
                <c:pt idx="2">
                  <c:v>9254</c:v>
                </c:pt>
                <c:pt idx="3">
                  <c:v>8162</c:v>
                </c:pt>
                <c:pt idx="4">
                  <c:v>6323</c:v>
                </c:pt>
                <c:pt idx="5">
                  <c:v>10316</c:v>
                </c:pt>
                <c:pt idx="6">
                  <c:v>12843</c:v>
                </c:pt>
                <c:pt idx="7">
                  <c:v>12426</c:v>
                </c:pt>
                <c:pt idx="8">
                  <c:v>6785</c:v>
                </c:pt>
                <c:pt idx="9">
                  <c:v>1220</c:v>
                </c:pt>
                <c:pt idx="10">
                  <c:v>1850</c:v>
                </c:pt>
                <c:pt idx="11">
                  <c:v>2517</c:v>
                </c:pt>
                <c:pt idx="12">
                  <c:v>2040</c:v>
                </c:pt>
                <c:pt idx="13">
                  <c:v>2856</c:v>
                </c:pt>
                <c:pt idx="14">
                  <c:v>5902</c:v>
                </c:pt>
                <c:pt idx="15">
                  <c:v>5645</c:v>
                </c:pt>
                <c:pt idx="16">
                  <c:v>4480</c:v>
                </c:pt>
              </c:numCache>
            </c:numRef>
          </c:val>
        </c:ser>
        <c:ser>
          <c:idx val="0"/>
          <c:order val="1"/>
          <c:tx>
            <c:strRef>
              <c:f>Total!$K$5</c:f>
              <c:strCache>
                <c:ptCount val="1"/>
                <c:pt idx="0">
                  <c:v>2-4 Units</c:v>
                </c:pt>
              </c:strCache>
            </c:strRef>
          </c:tx>
          <c:spPr>
            <a:solidFill>
              <a:srgbClr val="E3B303"/>
            </a:solidFill>
            <a:ln>
              <a:noFill/>
            </a:ln>
            <a:effectLst/>
          </c:spPr>
          <c:invertIfNegative val="0"/>
          <c:cat>
            <c:numRef>
              <c:f>Total!$B$8:$B$24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Total!$M$8:$M$24</c:f>
              <c:numCache>
                <c:formatCode>General</c:formatCode>
                <c:ptCount val="17"/>
                <c:pt idx="0">
                  <c:v>1328</c:v>
                </c:pt>
                <c:pt idx="1">
                  <c:v>1244</c:v>
                </c:pt>
                <c:pt idx="2">
                  <c:v>1386</c:v>
                </c:pt>
                <c:pt idx="3">
                  <c:v>1504</c:v>
                </c:pt>
                <c:pt idx="4">
                  <c:v>1749</c:v>
                </c:pt>
                <c:pt idx="5">
                  <c:v>2376</c:v>
                </c:pt>
                <c:pt idx="6">
                  <c:v>2042</c:v>
                </c:pt>
                <c:pt idx="7">
                  <c:v>1375</c:v>
                </c:pt>
                <c:pt idx="8">
                  <c:v>604</c:v>
                </c:pt>
                <c:pt idx="9">
                  <c:v>177</c:v>
                </c:pt>
                <c:pt idx="10">
                  <c:v>159</c:v>
                </c:pt>
                <c:pt idx="11">
                  <c:v>141</c:v>
                </c:pt>
                <c:pt idx="12">
                  <c:v>215</c:v>
                </c:pt>
                <c:pt idx="13">
                  <c:v>393</c:v>
                </c:pt>
                <c:pt idx="14">
                  <c:v>375</c:v>
                </c:pt>
                <c:pt idx="15">
                  <c:v>475</c:v>
                </c:pt>
                <c:pt idx="16">
                  <c:v>303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overlap val="100"/>
        <c:axId val="128758144"/>
        <c:axId val="128759680"/>
      </c:barChart>
      <c:catAx>
        <c:axId val="128758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759680"/>
        <c:crosses val="autoZero"/>
        <c:auto val="1"/>
        <c:lblAlgn val="ctr"/>
        <c:lblOffset val="100"/>
        <c:noMultiLvlLbl val="0"/>
      </c:catAx>
      <c:valAx>
        <c:axId val="128759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758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v>Net Absorption</c:v>
          </c:tx>
          <c:spPr>
            <a:solidFill>
              <a:srgbClr val="00B0F0"/>
            </a:solidFill>
          </c:spPr>
          <c:invertIfNegative val="0"/>
          <c:cat>
            <c:strRef>
              <c:f>'Rental Housing Forecast'!$AM$137:$AM$140</c:f>
              <c:strCache>
                <c:ptCount val="2"/>
                <c:pt idx="0">
                  <c:v>2000-2010</c:v>
                </c:pt>
                <c:pt idx="1">
                  <c:v>2010-2015</c:v>
                </c:pt>
              </c:strCache>
            </c:strRef>
          </c:cat>
          <c:val>
            <c:numRef>
              <c:f>'Rental Housing Forecast'!$AN$137:$AN$138</c:f>
              <c:numCache>
                <c:formatCode>0</c:formatCode>
                <c:ptCount val="2"/>
                <c:pt idx="0">
                  <c:v>-73962.999999999985</c:v>
                </c:pt>
                <c:pt idx="1">
                  <c:v>38585.786557153086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019136"/>
        <c:axId val="155020672"/>
      </c:barChart>
      <c:catAx>
        <c:axId val="155019136"/>
        <c:scaling>
          <c:orientation val="minMax"/>
        </c:scaling>
        <c:delete val="0"/>
        <c:axPos val="l"/>
        <c:majorTickMark val="out"/>
        <c:minorTickMark val="none"/>
        <c:tickLblPos val="nextTo"/>
        <c:crossAx val="155020672"/>
        <c:crosses val="autoZero"/>
        <c:auto val="1"/>
        <c:lblAlgn val="ctr"/>
        <c:lblOffset val="100"/>
        <c:noMultiLvlLbl val="0"/>
      </c:catAx>
      <c:valAx>
        <c:axId val="155020672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5501913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'Rental Housing Forecast'!$B$5</c:f>
              <c:strCache>
                <c:ptCount val="1"/>
                <c:pt idx="0">
                  <c:v>25 to 34</c:v>
                </c:pt>
              </c:strCache>
            </c:strRef>
          </c:tx>
          <c:spPr>
            <a:ln w="28575" cap="rnd">
              <a:solidFill>
                <a:schemeClr val="tx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'Rental Housing Forecast'!$C$3:$AV$3</c:f>
              <c:numCache>
                <c:formatCode>General</c:formatCode>
                <c:ptCount val="4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</c:numCache>
            </c:numRef>
          </c:cat>
          <c:val>
            <c:numRef>
              <c:f>'Rental Housing Forecast'!$C$5:$AV$5</c:f>
              <c:numCache>
                <c:formatCode>General</c:formatCode>
                <c:ptCount val="46"/>
                <c:pt idx="0">
                  <c:v>868033</c:v>
                </c:pt>
                <c:pt idx="1">
                  <c:v>894303</c:v>
                </c:pt>
                <c:pt idx="2">
                  <c:v>904539</c:v>
                </c:pt>
                <c:pt idx="3">
                  <c:v>918066</c:v>
                </c:pt>
                <c:pt idx="4">
                  <c:v>932481</c:v>
                </c:pt>
                <c:pt idx="5">
                  <c:v>941595</c:v>
                </c:pt>
                <c:pt idx="6">
                  <c:v>947876</c:v>
                </c:pt>
                <c:pt idx="7">
                  <c:v>953463</c:v>
                </c:pt>
                <c:pt idx="8">
                  <c:v>953856</c:v>
                </c:pt>
                <c:pt idx="9">
                  <c:v>951241</c:v>
                </c:pt>
                <c:pt idx="10">
                  <c:v>945423</c:v>
                </c:pt>
                <c:pt idx="11">
                  <c:v>932902</c:v>
                </c:pt>
                <c:pt idx="12">
                  <c:v>918824</c:v>
                </c:pt>
                <c:pt idx="13">
                  <c:v>900277</c:v>
                </c:pt>
                <c:pt idx="14">
                  <c:v>879088</c:v>
                </c:pt>
                <c:pt idx="15">
                  <c:v>858870</c:v>
                </c:pt>
                <c:pt idx="16">
                  <c:v>842846</c:v>
                </c:pt>
                <c:pt idx="17">
                  <c:v>822158</c:v>
                </c:pt>
                <c:pt idx="18">
                  <c:v>802866</c:v>
                </c:pt>
                <c:pt idx="19">
                  <c:v>782792</c:v>
                </c:pt>
                <c:pt idx="20">
                  <c:v>872802</c:v>
                </c:pt>
                <c:pt idx="21">
                  <c:v>862039</c:v>
                </c:pt>
                <c:pt idx="22">
                  <c:v>854303</c:v>
                </c:pt>
                <c:pt idx="23">
                  <c:v>843736</c:v>
                </c:pt>
                <c:pt idx="24">
                  <c:v>831450</c:v>
                </c:pt>
                <c:pt idx="25">
                  <c:v>820396</c:v>
                </c:pt>
                <c:pt idx="26">
                  <c:v>815046</c:v>
                </c:pt>
                <c:pt idx="27">
                  <c:v>814305</c:v>
                </c:pt>
                <c:pt idx="28">
                  <c:v>822154</c:v>
                </c:pt>
                <c:pt idx="29">
                  <c:v>829773</c:v>
                </c:pt>
                <c:pt idx="30">
                  <c:v>831563</c:v>
                </c:pt>
                <c:pt idx="31">
                  <c:v>845166.96</c:v>
                </c:pt>
                <c:pt idx="32">
                  <c:v>847478.86199999996</c:v>
                </c:pt>
                <c:pt idx="33">
                  <c:v>854234.10000000009</c:v>
                </c:pt>
                <c:pt idx="34">
                  <c:v>855172.32799999998</c:v>
                </c:pt>
                <c:pt idx="35">
                  <c:v>864850.49290517927</c:v>
                </c:pt>
                <c:pt idx="36">
                  <c:v>878351.67750542972</c:v>
                </c:pt>
                <c:pt idx="37">
                  <c:v>891852.86210568016</c:v>
                </c:pt>
                <c:pt idx="38">
                  <c:v>905354.04670593061</c:v>
                </c:pt>
                <c:pt idx="39">
                  <c:v>918855.23130618106</c:v>
                </c:pt>
                <c:pt idx="40">
                  <c:v>932356.4159064315</c:v>
                </c:pt>
                <c:pt idx="41">
                  <c:v>900594.02815998613</c:v>
                </c:pt>
                <c:pt idx="42">
                  <c:v>868831.64041354076</c:v>
                </c:pt>
                <c:pt idx="43">
                  <c:v>837069.25266709528</c:v>
                </c:pt>
                <c:pt idx="44">
                  <c:v>805306.86492064991</c:v>
                </c:pt>
                <c:pt idx="45">
                  <c:v>773544.47717420454</c:v>
                </c:pt>
              </c:numCache>
            </c:numRef>
          </c:val>
          <c:smooth val="0"/>
        </c:ser>
        <c:ser>
          <c:idx val="4"/>
          <c:order val="1"/>
          <c:tx>
            <c:strRef>
              <c:f>'Rental Housing Forecast'!$B$8</c:f>
              <c:strCache>
                <c:ptCount val="1"/>
                <c:pt idx="0">
                  <c:v>35 to 44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'Rental Housing Forecast'!$C$3:$AV$3</c:f>
              <c:numCache>
                <c:formatCode>General</c:formatCode>
                <c:ptCount val="4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</c:numCache>
            </c:numRef>
          </c:cat>
          <c:val>
            <c:numRef>
              <c:f>'Rental Housing Forecast'!$C$8:$AV$8</c:f>
              <c:numCache>
                <c:formatCode>General</c:formatCode>
                <c:ptCount val="46"/>
                <c:pt idx="0">
                  <c:v>589671</c:v>
                </c:pt>
                <c:pt idx="1">
                  <c:v>588673</c:v>
                </c:pt>
                <c:pt idx="2">
                  <c:v>612466</c:v>
                </c:pt>
                <c:pt idx="3">
                  <c:v>627627</c:v>
                </c:pt>
                <c:pt idx="4">
                  <c:v>645000</c:v>
                </c:pt>
                <c:pt idx="5">
                  <c:v>660260</c:v>
                </c:pt>
                <c:pt idx="6">
                  <c:v>678442</c:v>
                </c:pt>
                <c:pt idx="7">
                  <c:v>694866</c:v>
                </c:pt>
                <c:pt idx="8">
                  <c:v>705116</c:v>
                </c:pt>
                <c:pt idx="9">
                  <c:v>723140</c:v>
                </c:pt>
                <c:pt idx="10">
                  <c:v>746597</c:v>
                </c:pt>
                <c:pt idx="11">
                  <c:v>771547</c:v>
                </c:pt>
                <c:pt idx="12">
                  <c:v>782537</c:v>
                </c:pt>
                <c:pt idx="13">
                  <c:v>796865</c:v>
                </c:pt>
                <c:pt idx="14">
                  <c:v>808127</c:v>
                </c:pt>
                <c:pt idx="15">
                  <c:v>817434</c:v>
                </c:pt>
                <c:pt idx="16">
                  <c:v>825367</c:v>
                </c:pt>
                <c:pt idx="17">
                  <c:v>828911</c:v>
                </c:pt>
                <c:pt idx="18">
                  <c:v>832178</c:v>
                </c:pt>
                <c:pt idx="19">
                  <c:v>831276</c:v>
                </c:pt>
                <c:pt idx="20">
                  <c:v>832839</c:v>
                </c:pt>
                <c:pt idx="21">
                  <c:v>821630</c:v>
                </c:pt>
                <c:pt idx="22">
                  <c:v>805290</c:v>
                </c:pt>
                <c:pt idx="23">
                  <c:v>788187</c:v>
                </c:pt>
                <c:pt idx="24">
                  <c:v>769614</c:v>
                </c:pt>
                <c:pt idx="25">
                  <c:v>753551</c:v>
                </c:pt>
                <c:pt idx="26">
                  <c:v>739683</c:v>
                </c:pt>
                <c:pt idx="27">
                  <c:v>729000</c:v>
                </c:pt>
                <c:pt idx="28">
                  <c:v>721017</c:v>
                </c:pt>
                <c:pt idx="29">
                  <c:v>713528</c:v>
                </c:pt>
                <c:pt idx="30">
                  <c:v>709795</c:v>
                </c:pt>
                <c:pt idx="31">
                  <c:v>709522.88</c:v>
                </c:pt>
                <c:pt idx="32">
                  <c:v>706232.38500000001</c:v>
                </c:pt>
                <c:pt idx="33">
                  <c:v>712735.20000000007</c:v>
                </c:pt>
                <c:pt idx="34">
                  <c:v>713518.01600000006</c:v>
                </c:pt>
                <c:pt idx="35">
                  <c:v>716154.48703214258</c:v>
                </c:pt>
                <c:pt idx="36">
                  <c:v>747124.32703006605</c:v>
                </c:pt>
                <c:pt idx="37">
                  <c:v>778094.16702798952</c:v>
                </c:pt>
                <c:pt idx="38">
                  <c:v>809064.0070259131</c:v>
                </c:pt>
                <c:pt idx="39">
                  <c:v>840033.84702383657</c:v>
                </c:pt>
                <c:pt idx="40">
                  <c:v>871003.68702176004</c:v>
                </c:pt>
                <c:pt idx="41">
                  <c:v>885093.97739996528</c:v>
                </c:pt>
                <c:pt idx="42">
                  <c:v>899184.26777817041</c:v>
                </c:pt>
                <c:pt idx="43">
                  <c:v>913274.55815637566</c:v>
                </c:pt>
                <c:pt idx="44">
                  <c:v>927364.84853458079</c:v>
                </c:pt>
                <c:pt idx="45">
                  <c:v>941455.13891278603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0622464"/>
        <c:axId val="160624000"/>
      </c:lineChart>
      <c:catAx>
        <c:axId val="16062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624000"/>
        <c:crosses val="autoZero"/>
        <c:auto val="1"/>
        <c:lblAlgn val="ctr"/>
        <c:lblOffset val="100"/>
        <c:noMultiLvlLbl val="0"/>
      </c:catAx>
      <c:valAx>
        <c:axId val="160624000"/>
        <c:scaling>
          <c:orientation val="minMax"/>
          <c:min val="5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622464"/>
        <c:crosses val="autoZero"/>
        <c:crossBetween val="between"/>
        <c:majorUnit val="100000"/>
      </c:valAx>
      <c:spPr>
        <a:noFill/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45" cy="461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74" tIns="46487" rIns="92974" bIns="46487" numCol="1" anchor="t" anchorCtr="0" compatLnSpc="1">
            <a:prstTxWarp prst="textNoShape">
              <a:avLst/>
            </a:prstTxWarp>
          </a:bodyPr>
          <a:lstStyle>
            <a:lvl1pPr defTabSz="929931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57" y="0"/>
            <a:ext cx="3038144" cy="461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74" tIns="46487" rIns="92974" bIns="46487" numCol="1" anchor="t" anchorCtr="0" compatLnSpc="1">
            <a:prstTxWarp prst="textNoShape">
              <a:avLst/>
            </a:prstTxWarp>
          </a:bodyPr>
          <a:lstStyle>
            <a:lvl1pPr algn="r" defTabSz="929931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883"/>
            <a:ext cx="3038145" cy="461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74" tIns="46487" rIns="92974" bIns="46487" numCol="1" anchor="b" anchorCtr="0" compatLnSpc="1">
            <a:prstTxWarp prst="textNoShape">
              <a:avLst/>
            </a:prstTxWarp>
          </a:bodyPr>
          <a:lstStyle>
            <a:lvl1pPr defTabSz="929931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57" y="8774883"/>
            <a:ext cx="3038144" cy="461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74" tIns="46487" rIns="92974" bIns="46487" numCol="1" anchor="b" anchorCtr="0" compatLnSpc="1">
            <a:prstTxWarp prst="textNoShape">
              <a:avLst/>
            </a:prstTxWarp>
          </a:bodyPr>
          <a:lstStyle>
            <a:lvl1pPr algn="r" defTabSz="929931" eaLnBrk="1" hangingPunct="1">
              <a:defRPr sz="1200">
                <a:latin typeface="Times New Roman" pitchFamily="18" charset="0"/>
              </a:defRPr>
            </a:lvl1pPr>
          </a:lstStyle>
          <a:p>
            <a:fld id="{42CA3086-7634-4F7A-8ED6-E691490EC0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3348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45" cy="461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4" tIns="46412" rIns="92824" bIns="46412" numCol="1" anchor="t" anchorCtr="0" compatLnSpc="1">
            <a:prstTxWarp prst="textNoShape">
              <a:avLst/>
            </a:prstTxWarp>
          </a:bodyPr>
          <a:lstStyle>
            <a:lvl1pPr defTabSz="928407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4" y="0"/>
            <a:ext cx="3038145" cy="461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4" tIns="46412" rIns="92824" bIns="46412" numCol="1" anchor="t" anchorCtr="0" compatLnSpc="1">
            <a:prstTxWarp prst="textNoShape">
              <a:avLst/>
            </a:prstTxWarp>
          </a:bodyPr>
          <a:lstStyle>
            <a:lvl1pPr algn="r" defTabSz="928407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693738"/>
            <a:ext cx="4616450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5" y="4387442"/>
            <a:ext cx="5607711" cy="4155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4" tIns="46412" rIns="92824" bIns="464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3356"/>
            <a:ext cx="3038145" cy="461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4" tIns="46412" rIns="92824" bIns="46412" numCol="1" anchor="b" anchorCtr="0" compatLnSpc="1">
            <a:prstTxWarp prst="textNoShape">
              <a:avLst/>
            </a:prstTxWarp>
          </a:bodyPr>
          <a:lstStyle>
            <a:lvl1pPr defTabSz="928407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4" y="8773356"/>
            <a:ext cx="3038145" cy="461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4" tIns="46412" rIns="92824" bIns="46412" numCol="1" anchor="b" anchorCtr="0" compatLnSpc="1">
            <a:prstTxWarp prst="textNoShape">
              <a:avLst/>
            </a:prstTxWarp>
          </a:bodyPr>
          <a:lstStyle>
            <a:lvl1pPr algn="r" defTabSz="928407" eaLnBrk="1" hangingPunct="1">
              <a:defRPr sz="1200">
                <a:latin typeface="Times New Roman" pitchFamily="18" charset="0"/>
              </a:defRPr>
            </a:lvl1pPr>
          </a:lstStyle>
          <a:p>
            <a:fld id="{A06CDAF7-2545-403A-BE5B-0AE4260188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7905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1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10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11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12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13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14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15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16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2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3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4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6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407">
              <a:defRPr>
                <a:solidFill>
                  <a:schemeClr val="tx1"/>
                </a:solidFill>
                <a:latin typeface="Arial" charset="0"/>
              </a:defRPr>
            </a:lvl1pPr>
            <a:lvl2pPr marL="713455" indent="-274406" defTabSz="928407">
              <a:defRPr>
                <a:solidFill>
                  <a:schemeClr val="tx1"/>
                </a:solidFill>
                <a:latin typeface="Arial" charset="0"/>
              </a:defRPr>
            </a:lvl2pPr>
            <a:lvl3pPr marL="1097623" indent="-219525" defTabSz="928407">
              <a:defRPr>
                <a:solidFill>
                  <a:schemeClr val="tx1"/>
                </a:solidFill>
                <a:latin typeface="Arial" charset="0"/>
              </a:defRPr>
            </a:lvl3pPr>
            <a:lvl4pPr marL="1536672" indent="-219525" defTabSz="928407">
              <a:defRPr>
                <a:solidFill>
                  <a:schemeClr val="tx1"/>
                </a:solidFill>
                <a:latin typeface="Arial" charset="0"/>
              </a:defRPr>
            </a:lvl4pPr>
            <a:lvl5pPr marL="1975721" indent="-219525" defTabSz="928407">
              <a:defRPr>
                <a:solidFill>
                  <a:schemeClr val="tx1"/>
                </a:solidFill>
                <a:latin typeface="Arial" charset="0"/>
              </a:defRPr>
            </a:lvl5pPr>
            <a:lvl6pPr marL="241477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3820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2869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1918" indent="-219525" defTabSz="9284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F8E44C-5EDC-4172-9C19-7422BF137390}" type="slidenum">
              <a:rPr lang="en-US" altLang="en-US">
                <a:latin typeface="Times New Roman" pitchFamily="18" charset="0"/>
              </a:rPr>
              <a:pPr/>
              <a:t>9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02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19003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F1082E-42CA-43B3-9283-5A16CCCED8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3603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E0D90-793C-400A-962F-7D87C9FCB60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6105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A4F7A4-462C-46C2-AEF0-79BD582D33E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894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2000" b="1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143000"/>
            <a:ext cx="8229600" cy="4991100"/>
          </a:xfrm>
        </p:spPr>
        <p:txBody>
          <a:bodyPr lIns="0" rIns="0"/>
          <a:lstStyle>
            <a:lvl1pPr marL="45720" indent="0">
              <a:buFontTx/>
              <a:buNone/>
              <a:defRPr sz="1800" b="1" baseline="0">
                <a:solidFill>
                  <a:srgbClr val="00B0F0"/>
                </a:solidFill>
              </a:defRPr>
            </a:lvl1pPr>
            <a:lvl2pPr marL="365760" indent="-228600">
              <a:buClr>
                <a:srgbClr val="00B0F0"/>
              </a:buClr>
              <a:buSzPct val="75000"/>
              <a:buFont typeface="Arial" panose="020B0604020202020204" pitchFamily="34" charset="0"/>
              <a:buChar char="•"/>
              <a:defRPr sz="1600" b="1" baseline="0">
                <a:solidFill>
                  <a:srgbClr val="FFCC00"/>
                </a:solidFill>
              </a:defRPr>
            </a:lvl2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C8A39F-29AF-436C-B1F4-EF70E676ABB7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 sz="1100" b="1"/>
            </a:lvl1pPr>
          </a:lstStyle>
          <a:p>
            <a:pPr>
              <a:defRPr/>
            </a:pPr>
            <a:r>
              <a:rPr lang="en-US" altLang="en-US" dirty="0" smtClean="0"/>
              <a:t>REIA Fall Meeting | September 22, 2016 </a:t>
            </a:r>
            <a:endParaRPr lang="en-US" alt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152400"/>
            <a:ext cx="822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DEPAUL</a:t>
            </a:r>
            <a:r>
              <a:rPr lang="en-US" sz="1100" b="1" baseline="0" dirty="0" smtClean="0"/>
              <a:t> UNIVERSITY</a:t>
            </a:r>
            <a:endParaRPr lang="en-US" sz="1100" b="1" dirty="0"/>
          </a:p>
        </p:txBody>
      </p:sp>
      <p:cxnSp>
        <p:nvCxnSpPr>
          <p:cNvPr id="9" name="Straight Connector 8"/>
          <p:cNvCxnSpPr/>
          <p:nvPr userDrawn="1"/>
        </p:nvCxnSpPr>
        <p:spPr bwMode="auto">
          <a:xfrm>
            <a:off x="457200" y="460177"/>
            <a:ext cx="8229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457200" y="6400800"/>
            <a:ext cx="8229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47784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78353C-2970-4713-B8BD-77B4A889DCD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7923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FB13BB-A04F-40DE-82B4-21FE6D7682B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4624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BE1A90-F129-43B6-9CDD-58A4ACDE1D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576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3F9987-9F59-4C31-A4CF-D29C61A59F4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3903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912C57-D7A7-437D-B1E4-DC519150B4C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2004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1DE797-CCCF-48A2-A4A7-66650901DBE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393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0EC8C7-9E45-424B-B67B-9FF878F00A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2154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1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78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A8D3FDE-0599-4962-98DD-44EC7B667FA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7979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7980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7981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7982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1838"/>
            <a:ext cx="7772400" cy="137636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800" b="1" dirty="0" smtClean="0">
                <a:solidFill>
                  <a:schemeClr val="tx1"/>
                </a:solidFill>
              </a:rPr>
              <a:t>Twelfth Annual REIA/DePaul Summit</a:t>
            </a:r>
            <a:r>
              <a:rPr lang="en-US" altLang="en-US" sz="2800" dirty="0" smtClean="0">
                <a:solidFill>
                  <a:schemeClr val="tx1"/>
                </a:solidFill>
              </a:rPr>
              <a:t/>
            </a:r>
            <a:br>
              <a:rPr lang="en-US" altLang="en-US" sz="2800" dirty="0" smtClean="0">
                <a:solidFill>
                  <a:schemeClr val="tx1"/>
                </a:solidFill>
              </a:rPr>
            </a:br>
            <a:r>
              <a:rPr lang="en-US" altLang="en-US" sz="2800" dirty="0">
                <a:solidFill>
                  <a:schemeClr val="tx1"/>
                </a:solidFill>
              </a:rPr>
              <a:t/>
            </a:r>
            <a:br>
              <a:rPr lang="en-US" altLang="en-US" sz="2800" dirty="0">
                <a:solidFill>
                  <a:schemeClr val="tx1"/>
                </a:solidFill>
              </a:rPr>
            </a:br>
            <a:r>
              <a:rPr lang="en-US" altLang="en-US" sz="2400" b="1" dirty="0" smtClean="0">
                <a:solidFill>
                  <a:schemeClr val="tx1"/>
                </a:solidFill>
              </a:rPr>
              <a:t>Interest Rates, Demographic Shifts, Densification/Urbanization, and Political Risk and What to Do About It</a:t>
            </a:r>
            <a:br>
              <a:rPr lang="en-US" altLang="en-US" sz="2400" b="1" dirty="0" smtClean="0">
                <a:solidFill>
                  <a:schemeClr val="tx1"/>
                </a:solidFill>
              </a:rPr>
            </a:br>
            <a:r>
              <a:rPr lang="en-US" altLang="en-US" sz="2800" dirty="0" smtClean="0">
                <a:solidFill>
                  <a:schemeClr val="tx1"/>
                </a:solidFill>
              </a:rPr>
              <a:t/>
            </a:r>
            <a:br>
              <a:rPr lang="en-US" altLang="en-US" sz="2800" dirty="0" smtClean="0">
                <a:solidFill>
                  <a:schemeClr val="tx1"/>
                </a:solidFill>
              </a:rPr>
            </a:br>
            <a:r>
              <a:rPr lang="en-US" altLang="en-US" sz="2400" b="1" dirty="0" smtClean="0">
                <a:solidFill>
                  <a:schemeClr val="tx1"/>
                </a:solidFill>
                <a:effectLst/>
              </a:rPr>
              <a:t>September 22, 2016</a:t>
            </a:r>
            <a:br>
              <a:rPr lang="en-US" altLang="en-US" sz="2400" b="1" dirty="0" smtClean="0">
                <a:solidFill>
                  <a:schemeClr val="tx1"/>
                </a:solidFill>
                <a:effectLst/>
              </a:rPr>
            </a:br>
            <a:r>
              <a:rPr lang="en-US" altLang="en-US" sz="2800" dirty="0">
                <a:solidFill>
                  <a:schemeClr val="tx1"/>
                </a:solidFill>
              </a:rPr>
              <a:t/>
            </a:r>
            <a:br>
              <a:rPr lang="en-US" altLang="en-US" sz="2800" dirty="0">
                <a:solidFill>
                  <a:schemeClr val="tx1"/>
                </a:solidFill>
              </a:rPr>
            </a:br>
            <a:r>
              <a:rPr lang="en-US" altLang="en-US" sz="1800" b="1" dirty="0" smtClean="0">
                <a:solidFill>
                  <a:schemeClr val="tx1"/>
                </a:solidFill>
              </a:rPr>
              <a:t>James D. Shilling </a:t>
            </a:r>
            <a:br>
              <a:rPr lang="en-US" altLang="en-US" sz="1800" b="1" dirty="0" smtClean="0">
                <a:solidFill>
                  <a:schemeClr val="tx1"/>
                </a:solidFill>
              </a:rPr>
            </a:br>
            <a:r>
              <a:rPr lang="en-US" altLang="en-US" sz="1800" b="1" dirty="0" smtClean="0">
                <a:solidFill>
                  <a:schemeClr val="tx1"/>
                </a:solidFill>
              </a:rPr>
              <a:t>DePaul University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724400"/>
            <a:ext cx="70866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400" dirty="0" smtClean="0">
                <a:solidFill>
                  <a:srgbClr val="00B0F0"/>
                </a:solidFill>
              </a:rPr>
              <a:t>  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Professor and Michael J. Horne Chair </a:t>
            </a:r>
          </a:p>
          <a:p>
            <a:pPr algn="l" eaLnBrk="1" hangingPunct="1">
              <a:defRPr/>
            </a:pPr>
            <a:r>
              <a:rPr lang="en-US" altLang="en-US" sz="1800" b="1" dirty="0" smtClean="0">
                <a:solidFill>
                  <a:srgbClr val="00B0F0"/>
                </a:solidFill>
              </a:rPr>
              <a:t>    in Real Estate Studies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838200"/>
            <a:ext cx="70866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400" dirty="0" smtClean="0">
                <a:solidFill>
                  <a:srgbClr val="00B0F0"/>
                </a:solidFill>
              </a:rPr>
              <a:t>     </a:t>
            </a:r>
            <a:r>
              <a:rPr lang="en-US" altLang="en-US" sz="2400" b="1" dirty="0" smtClean="0"/>
              <a:t>Three Debates About the Real Estate Market </a:t>
            </a:r>
            <a:endParaRPr lang="en-US" altLang="en-US" sz="2400" dirty="0" smtClean="0">
              <a:solidFill>
                <a:srgbClr val="00B0F0"/>
              </a:solidFill>
            </a:endParaRPr>
          </a:p>
          <a:p>
            <a:pPr algn="l" eaLnBrk="1" hangingPunct="1">
              <a:defRPr/>
            </a:pPr>
            <a:r>
              <a:rPr lang="en-US" altLang="en-US" sz="2400" b="1" dirty="0">
                <a:solidFill>
                  <a:srgbClr val="00B0F0"/>
                </a:solidFill>
              </a:rPr>
              <a:t> </a:t>
            </a:r>
            <a:r>
              <a:rPr lang="en-US" altLang="en-US" sz="2400" b="1" dirty="0" smtClean="0">
                <a:solidFill>
                  <a:srgbClr val="00B0F0"/>
                </a:solidFill>
              </a:rPr>
              <a:t>   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Debate #2. Has Chicago reached the peak rental housing</a:t>
            </a:r>
          </a:p>
          <a:p>
            <a:pPr algn="l" eaLnBrk="1" hangingPunct="1"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   market?  Will multi-family development continue to be</a:t>
            </a:r>
          </a:p>
          <a:p>
            <a:pPr algn="l" eaLnBrk="1" hangingPunct="1"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   strong?  Will the move to higher density areas continue?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1082E-42CA-43B3-9283-5A16CCCED8AB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2286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/>
              <a:t>Twelfth Annual REIA/DePaul Summit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4858244"/>
              </p:ext>
            </p:extLst>
          </p:nvPr>
        </p:nvGraphicFramePr>
        <p:xfrm>
          <a:off x="1447800" y="2514600"/>
          <a:ext cx="6096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 rot="16200000">
            <a:off x="-756166" y="3829734"/>
            <a:ext cx="3733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Multifamily Housing Starts in Cook County, 2000-2016 (in units)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29768" y="5879068"/>
            <a:ext cx="6280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US Bureau of the Census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83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838200"/>
            <a:ext cx="70866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400" dirty="0" smtClean="0">
                <a:solidFill>
                  <a:srgbClr val="00B0F0"/>
                </a:solidFill>
              </a:rPr>
              <a:t>     </a:t>
            </a:r>
            <a:r>
              <a:rPr lang="en-US" altLang="en-US" sz="2400" b="1" dirty="0" smtClean="0"/>
              <a:t>Favorable demographics have been the key </a:t>
            </a:r>
            <a:endParaRPr lang="en-US" altLang="en-US" sz="2400" dirty="0" smtClean="0">
              <a:solidFill>
                <a:srgbClr val="00B0F0"/>
              </a:solidFill>
            </a:endParaRPr>
          </a:p>
          <a:p>
            <a:pPr algn="l" eaLnBrk="1" hangingPunct="1">
              <a:defRPr/>
            </a:pPr>
            <a:r>
              <a:rPr lang="en-US" altLang="en-US" sz="2400" b="1" dirty="0">
                <a:solidFill>
                  <a:srgbClr val="00B0F0"/>
                </a:solidFill>
              </a:rPr>
              <a:t> </a:t>
            </a:r>
            <a:r>
              <a:rPr lang="en-US" altLang="en-US" sz="2400" b="1" dirty="0" smtClean="0">
                <a:solidFill>
                  <a:srgbClr val="00B0F0"/>
                </a:solidFill>
              </a:rPr>
              <a:t>   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Positive net </a:t>
            </a:r>
            <a:r>
              <a:rPr lang="en-US" altLang="en-US" sz="1800" b="1" dirty="0">
                <a:solidFill>
                  <a:srgbClr val="00B0F0"/>
                </a:solidFill>
              </a:rPr>
              <a:t>a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bsorption has returned as Millennials move </a:t>
            </a:r>
          </a:p>
          <a:p>
            <a:pPr algn="l" eaLnBrk="1" hangingPunct="1"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   into the 25 to 30 year old age group (a key age group for</a:t>
            </a:r>
          </a:p>
          <a:p>
            <a:pPr algn="l" eaLnBrk="1" hangingPunct="1"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   renters).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1082E-42CA-43B3-9283-5A16CCCED8AB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2286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/>
              <a:t>Twelfth Annual REIA/DePaul Summit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-1015484" y="3734484"/>
            <a:ext cx="4229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Net Absorption of Space in Cook County (in units)</a:t>
            </a:r>
            <a:endParaRPr lang="en-US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2859873"/>
              </p:ext>
            </p:extLst>
          </p:nvPr>
        </p:nvGraphicFramePr>
        <p:xfrm>
          <a:off x="1283734" y="2362200"/>
          <a:ext cx="6412465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990600" y="57912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Author’s estimates.  Net absorption accounts for space vacated during the period as well as new additions (ex. new construction) over the applicable period and units lost to condo conversions in the 2000s.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801385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838200"/>
            <a:ext cx="70866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400" dirty="0" smtClean="0">
                <a:solidFill>
                  <a:srgbClr val="00B0F0"/>
                </a:solidFill>
              </a:rPr>
              <a:t>     </a:t>
            </a:r>
            <a:r>
              <a:rPr lang="en-US" altLang="en-US" sz="2400" b="1" dirty="0" smtClean="0"/>
              <a:t>Longer term trend for two key age groups</a:t>
            </a:r>
            <a:endParaRPr lang="en-US" altLang="en-US" sz="2400" dirty="0" smtClean="0">
              <a:solidFill>
                <a:srgbClr val="00B0F0"/>
              </a:solidFill>
            </a:endParaRPr>
          </a:p>
          <a:p>
            <a:pPr algn="l" eaLnBrk="1" hangingPunct="1">
              <a:defRPr/>
            </a:pPr>
            <a:r>
              <a:rPr lang="en-US" altLang="en-US" sz="2400" b="1" dirty="0">
                <a:solidFill>
                  <a:srgbClr val="00B0F0"/>
                </a:solidFill>
              </a:rPr>
              <a:t> </a:t>
            </a:r>
            <a:r>
              <a:rPr lang="en-US" altLang="en-US" sz="2400" b="1" dirty="0" smtClean="0">
                <a:solidFill>
                  <a:srgbClr val="00B0F0"/>
                </a:solidFill>
              </a:rPr>
              <a:t>   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Longer term trend suggests demand for apartments will</a:t>
            </a:r>
          </a:p>
          <a:p>
            <a:pPr algn="l" eaLnBrk="1" hangingPunct="1"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   soften starting around 2020 +/-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1082E-42CA-43B3-9283-5A16CCCED8AB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2286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/>
              <a:t>Twelfth Annual REIA/DePaul Summit</a:t>
            </a:r>
            <a:endParaRPr lang="en-US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9028990"/>
              </p:ext>
            </p:extLst>
          </p:nvPr>
        </p:nvGraphicFramePr>
        <p:xfrm>
          <a:off x="1524000" y="2362200"/>
          <a:ext cx="5939893" cy="331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 rot="16200000">
            <a:off x="-1003818" y="3291185"/>
            <a:ext cx="42291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ACS Population Estimates and IDPH Projections for Cook County, </a:t>
            </a:r>
          </a:p>
          <a:p>
            <a:pPr algn="ctr"/>
            <a:r>
              <a:rPr lang="en-US" dirty="0" smtClean="0"/>
              <a:t>1980-2025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0" y="5879068"/>
            <a:ext cx="8113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Source:</a:t>
            </a:r>
            <a:r>
              <a:rPr lang="en-US" b="1" dirty="0" smtClean="0"/>
              <a:t> </a:t>
            </a:r>
            <a:r>
              <a:rPr lang="en-US" sz="1400" b="1" dirty="0" smtClean="0"/>
              <a:t>American Community Survey (ACS) and Illinois Department of Public Health (IDPH)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9187918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838200"/>
            <a:ext cx="70866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400" dirty="0" smtClean="0">
                <a:solidFill>
                  <a:srgbClr val="00B0F0"/>
                </a:solidFill>
              </a:rPr>
              <a:t>     </a:t>
            </a:r>
            <a:r>
              <a:rPr lang="en-US" altLang="en-US" sz="2400" b="1" dirty="0"/>
              <a:t>E</a:t>
            </a:r>
            <a:r>
              <a:rPr lang="en-US" altLang="en-US" sz="2400" b="1" dirty="0" smtClean="0"/>
              <a:t>xpect real GDP come 2020 of $54K per</a:t>
            </a:r>
          </a:p>
          <a:p>
            <a:pPr algn="l" eaLnBrk="1" hangingPunct="1">
              <a:defRPr/>
            </a:pPr>
            <a:r>
              <a:rPr lang="en-US" altLang="en-US" sz="2400" b="1" dirty="0"/>
              <a:t> </a:t>
            </a:r>
            <a:r>
              <a:rPr lang="en-US" altLang="en-US" sz="2400" b="1" dirty="0" smtClean="0"/>
              <a:t>    capita rather than $61K per capita.</a:t>
            </a:r>
            <a:endParaRPr lang="en-US" altLang="en-US" sz="2400" dirty="0" smtClean="0">
              <a:solidFill>
                <a:srgbClr val="00B0F0"/>
              </a:solidFill>
            </a:endParaRPr>
          </a:p>
          <a:p>
            <a:pPr algn="l" eaLnBrk="1" hangingPunct="1">
              <a:defRPr/>
            </a:pPr>
            <a:r>
              <a:rPr lang="en-US" altLang="en-US" sz="2400" b="1" dirty="0">
                <a:solidFill>
                  <a:srgbClr val="00B0F0"/>
                </a:solidFill>
              </a:rPr>
              <a:t> </a:t>
            </a:r>
            <a:r>
              <a:rPr lang="en-US" altLang="en-US" sz="2400" b="1" dirty="0" smtClean="0">
                <a:solidFill>
                  <a:srgbClr val="00B0F0"/>
                </a:solidFill>
              </a:rPr>
              <a:t>   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Trend points to greater affordability problems and more</a:t>
            </a:r>
          </a:p>
          <a:p>
            <a:pPr algn="l" eaLnBrk="1" hangingPunct="1"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   individuals remaining renters instead of owners.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1082E-42CA-43B3-9283-5A16CCCED8AB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2286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/>
              <a:t>Twelfth Annual REIA/DePaul Summit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-989917" y="3734483"/>
            <a:ext cx="4229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Chained 2009 Dollars, Real Gross Domestic Product Per Capita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90600" y="5879068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Source:</a:t>
            </a:r>
            <a:r>
              <a:rPr lang="en-US" b="1" dirty="0" smtClean="0"/>
              <a:t> </a:t>
            </a:r>
            <a:r>
              <a:rPr lang="en-US" sz="1400" b="1" dirty="0" smtClean="0"/>
              <a:t>US Bureau of Economic Analysis</a:t>
            </a:r>
            <a:endParaRPr lang="en-US" sz="1400" b="1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0330458"/>
              </p:ext>
            </p:extLst>
          </p:nvPr>
        </p:nvGraphicFramePr>
        <p:xfrm>
          <a:off x="1572399" y="2590800"/>
          <a:ext cx="6123801" cy="304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86299" y="2587823"/>
            <a:ext cx="623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USD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518847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838200"/>
            <a:ext cx="70866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400" dirty="0" smtClean="0">
                <a:solidFill>
                  <a:srgbClr val="00B0F0"/>
                </a:solidFill>
              </a:rPr>
              <a:t>     </a:t>
            </a:r>
            <a:r>
              <a:rPr lang="en-US" altLang="en-US" sz="2400" b="1" dirty="0" smtClean="0"/>
              <a:t>Three Debates About the Real Estate Market </a:t>
            </a:r>
            <a:endParaRPr lang="en-US" altLang="en-US" sz="2400" dirty="0" smtClean="0">
              <a:solidFill>
                <a:srgbClr val="00B0F0"/>
              </a:solidFill>
            </a:endParaRPr>
          </a:p>
          <a:p>
            <a:pPr algn="l" eaLnBrk="1" hangingPunct="1">
              <a:defRPr/>
            </a:pPr>
            <a:r>
              <a:rPr lang="en-US" altLang="en-US" sz="2400" b="1" dirty="0">
                <a:solidFill>
                  <a:srgbClr val="00B0F0"/>
                </a:solidFill>
              </a:rPr>
              <a:t> </a:t>
            </a:r>
            <a:r>
              <a:rPr lang="en-US" altLang="en-US" sz="2400" b="1" dirty="0" smtClean="0">
                <a:solidFill>
                  <a:srgbClr val="00B0F0"/>
                </a:solidFill>
              </a:rPr>
              <a:t>   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Debate #3. Political risk.  Macroeconomic impact of</a:t>
            </a:r>
          </a:p>
          <a:p>
            <a:pPr algn="l" eaLnBrk="1" hangingPunct="1"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  Trump’s policies would result in a less global US economy.  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1082E-42CA-43B3-9283-5A16CCCED8AB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2286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/>
              <a:t>Twelfth Annual REIA/DePaul Summit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429192"/>
              </p:ext>
            </p:extLst>
          </p:nvPr>
        </p:nvGraphicFramePr>
        <p:xfrm>
          <a:off x="1600200" y="2286000"/>
          <a:ext cx="56388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 rot="16200000">
            <a:off x="-989917" y="3730473"/>
            <a:ext cx="4229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Real Gross Domestic Product, in </a:t>
            </a:r>
          </a:p>
          <a:p>
            <a:pPr algn="ctr"/>
            <a:r>
              <a:rPr lang="en-US" dirty="0" smtClean="0"/>
              <a:t> Constant 2009$ (trillion)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5879068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Source:</a:t>
            </a:r>
            <a:r>
              <a:rPr lang="en-US" b="1" dirty="0" smtClean="0"/>
              <a:t> </a:t>
            </a:r>
            <a:r>
              <a:rPr lang="en-US" sz="1400" b="1" dirty="0" smtClean="0"/>
              <a:t>US Bureau of Economic Analysis, Moody’s Analytics</a:t>
            </a:r>
            <a:endParaRPr lang="en-US" sz="1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371600" y="2286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USD, </a:t>
            </a:r>
            <a:r>
              <a:rPr lang="en-US" sz="1200" dirty="0" err="1" smtClean="0"/>
              <a:t>tril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031983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838200"/>
            <a:ext cx="70866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400" dirty="0" smtClean="0">
                <a:solidFill>
                  <a:srgbClr val="00B0F0"/>
                </a:solidFill>
              </a:rPr>
              <a:t>     </a:t>
            </a:r>
            <a:r>
              <a:rPr lang="en-US" altLang="en-US" sz="2400" b="1" dirty="0" smtClean="0"/>
              <a:t>Three Debates About the Real Estate Market </a:t>
            </a:r>
            <a:endParaRPr lang="en-US" altLang="en-US" sz="2400" dirty="0" smtClean="0">
              <a:solidFill>
                <a:srgbClr val="00B0F0"/>
              </a:solidFill>
            </a:endParaRPr>
          </a:p>
          <a:p>
            <a:pPr algn="l" eaLnBrk="1" hangingPunct="1">
              <a:defRPr/>
            </a:pPr>
            <a:r>
              <a:rPr lang="en-US" altLang="en-US" sz="2400" b="1" dirty="0">
                <a:solidFill>
                  <a:srgbClr val="00B0F0"/>
                </a:solidFill>
              </a:rPr>
              <a:t> </a:t>
            </a:r>
            <a:r>
              <a:rPr lang="en-US" altLang="en-US" sz="2400" b="1" dirty="0" smtClean="0">
                <a:solidFill>
                  <a:srgbClr val="00B0F0"/>
                </a:solidFill>
              </a:rPr>
              <a:t>   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Commercial real estate values could fall up to 10% in the</a:t>
            </a:r>
          </a:p>
          <a:p>
            <a:pPr algn="l" eaLnBrk="1" hangingPunct="1"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   short-run with adoption of Trump’s economic policies.  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1082E-42CA-43B3-9283-5A16CCCED8AB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2286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/>
              <a:t>Twelfth Annual REIA/DePaul Summit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989917" y="3591974"/>
            <a:ext cx="42291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Moody’s/Real Capital Analytics Commercial Property Price Index, Office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5879068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Source:</a:t>
            </a:r>
            <a:r>
              <a:rPr lang="en-US" b="1" dirty="0" smtClean="0"/>
              <a:t> </a:t>
            </a:r>
            <a:r>
              <a:rPr lang="en-US" sz="1400" b="1" dirty="0" smtClean="0"/>
              <a:t>Moody’s Analytics, Author’s Calculations</a:t>
            </a:r>
            <a:endParaRPr lang="en-US" sz="1400" b="1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4020991"/>
              </p:ext>
            </p:extLst>
          </p:nvPr>
        </p:nvGraphicFramePr>
        <p:xfrm>
          <a:off x="1752600" y="2438400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45790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219200"/>
            <a:ext cx="7086600" cy="1752600"/>
          </a:xfrm>
        </p:spPr>
        <p:txBody>
          <a:bodyPr/>
          <a:lstStyle/>
          <a:p>
            <a:pPr algn="l" eaLnBrk="1" hangingPunct="1">
              <a:spcBef>
                <a:spcPts val="600"/>
              </a:spcBef>
              <a:defRPr/>
            </a:pPr>
            <a:r>
              <a:rPr lang="en-US" altLang="en-US" sz="2400" dirty="0" smtClean="0">
                <a:solidFill>
                  <a:srgbClr val="FFC000"/>
                </a:solidFill>
              </a:rPr>
              <a:t>     </a:t>
            </a:r>
            <a:r>
              <a:rPr lang="en-US" altLang="en-US" sz="1800" b="1" dirty="0" smtClean="0">
                <a:solidFill>
                  <a:srgbClr val="FFC000"/>
                </a:solidFill>
              </a:rPr>
              <a:t>For cap rates: A flattening yield curve is good for real</a:t>
            </a:r>
          </a:p>
          <a:p>
            <a:pPr algn="l" eaLnBrk="1" hangingPunct="1">
              <a:defRPr/>
            </a:pPr>
            <a:r>
              <a:rPr lang="en-US" altLang="en-US" sz="1800" b="1" dirty="0">
                <a:solidFill>
                  <a:srgbClr val="FFC000"/>
                </a:solidFill>
              </a:rPr>
              <a:t> </a:t>
            </a:r>
            <a:r>
              <a:rPr lang="en-US" altLang="en-US" sz="1800" b="1" dirty="0" smtClean="0">
                <a:solidFill>
                  <a:srgbClr val="FFC000"/>
                </a:solidFill>
              </a:rPr>
              <a:t>     estate values.  Lower yields could drive commercial real</a:t>
            </a:r>
          </a:p>
          <a:p>
            <a:pPr algn="l" eaLnBrk="1" hangingPunct="1">
              <a:defRPr/>
            </a:pPr>
            <a:r>
              <a:rPr lang="en-US" altLang="en-US" sz="1800" b="1" dirty="0">
                <a:solidFill>
                  <a:srgbClr val="FFC000"/>
                </a:solidFill>
              </a:rPr>
              <a:t> </a:t>
            </a:r>
            <a:r>
              <a:rPr lang="en-US" altLang="en-US" sz="1800" b="1" dirty="0" smtClean="0">
                <a:solidFill>
                  <a:srgbClr val="FFC000"/>
                </a:solidFill>
              </a:rPr>
              <a:t>     estate values even higher.</a:t>
            </a:r>
          </a:p>
          <a:p>
            <a:pPr algn="l" eaLnBrk="1" hangingPunct="1">
              <a:defRPr/>
            </a:pPr>
            <a:endParaRPr lang="en-US" altLang="en-US" sz="1800" b="1" dirty="0">
              <a:solidFill>
                <a:srgbClr val="FFC000"/>
              </a:solidFill>
            </a:endParaRPr>
          </a:p>
          <a:p>
            <a:pPr algn="l" eaLnBrk="1" hangingPunct="1">
              <a:defRPr/>
            </a:pPr>
            <a:r>
              <a:rPr lang="en-US" altLang="en-US" sz="1800" b="1" dirty="0">
                <a:solidFill>
                  <a:srgbClr val="FFC000"/>
                </a:solidFill>
              </a:rPr>
              <a:t> </a:t>
            </a:r>
            <a:r>
              <a:rPr lang="en-US" altLang="en-US" sz="1800" b="1" dirty="0" smtClean="0">
                <a:solidFill>
                  <a:srgbClr val="FFC000"/>
                </a:solidFill>
              </a:rPr>
              <a:t>     For Chicago: Demographics are favorable for apartments</a:t>
            </a:r>
          </a:p>
          <a:p>
            <a:pPr algn="l" eaLnBrk="1" hangingPunct="1">
              <a:defRPr/>
            </a:pPr>
            <a:r>
              <a:rPr lang="en-US" altLang="en-US" sz="1800" b="1" dirty="0">
                <a:solidFill>
                  <a:srgbClr val="FFC000"/>
                </a:solidFill>
              </a:rPr>
              <a:t> </a:t>
            </a:r>
            <a:r>
              <a:rPr lang="en-US" altLang="en-US" sz="1800" b="1" dirty="0" smtClean="0">
                <a:solidFill>
                  <a:srgbClr val="FFC000"/>
                </a:solidFill>
              </a:rPr>
              <a:t>     until 2020 +/-.  Look for densification/urbanization to</a:t>
            </a:r>
          </a:p>
          <a:p>
            <a:pPr algn="l" eaLnBrk="1" hangingPunct="1">
              <a:defRPr/>
            </a:pPr>
            <a:r>
              <a:rPr lang="en-US" altLang="en-US" sz="1800" b="1" dirty="0">
                <a:solidFill>
                  <a:srgbClr val="FFC000"/>
                </a:solidFill>
              </a:rPr>
              <a:t> </a:t>
            </a:r>
            <a:r>
              <a:rPr lang="en-US" altLang="en-US" sz="1800" b="1" dirty="0" smtClean="0">
                <a:solidFill>
                  <a:srgbClr val="FFC000"/>
                </a:solidFill>
              </a:rPr>
              <a:t>     continue in near term.  Sluggish wage growth to create</a:t>
            </a:r>
          </a:p>
          <a:p>
            <a:pPr algn="l" eaLnBrk="1" hangingPunct="1">
              <a:defRPr/>
            </a:pPr>
            <a:r>
              <a:rPr lang="en-US" altLang="en-US" sz="1800" b="1" dirty="0">
                <a:solidFill>
                  <a:srgbClr val="FFC000"/>
                </a:solidFill>
              </a:rPr>
              <a:t> </a:t>
            </a:r>
            <a:r>
              <a:rPr lang="en-US" altLang="en-US" sz="1800" b="1" dirty="0" smtClean="0">
                <a:solidFill>
                  <a:srgbClr val="FFC000"/>
                </a:solidFill>
              </a:rPr>
              <a:t>     affordability problems and steepen bid-rent curves. </a:t>
            </a:r>
          </a:p>
          <a:p>
            <a:pPr algn="l" eaLnBrk="1" hangingPunct="1">
              <a:defRPr/>
            </a:pPr>
            <a:r>
              <a:rPr lang="en-US" altLang="en-US" sz="1800" b="1" dirty="0">
                <a:solidFill>
                  <a:srgbClr val="FFC000"/>
                </a:solidFill>
              </a:rPr>
              <a:t> </a:t>
            </a:r>
            <a:r>
              <a:rPr lang="en-US" altLang="en-US" sz="1800" b="1" dirty="0" smtClean="0">
                <a:solidFill>
                  <a:srgbClr val="FFC000"/>
                </a:solidFill>
              </a:rPr>
              <a:t>     Conditions favor renting over owning.   Micro apartments</a:t>
            </a:r>
          </a:p>
          <a:p>
            <a:pPr algn="l" eaLnBrk="1" hangingPunct="1">
              <a:defRPr/>
            </a:pPr>
            <a:r>
              <a:rPr lang="en-US" altLang="en-US" sz="1800" b="1" dirty="0">
                <a:solidFill>
                  <a:srgbClr val="FFC000"/>
                </a:solidFill>
              </a:rPr>
              <a:t> </a:t>
            </a:r>
            <a:r>
              <a:rPr lang="en-US" altLang="en-US" sz="1800" b="1" dirty="0" smtClean="0">
                <a:solidFill>
                  <a:srgbClr val="FFC000"/>
                </a:solidFill>
              </a:rPr>
              <a:t>     are helping to provide affordable alternatives for</a:t>
            </a:r>
          </a:p>
          <a:p>
            <a:pPr algn="l" eaLnBrk="1" hangingPunct="1">
              <a:defRPr/>
            </a:pPr>
            <a:r>
              <a:rPr lang="en-US" altLang="en-US" sz="1800" b="1" dirty="0">
                <a:solidFill>
                  <a:srgbClr val="FFC000"/>
                </a:solidFill>
              </a:rPr>
              <a:t> </a:t>
            </a:r>
            <a:r>
              <a:rPr lang="en-US" altLang="en-US" sz="1800" b="1" dirty="0" smtClean="0">
                <a:solidFill>
                  <a:srgbClr val="FFC000"/>
                </a:solidFill>
              </a:rPr>
              <a:t>     Millennials.  Competition for land in some areas is a supply</a:t>
            </a:r>
          </a:p>
          <a:p>
            <a:pPr algn="l" eaLnBrk="1" hangingPunct="1">
              <a:defRPr/>
            </a:pPr>
            <a:r>
              <a:rPr lang="en-US" altLang="en-US" sz="1800" b="1" dirty="0">
                <a:solidFill>
                  <a:srgbClr val="FFC000"/>
                </a:solidFill>
              </a:rPr>
              <a:t> </a:t>
            </a:r>
            <a:r>
              <a:rPr lang="en-US" altLang="en-US" sz="1800" b="1" dirty="0" smtClean="0">
                <a:solidFill>
                  <a:srgbClr val="FFC000"/>
                </a:solidFill>
              </a:rPr>
              <a:t>     constraint.</a:t>
            </a:r>
          </a:p>
          <a:p>
            <a:pPr algn="l" eaLnBrk="1" hangingPunct="1">
              <a:defRPr/>
            </a:pPr>
            <a:endParaRPr lang="en-US" altLang="en-US" sz="1800" b="1" dirty="0">
              <a:solidFill>
                <a:srgbClr val="FFC000"/>
              </a:solidFill>
            </a:endParaRPr>
          </a:p>
          <a:p>
            <a:pPr algn="l" eaLnBrk="1" hangingPunct="1">
              <a:defRPr/>
            </a:pPr>
            <a:r>
              <a:rPr lang="en-US" altLang="en-US" sz="1800" b="1" dirty="0" smtClean="0">
                <a:solidFill>
                  <a:srgbClr val="FFC000"/>
                </a:solidFill>
              </a:rPr>
              <a:t>      Risks: Presidential election poses downside risks for</a:t>
            </a:r>
          </a:p>
          <a:p>
            <a:pPr algn="l" eaLnBrk="1" hangingPunct="1">
              <a:defRPr/>
            </a:pPr>
            <a:r>
              <a:rPr lang="en-US" altLang="en-US" sz="1800" b="1" dirty="0">
                <a:solidFill>
                  <a:srgbClr val="FFC000"/>
                </a:solidFill>
              </a:rPr>
              <a:t> </a:t>
            </a:r>
            <a:r>
              <a:rPr lang="en-US" altLang="en-US" sz="1800" b="1" dirty="0" smtClean="0">
                <a:solidFill>
                  <a:srgbClr val="FFC000"/>
                </a:solidFill>
              </a:rPr>
              <a:t>     commercial real estate markets.  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3246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1082E-42CA-43B3-9283-5A16CCCED8AB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2286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/>
              <a:t>Twelfth Annual REIA/DePaul Summit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6858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en-US" altLang="en-US" sz="2400" b="1" dirty="0" smtClean="0"/>
              <a:t>      Key </a:t>
            </a:r>
            <a:r>
              <a:rPr lang="en-US" altLang="en-US" sz="2400" b="1" dirty="0"/>
              <a:t>Takeaways</a:t>
            </a:r>
          </a:p>
        </p:txBody>
      </p:sp>
    </p:spTree>
    <p:extLst>
      <p:ext uri="{BB962C8B-B14F-4D97-AF65-F5344CB8AC3E}">
        <p14:creationId xmlns:p14="http://schemas.microsoft.com/office/powerpoint/2010/main" val="10076000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838200"/>
            <a:ext cx="70866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400" dirty="0" smtClean="0">
                <a:solidFill>
                  <a:srgbClr val="00B0F0"/>
                </a:solidFill>
              </a:rPr>
              <a:t>     </a:t>
            </a:r>
            <a:r>
              <a:rPr lang="en-US" altLang="en-US" sz="2400" b="1" dirty="0" smtClean="0"/>
              <a:t>Market </a:t>
            </a:r>
            <a:r>
              <a:rPr lang="en-US" altLang="en-US" sz="2400" b="1" dirty="0"/>
              <a:t>at a Glance</a:t>
            </a:r>
            <a:endParaRPr lang="en-US" altLang="en-US" sz="2400" dirty="0" smtClean="0">
              <a:solidFill>
                <a:srgbClr val="00B0F0"/>
              </a:solidFill>
            </a:endParaRPr>
          </a:p>
          <a:p>
            <a:pPr algn="l" eaLnBrk="1" hangingPunct="1">
              <a:defRPr/>
            </a:pPr>
            <a:r>
              <a:rPr lang="en-US" altLang="en-US" sz="2400" b="1" dirty="0">
                <a:solidFill>
                  <a:srgbClr val="00B0F0"/>
                </a:solidFill>
              </a:rPr>
              <a:t> </a:t>
            </a:r>
            <a:r>
              <a:rPr lang="en-US" altLang="en-US" sz="2400" b="1" dirty="0" smtClean="0">
                <a:solidFill>
                  <a:srgbClr val="00B0F0"/>
                </a:solidFill>
              </a:rPr>
              <a:t>    </a:t>
            </a:r>
            <a:r>
              <a:rPr lang="en-US" altLang="en-US" sz="1800" b="1" dirty="0">
                <a:solidFill>
                  <a:srgbClr val="00B0F0"/>
                </a:solidFill>
              </a:rPr>
              <a:t>R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ecord rise in US real estate prices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1082E-42CA-43B3-9283-5A16CCCED8AB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2286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/>
              <a:t>Twelfth Annual REIA/DePaul Summit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1105585" y="3315386"/>
            <a:ext cx="4229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Moody’s/RCA Commercial Property Price Indices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29768" y="5879068"/>
            <a:ext cx="6280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Moody’s/Real Capital Analytics</a:t>
            </a:r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878421"/>
              </p:ext>
            </p:extLst>
          </p:nvPr>
        </p:nvGraphicFramePr>
        <p:xfrm>
          <a:off x="1390635" y="2057400"/>
          <a:ext cx="6019800" cy="332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71427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838200"/>
            <a:ext cx="70866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400" dirty="0" smtClean="0">
                <a:solidFill>
                  <a:srgbClr val="00B0F0"/>
                </a:solidFill>
              </a:rPr>
              <a:t>     </a:t>
            </a:r>
            <a:r>
              <a:rPr lang="en-US" altLang="en-US" sz="2400" b="1" dirty="0" smtClean="0"/>
              <a:t>Market </a:t>
            </a:r>
            <a:r>
              <a:rPr lang="en-US" altLang="en-US" sz="2400" b="1" dirty="0"/>
              <a:t>at a Glance</a:t>
            </a:r>
            <a:endParaRPr lang="en-US" altLang="en-US" sz="2400" dirty="0" smtClean="0">
              <a:solidFill>
                <a:srgbClr val="00B0F0"/>
              </a:solidFill>
            </a:endParaRPr>
          </a:p>
          <a:p>
            <a:pPr algn="l" eaLnBrk="1" hangingPunct="1">
              <a:defRPr/>
            </a:pPr>
            <a:r>
              <a:rPr lang="en-US" altLang="en-US" sz="2400" b="1" dirty="0">
                <a:solidFill>
                  <a:srgbClr val="00B0F0"/>
                </a:solidFill>
              </a:rPr>
              <a:t> </a:t>
            </a:r>
            <a:r>
              <a:rPr lang="en-US" altLang="en-US" sz="2400" b="1" dirty="0" smtClean="0">
                <a:solidFill>
                  <a:srgbClr val="00B0F0"/>
                </a:solidFill>
              </a:rPr>
              <a:t>   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US real estate market activity is still high but losing steam 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1082E-42CA-43B3-9283-5A16CCCED8AB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2286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/>
              <a:t>Twelfth Annual REIA/DePaul Summit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1003818" y="3429684"/>
            <a:ext cx="4229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Based on Sales of Properties $2.5 Million or Greater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29768" y="5879068"/>
            <a:ext cx="6280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Real Capital Analytics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66800" y="2099846"/>
            <a:ext cx="64462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 USD mil</a:t>
            </a:r>
            <a:endParaRPr lang="en-US" sz="1600" b="1" dirty="0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2210429"/>
              </p:ext>
            </p:extLst>
          </p:nvPr>
        </p:nvGraphicFramePr>
        <p:xfrm>
          <a:off x="1295400" y="2036077"/>
          <a:ext cx="6115035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128318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838200"/>
            <a:ext cx="70866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400" dirty="0" smtClean="0">
                <a:solidFill>
                  <a:srgbClr val="00B0F0"/>
                </a:solidFill>
              </a:rPr>
              <a:t>     </a:t>
            </a:r>
            <a:r>
              <a:rPr lang="en-US" altLang="en-US" sz="2400" b="1" dirty="0" smtClean="0"/>
              <a:t>Market </a:t>
            </a:r>
            <a:r>
              <a:rPr lang="en-US" altLang="en-US" sz="2400" b="1" dirty="0"/>
              <a:t>at a Glance</a:t>
            </a:r>
            <a:endParaRPr lang="en-US" altLang="en-US" sz="2400" dirty="0" smtClean="0">
              <a:solidFill>
                <a:srgbClr val="00B0F0"/>
              </a:solidFill>
            </a:endParaRPr>
          </a:p>
          <a:p>
            <a:pPr algn="l" eaLnBrk="1" hangingPunct="1">
              <a:defRPr/>
            </a:pPr>
            <a:r>
              <a:rPr lang="en-US" altLang="en-US" sz="2400" b="1" dirty="0">
                <a:solidFill>
                  <a:srgbClr val="00B0F0"/>
                </a:solidFill>
              </a:rPr>
              <a:t> </a:t>
            </a:r>
            <a:r>
              <a:rPr lang="en-US" altLang="en-US" sz="2400" b="1" dirty="0" smtClean="0">
                <a:solidFill>
                  <a:srgbClr val="00B0F0"/>
                </a:solidFill>
              </a:rPr>
              <a:t>   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Cap rates in the US are now at or near a record low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1082E-42CA-43B3-9283-5A16CCCED8AB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2286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/>
              <a:t>Twelfth Annual REIA/DePaul Summit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29768" y="5879068"/>
            <a:ext cx="6280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NCREIF Database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6092854"/>
              </p:ext>
            </p:extLst>
          </p:nvPr>
        </p:nvGraphicFramePr>
        <p:xfrm>
          <a:off x="1022808" y="1752600"/>
          <a:ext cx="7023632" cy="3524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 rot="16200000">
            <a:off x="-1257985" y="3429684"/>
            <a:ext cx="4229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Cap Rates from Properties that are Included in the NPI Index, 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521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838200"/>
            <a:ext cx="73914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400" dirty="0" smtClean="0">
                <a:solidFill>
                  <a:srgbClr val="00B0F0"/>
                </a:solidFill>
              </a:rPr>
              <a:t>     </a:t>
            </a:r>
            <a:r>
              <a:rPr lang="en-US" altLang="en-US" sz="2400" b="1" dirty="0" smtClean="0"/>
              <a:t>Market </a:t>
            </a:r>
            <a:r>
              <a:rPr lang="en-US" altLang="en-US" sz="2400" b="1" dirty="0"/>
              <a:t>at a Glance</a:t>
            </a:r>
            <a:endParaRPr lang="en-US" altLang="en-US" sz="2400" dirty="0" smtClean="0">
              <a:solidFill>
                <a:srgbClr val="00B0F0"/>
              </a:solidFill>
            </a:endParaRPr>
          </a:p>
          <a:p>
            <a:pPr algn="l" eaLnBrk="1" hangingPunct="1">
              <a:defRPr/>
            </a:pPr>
            <a:r>
              <a:rPr lang="en-US" altLang="en-US" sz="2400" b="1" dirty="0">
                <a:solidFill>
                  <a:srgbClr val="00B0F0"/>
                </a:solidFill>
              </a:rPr>
              <a:t> </a:t>
            </a:r>
            <a:r>
              <a:rPr lang="en-US" altLang="en-US" sz="2400" b="1" dirty="0" smtClean="0">
                <a:solidFill>
                  <a:srgbClr val="00B0F0"/>
                </a:solidFill>
              </a:rPr>
              <a:t>    </a:t>
            </a:r>
            <a:r>
              <a:rPr lang="en-US" altLang="en-US" sz="1800" b="1" dirty="0">
                <a:solidFill>
                  <a:srgbClr val="00B0F0"/>
                </a:solidFill>
              </a:rPr>
              <a:t>V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acancy rates continue to improve in all of the major sectors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1082E-42CA-43B3-9283-5A16CCCED8AB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2286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/>
              <a:t>Twelfth Annual REIA/DePaul Summit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29768" y="5879068"/>
            <a:ext cx="6280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NCREIF Database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3774099"/>
              </p:ext>
            </p:extLst>
          </p:nvPr>
        </p:nvGraphicFramePr>
        <p:xfrm>
          <a:off x="1179732" y="2057400"/>
          <a:ext cx="6973668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 rot="16200000">
            <a:off x="-1257985" y="3429684"/>
            <a:ext cx="4229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Vacancy Rates for Properties Owned by NCREIF Members, 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2672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838200"/>
            <a:ext cx="73914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400" dirty="0" smtClean="0">
                <a:solidFill>
                  <a:srgbClr val="00B0F0"/>
                </a:solidFill>
              </a:rPr>
              <a:t>     </a:t>
            </a:r>
            <a:r>
              <a:rPr lang="en-US" altLang="en-US" sz="2400" b="1" dirty="0" smtClean="0"/>
              <a:t>Market </a:t>
            </a:r>
            <a:r>
              <a:rPr lang="en-US" altLang="en-US" sz="2400" b="1" dirty="0"/>
              <a:t>at a Glance</a:t>
            </a:r>
            <a:endParaRPr lang="en-US" altLang="en-US" sz="2400" dirty="0" smtClean="0">
              <a:solidFill>
                <a:srgbClr val="00B0F0"/>
              </a:solidFill>
            </a:endParaRPr>
          </a:p>
          <a:p>
            <a:pPr algn="l" eaLnBrk="1" hangingPunct="1">
              <a:defRPr/>
            </a:pPr>
            <a:r>
              <a:rPr lang="en-US" altLang="en-US" sz="2400" b="1" dirty="0">
                <a:solidFill>
                  <a:srgbClr val="00B0F0"/>
                </a:solidFill>
              </a:rPr>
              <a:t> </a:t>
            </a:r>
            <a:r>
              <a:rPr lang="en-US" altLang="en-US" sz="2400" b="1" dirty="0" smtClean="0">
                <a:solidFill>
                  <a:srgbClr val="00B0F0"/>
                </a:solidFill>
              </a:rPr>
              <a:t>   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Same property NOI continues to grow at a high rate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1082E-42CA-43B3-9283-5A16CCCED8AB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2286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/>
              <a:t>Twelfth Annual REIA/DePaul Summit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29768" y="5879068"/>
            <a:ext cx="6280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NCREIF Database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348085" y="3291185"/>
            <a:ext cx="42291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NOI Growth Rate 4 Quarter Moving Average for Properties that are in the NPI Index, %</a:t>
            </a:r>
            <a:endParaRPr lang="en-US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0277835"/>
              </p:ext>
            </p:extLst>
          </p:nvPr>
        </p:nvGraphicFramePr>
        <p:xfrm>
          <a:off x="1129768" y="1905000"/>
          <a:ext cx="6947432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048419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838200"/>
            <a:ext cx="70866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400" dirty="0" smtClean="0">
                <a:solidFill>
                  <a:srgbClr val="00B0F0"/>
                </a:solidFill>
              </a:rPr>
              <a:t>     </a:t>
            </a:r>
            <a:r>
              <a:rPr lang="en-US" altLang="en-US" sz="2400" b="1" dirty="0" smtClean="0"/>
              <a:t>Three Debates About the Real Estate Market </a:t>
            </a:r>
            <a:endParaRPr lang="en-US" altLang="en-US" sz="2400" dirty="0" smtClean="0">
              <a:solidFill>
                <a:srgbClr val="00B0F0"/>
              </a:solidFill>
            </a:endParaRPr>
          </a:p>
          <a:p>
            <a:pPr algn="l" eaLnBrk="1" hangingPunct="1">
              <a:defRPr/>
            </a:pPr>
            <a:r>
              <a:rPr lang="en-US" altLang="en-US" sz="2400" b="1" dirty="0">
                <a:solidFill>
                  <a:srgbClr val="00B0F0"/>
                </a:solidFill>
              </a:rPr>
              <a:t> </a:t>
            </a:r>
            <a:r>
              <a:rPr lang="en-US" altLang="en-US" sz="2400" b="1" dirty="0" smtClean="0">
                <a:solidFill>
                  <a:srgbClr val="00B0F0"/>
                </a:solidFill>
              </a:rPr>
              <a:t>   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Debate #1. Do the record low cap rates in core commercial</a:t>
            </a:r>
          </a:p>
          <a:p>
            <a:pPr algn="l" eaLnBrk="1" hangingPunct="1"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   properties signal that the market is overheated? 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1082E-42CA-43B3-9283-5A16CCCED8AB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2286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/>
              <a:t>Twelfth Annual REIA/DePaul Summit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1348085" y="3443584"/>
            <a:ext cx="42291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Current Value Cap Rates and Spreads over Yield on 10-year Treasury Securities, %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29768" y="5879068"/>
            <a:ext cx="6280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NCREIF Database, Federal Reserve Board (FRB)</a:t>
            </a:r>
            <a:endParaRPr lang="en-US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556192"/>
              </p:ext>
            </p:extLst>
          </p:nvPr>
        </p:nvGraphicFramePr>
        <p:xfrm>
          <a:off x="1219200" y="2114549"/>
          <a:ext cx="7162800" cy="3600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92097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838200"/>
            <a:ext cx="70866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400" dirty="0" smtClean="0">
                <a:solidFill>
                  <a:srgbClr val="00B0F0"/>
                </a:solidFill>
              </a:rPr>
              <a:t>     </a:t>
            </a:r>
            <a:r>
              <a:rPr lang="en-US" altLang="en-US" sz="2400" b="1" dirty="0" smtClean="0"/>
              <a:t>Three Debates About the Real Estate Market </a:t>
            </a:r>
            <a:endParaRPr lang="en-US" altLang="en-US" sz="2400" dirty="0" smtClean="0">
              <a:solidFill>
                <a:srgbClr val="00B0F0"/>
              </a:solidFill>
            </a:endParaRPr>
          </a:p>
          <a:p>
            <a:pPr algn="l" eaLnBrk="1" hangingPunct="1">
              <a:defRPr/>
            </a:pPr>
            <a:r>
              <a:rPr lang="en-US" altLang="en-US" sz="2400" b="1" dirty="0">
                <a:solidFill>
                  <a:srgbClr val="00B0F0"/>
                </a:solidFill>
              </a:rPr>
              <a:t> </a:t>
            </a:r>
            <a:r>
              <a:rPr lang="en-US" altLang="en-US" sz="2400" b="1" dirty="0" smtClean="0">
                <a:solidFill>
                  <a:srgbClr val="00B0F0"/>
                </a:solidFill>
              </a:rPr>
              <a:t>   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Central Banks Are Buying a Lot of Bonds 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1082E-42CA-43B3-9283-5A16CCCED8AB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2286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/>
              <a:t>Twelfth Annual REIA/DePaul Summit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29768" y="5879068"/>
            <a:ext cx="6280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Morgan Stanley Research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768" y="2033587"/>
            <a:ext cx="7023632" cy="3376613"/>
          </a:xfrm>
          <a:prstGeom prst="rect">
            <a:avLst/>
          </a:prstGeom>
          <a:solidFill>
            <a:srgbClr val="002060"/>
          </a:solidFill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 rot="16200000">
            <a:off x="-1348085" y="3582083"/>
            <a:ext cx="4229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Central Banks’ Purchases of Government Bonds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539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838200"/>
            <a:ext cx="70866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400" dirty="0" smtClean="0">
                <a:solidFill>
                  <a:srgbClr val="00B0F0"/>
                </a:solidFill>
              </a:rPr>
              <a:t>     </a:t>
            </a:r>
            <a:r>
              <a:rPr lang="en-US" altLang="en-US" sz="2400" b="1" dirty="0" smtClean="0"/>
              <a:t>Three Debates About the Real Estate Market </a:t>
            </a:r>
            <a:endParaRPr lang="en-US" altLang="en-US" sz="2400" dirty="0" smtClean="0">
              <a:solidFill>
                <a:srgbClr val="00B0F0"/>
              </a:solidFill>
            </a:endParaRPr>
          </a:p>
          <a:p>
            <a:pPr algn="l" eaLnBrk="1" hangingPunct="1">
              <a:defRPr/>
            </a:pPr>
            <a:r>
              <a:rPr lang="en-US" altLang="en-US" sz="2400" b="1" dirty="0">
                <a:solidFill>
                  <a:srgbClr val="00B0F0"/>
                </a:solidFill>
              </a:rPr>
              <a:t> </a:t>
            </a:r>
            <a:r>
              <a:rPr lang="en-US" altLang="en-US" sz="2400" b="1" dirty="0" smtClean="0">
                <a:solidFill>
                  <a:srgbClr val="00B0F0"/>
                </a:solidFill>
              </a:rPr>
              <a:t>   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Global Yield Curves are Flattening.  Real Estate is Sensitive</a:t>
            </a:r>
          </a:p>
          <a:p>
            <a:pPr algn="l" eaLnBrk="1" hangingPunct="1"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   to Slope of Yield Curve.  More Flattening Could Lower Cap</a:t>
            </a:r>
          </a:p>
          <a:p>
            <a:pPr algn="l" eaLnBrk="1" hangingPunct="1">
              <a:defRPr/>
            </a:pPr>
            <a:r>
              <a:rPr lang="en-US" altLang="en-US" sz="1800" b="1" dirty="0">
                <a:solidFill>
                  <a:srgbClr val="00B0F0"/>
                </a:solidFill>
              </a:rPr>
              <a:t> </a:t>
            </a:r>
            <a:r>
              <a:rPr lang="en-US" altLang="en-US" sz="1800" b="1" dirty="0" smtClean="0">
                <a:solidFill>
                  <a:srgbClr val="00B0F0"/>
                </a:solidFill>
              </a:rPr>
              <a:t>      Rates Even Further.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90600" y="6858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6248400"/>
            <a:ext cx="7086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1082E-42CA-43B3-9283-5A16CCCED8AB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2286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/>
              <a:t>Twelfth Annual REIA/DePaul Summit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29768" y="5879068"/>
            <a:ext cx="6280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Morgan Stanley Research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767" y="2438400"/>
            <a:ext cx="7023633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 rot="16200000">
            <a:off x="-1348085" y="3582083"/>
            <a:ext cx="4229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Constant Maturity 10-year Treasury Yield, 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657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gital Dots">
  <a:themeElements>
    <a:clrScheme name="Digital Dots 3">
      <a:dk1>
        <a:srgbClr val="700000"/>
      </a:dk1>
      <a:lt1>
        <a:srgbClr val="FFFFFF"/>
      </a:lt1>
      <a:dk2>
        <a:srgbClr val="800000"/>
      </a:dk2>
      <a:lt2>
        <a:srgbClr val="FFFFCC"/>
      </a:lt2>
      <a:accent1>
        <a:srgbClr val="BE7960"/>
      </a:accent1>
      <a:accent2>
        <a:srgbClr val="600000"/>
      </a:accent2>
      <a:accent3>
        <a:srgbClr val="C0AAAA"/>
      </a:accent3>
      <a:accent4>
        <a:srgbClr val="DADADA"/>
      </a:accent4>
      <a:accent5>
        <a:srgbClr val="DBBEB6"/>
      </a:accent5>
      <a:accent6>
        <a:srgbClr val="560000"/>
      </a:accent6>
      <a:hlink>
        <a:srgbClr val="FFFF99"/>
      </a:hlink>
      <a:folHlink>
        <a:srgbClr val="D3A219"/>
      </a:folHlink>
    </a:clrScheme>
    <a:fontScheme name="Digital Do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19584</TotalTime>
  <Words>872</Words>
  <Application>Microsoft Office PowerPoint</Application>
  <PresentationFormat>On-screen Show (4:3)</PresentationFormat>
  <Paragraphs>138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Digital Dots</vt:lpstr>
      <vt:lpstr>Twelfth Annual REIA/DePaul Summit  Interest Rates, Demographic Shifts, Densification/Urbanization, and Political Risk and What to Do About It  September 22, 2016  James D. Shilling  DePaul University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Competitive Analysis</dc:title>
  <dc:creator>R. Preston McAfee</dc:creator>
  <cp:lastModifiedBy>DePaul University</cp:lastModifiedBy>
  <cp:revision>242</cp:revision>
  <cp:lastPrinted>2016-09-15T21:00:45Z</cp:lastPrinted>
  <dcterms:created xsi:type="dcterms:W3CDTF">2000-12-04T17:32:33Z</dcterms:created>
  <dcterms:modified xsi:type="dcterms:W3CDTF">2016-09-19T19:55:12Z</dcterms:modified>
</cp:coreProperties>
</file>