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90" r:id="rId3"/>
    <p:sldId id="291" r:id="rId4"/>
    <p:sldId id="276" r:id="rId5"/>
    <p:sldId id="292" r:id="rId6"/>
    <p:sldId id="293" r:id="rId7"/>
    <p:sldId id="274" r:id="rId8"/>
    <p:sldId id="28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0066"/>
    <a:srgbClr val="FFCC66"/>
    <a:srgbClr val="CCFFFF"/>
    <a:srgbClr val="33CC33"/>
    <a:srgbClr val="CC0000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Downloads\fredgraph%20(2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Net Percentage of Domestic Banks Tightening Standards for Commercial Real Estate Loans with Construction and Land Development Purposes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'[fredgraph (2).xls]Sheet1'!$B$101:$B$115</c:f>
              <c:strCache>
                <c:ptCount val="15"/>
                <c:pt idx="0">
                  <c:v>2013:Q4</c:v>
                </c:pt>
                <c:pt idx="1">
                  <c:v>2014:Q1</c:v>
                </c:pt>
                <c:pt idx="2">
                  <c:v>2014:Q2</c:v>
                </c:pt>
                <c:pt idx="3">
                  <c:v>2014:Q3</c:v>
                </c:pt>
                <c:pt idx="4">
                  <c:v>2014:Q4</c:v>
                </c:pt>
                <c:pt idx="5">
                  <c:v>2015:Q1</c:v>
                </c:pt>
                <c:pt idx="6">
                  <c:v>2015:Q2</c:v>
                </c:pt>
                <c:pt idx="7">
                  <c:v>2015:Q3</c:v>
                </c:pt>
                <c:pt idx="8">
                  <c:v>2015:Q4</c:v>
                </c:pt>
                <c:pt idx="9">
                  <c:v>2016:Q1</c:v>
                </c:pt>
                <c:pt idx="10">
                  <c:v>2016:Q2</c:v>
                </c:pt>
                <c:pt idx="11">
                  <c:v>2016:Q3</c:v>
                </c:pt>
                <c:pt idx="12">
                  <c:v>2016:Q4</c:v>
                </c:pt>
                <c:pt idx="13">
                  <c:v>2017:Q1</c:v>
                </c:pt>
                <c:pt idx="14">
                  <c:v>2017:Q2</c:v>
                </c:pt>
              </c:strCache>
            </c:strRef>
          </c:cat>
          <c:val>
            <c:numRef>
              <c:f>'[fredgraph (2).xls]Sheet1'!$D$101:$D$115</c:f>
              <c:numCache>
                <c:formatCode>General</c:formatCode>
                <c:ptCount val="15"/>
                <c:pt idx="0">
                  <c:v>-9.9</c:v>
                </c:pt>
                <c:pt idx="1">
                  <c:v>-8.1</c:v>
                </c:pt>
                <c:pt idx="2">
                  <c:v>-4.2</c:v>
                </c:pt>
                <c:pt idx="3">
                  <c:v>-9.6</c:v>
                </c:pt>
                <c:pt idx="4">
                  <c:v>-10.8</c:v>
                </c:pt>
                <c:pt idx="5">
                  <c:v>-2.8</c:v>
                </c:pt>
                <c:pt idx="6">
                  <c:v>-2.7</c:v>
                </c:pt>
                <c:pt idx="7">
                  <c:v>1.4</c:v>
                </c:pt>
                <c:pt idx="8">
                  <c:v>4.3</c:v>
                </c:pt>
                <c:pt idx="9">
                  <c:v>12.7</c:v>
                </c:pt>
                <c:pt idx="10">
                  <c:v>24.6</c:v>
                </c:pt>
                <c:pt idx="11">
                  <c:v>31.4</c:v>
                </c:pt>
                <c:pt idx="12">
                  <c:v>27.5</c:v>
                </c:pt>
                <c:pt idx="13">
                  <c:v>25</c:v>
                </c:pt>
                <c:pt idx="14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85-41E5-B48D-60047F13A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053888"/>
        <c:axId val="173939328"/>
      </c:barChart>
      <c:catAx>
        <c:axId val="13805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939328"/>
        <c:crosses val="autoZero"/>
        <c:auto val="1"/>
        <c:lblAlgn val="ctr"/>
        <c:lblOffset val="100"/>
        <c:noMultiLvlLbl val="0"/>
      </c:catAx>
      <c:valAx>
        <c:axId val="17393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05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9F8CC-8839-467C-8689-1A46A1FAE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406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892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17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40988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165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0405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63057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41366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6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7912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CDE320-6D9C-4425-8085-60E5A6570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33968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51E30-3084-4BC7-A17A-550A2FCCA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00584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16630E-0379-4CBF-ACFB-31E8A35CA7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74362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751853-ED6F-444B-ADD7-2D279DCD7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2836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763706-4D25-4C5C-BF04-31F68DB729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78058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EC5EEA-AB8D-4095-B1A6-442D3B5AC0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97236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75818B-F7DD-48BC-878E-64D341850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87017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C470CF-D07B-41F1-B261-83AC42FAF6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45885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31D49-8724-46A3-871A-E55D9ABF57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54498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27ECF1-EE00-4E68-BD72-B68E18E9C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06461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Monotype Corsiva" panose="03010101010201010101" pitchFamily="66" charset="0"/>
              </a:defRPr>
            </a:lvl1pPr>
          </a:lstStyle>
          <a:p>
            <a:fld id="{24FFFAA9-3788-4F87-83ED-569AC12A87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33800"/>
            <a:ext cx="7772400" cy="13763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/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/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/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/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>Thirteenth Annual REIA/DePaul Summit</a:t>
            </a:r>
            <a:br>
              <a:rPr lang="en-US" altLang="en-US" sz="2200" b="1" dirty="0" smtClean="0">
                <a:solidFill>
                  <a:schemeClr val="tx1"/>
                </a:solidFill>
              </a:rPr>
            </a:br>
            <a:r>
              <a:rPr lang="en-US" altLang="en-US" sz="2200" dirty="0" smtClean="0">
                <a:solidFill>
                  <a:schemeClr val="tx1"/>
                </a:solidFill>
              </a:rPr>
              <a:t/>
            </a:r>
            <a:br>
              <a:rPr lang="en-US" altLang="en-US" sz="2200" dirty="0" smtClean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>Cyclical vs structural changes in the real estate </a:t>
            </a:r>
            <a:r>
              <a:rPr lang="en-US" altLang="en-US" sz="2200" b="1" dirty="0">
                <a:solidFill>
                  <a:schemeClr val="tx1"/>
                </a:solidFill>
              </a:rPr>
              <a:t>m</a:t>
            </a:r>
            <a:r>
              <a:rPr lang="en-US" altLang="en-US" sz="2200" b="1" dirty="0" smtClean="0">
                <a:solidFill>
                  <a:schemeClr val="tx1"/>
                </a:solidFill>
              </a:rPr>
              <a:t>arket</a:t>
            </a:r>
            <a:br>
              <a:rPr lang="en-US" altLang="en-US" sz="2200" b="1" dirty="0" smtClean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/>
            </a:r>
            <a:br>
              <a:rPr lang="en-US" altLang="en-US" sz="2200" b="1" dirty="0" smtClean="0">
                <a:solidFill>
                  <a:schemeClr val="tx1"/>
                </a:solidFill>
              </a:rPr>
            </a:br>
            <a:r>
              <a:rPr lang="en-US" altLang="en-US" sz="2200" b="1" dirty="0">
                <a:solidFill>
                  <a:schemeClr val="tx1"/>
                </a:solidFill>
              </a:rPr>
              <a:t/>
            </a:r>
            <a:br>
              <a:rPr lang="en-US" altLang="en-US" sz="2200" b="1" dirty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>Implications for where the real estate market is heading in 2017 and beyond and the challenges/opportunities ahead</a:t>
            </a:r>
            <a:br>
              <a:rPr lang="en-US" altLang="en-US" sz="2200" b="1" dirty="0" smtClean="0">
                <a:solidFill>
                  <a:schemeClr val="tx1"/>
                </a:solidFill>
              </a:rPr>
            </a:br>
            <a:r>
              <a:rPr lang="en-US" altLang="en-US" sz="2200" dirty="0" smtClean="0">
                <a:solidFill>
                  <a:schemeClr val="tx1"/>
                </a:solidFill>
              </a:rPr>
              <a:t/>
            </a:r>
            <a:br>
              <a:rPr lang="en-US" altLang="en-US" sz="2200" dirty="0" smtClean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  <a:effectLst/>
              </a:rPr>
              <a:t>September 21, 2017</a:t>
            </a:r>
            <a:br>
              <a:rPr lang="en-US" altLang="en-US" sz="2200" b="1" dirty="0" smtClean="0">
                <a:solidFill>
                  <a:schemeClr val="tx1"/>
                </a:solidFill>
                <a:effectLst/>
              </a:rPr>
            </a:br>
            <a:r>
              <a:rPr lang="en-US" altLang="en-US" sz="2200" dirty="0">
                <a:solidFill>
                  <a:schemeClr val="tx1"/>
                </a:solidFill>
              </a:rPr>
              <a:t/>
            </a:r>
            <a:br>
              <a:rPr lang="en-US" altLang="en-US" sz="2200" dirty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>James D. Shilling </a:t>
            </a:r>
            <a:br>
              <a:rPr lang="en-US" altLang="en-US" sz="2200" b="1" dirty="0" smtClean="0">
                <a:solidFill>
                  <a:schemeClr val="tx1"/>
                </a:solidFill>
              </a:rPr>
            </a:br>
            <a:r>
              <a:rPr lang="en-US" altLang="en-US" sz="2200" b="1" dirty="0" smtClean="0">
                <a:solidFill>
                  <a:schemeClr val="tx1"/>
                </a:solidFill>
              </a:rPr>
              <a:t>DePaul University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181600"/>
            <a:ext cx="7086600" cy="128074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</a:t>
            </a:r>
            <a:r>
              <a:rPr lang="en-US" altLang="en-US" sz="1800" b="1" dirty="0" smtClean="0"/>
              <a:t>Professor and George R. Ruff Chair </a:t>
            </a:r>
          </a:p>
          <a:p>
            <a:pPr eaLnBrk="1" hangingPunct="1">
              <a:defRPr/>
            </a:pPr>
            <a:r>
              <a:rPr lang="en-US" altLang="en-US" sz="1800" b="1" dirty="0" smtClean="0"/>
              <a:t>    in Real Estate Studies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4876800" y="1524000"/>
            <a:ext cx="155448" cy="914400"/>
          </a:xfrm>
          <a:prstGeom prst="lef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437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In the Near Term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>
                <a:solidFill>
                  <a:srgbClr val="00B0F0"/>
                </a:solidFill>
              </a:rPr>
              <a:t>H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igher interest rates could mean trouble for real estate values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Bloomberg, Standard &amp; </a:t>
            </a:r>
            <a:r>
              <a:rPr lang="en-US" dirty="0" err="1" smtClean="0"/>
              <a:t>Poors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257985" y="3337351"/>
            <a:ext cx="422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10-year Treasury Yield (Inverted), %</a:t>
            </a:r>
            <a:endParaRPr lang="en-US" dirty="0"/>
          </a:p>
        </p:txBody>
      </p:sp>
      <p:pic>
        <p:nvPicPr>
          <p:cNvPr id="12" name="Picture 11" descr="https://client.schwab.com/secure/file?cmsid=SSV-083017-3&amp;filename=SSV_083017_3&amp;cv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5867400" cy="366204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 rot="16200000">
            <a:off x="5623350" y="3337350"/>
            <a:ext cx="422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S&amp;P 500 REIT Index relative to S&amp;P 500 Composite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9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In the Near Term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Low unemployment could contribute to higher interest rates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US Bureau of Labor Statistics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257985" y="3337351"/>
            <a:ext cx="422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Unemployed as a Percentage of the Labor Force</a:t>
            </a:r>
            <a:endParaRPr lang="en-US" dirty="0"/>
          </a:p>
        </p:txBody>
      </p:sp>
      <p:pic>
        <p:nvPicPr>
          <p:cNvPr id="11" name="Picture 10" descr="https://client.schwab.com/secure/file?cmsid=SSV-083017-4&amp;filename=SSV_083017_4&amp;cv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0960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624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In the Near Term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The homeownership rate could move higher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US Census Bureau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257985" y="3337351"/>
            <a:ext cx="422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Proportion of Households that is Owner-Occupied, %</a:t>
            </a:r>
            <a:endParaRPr lang="en-US" dirty="0"/>
          </a:p>
        </p:txBody>
      </p:sp>
      <p:pic>
        <p:nvPicPr>
          <p:cNvPr id="13" name="Picture 12" descr="https://client.schwab.com/secure/file?cmsid=SSV-083017-2&amp;filename=SSV_083017_2&amp;cv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76755"/>
            <a:ext cx="6400800" cy="3662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4637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In the Near Term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Lending standards have been getting tighter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702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Board of Governors, Federal Reserve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257985" y="3152685"/>
            <a:ext cx="4229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Percentage of Banks Tightening Standards for Commercial Real Estate Loans, %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1" y="1676400"/>
            <a:ext cx="6705599" cy="314325"/>
          </a:xfrm>
          <a:prstGeom prst="rect">
            <a:avLst/>
          </a:prstGeom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648734"/>
              </p:ext>
            </p:extLst>
          </p:nvPr>
        </p:nvGraphicFramePr>
        <p:xfrm>
          <a:off x="1440598" y="2057400"/>
          <a:ext cx="602700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8494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Forces Shaping the Outlook in 2017 and Beyond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The income inequality challenge: rising income gaps in the </a:t>
            </a: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US as well as in advanced countries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Piketty, </a:t>
            </a:r>
            <a:r>
              <a:rPr lang="en-US" dirty="0" err="1" smtClean="0"/>
              <a:t>Saez</a:t>
            </a:r>
            <a:r>
              <a:rPr lang="en-US" dirty="0" smtClean="0"/>
              <a:t>, and </a:t>
            </a:r>
            <a:r>
              <a:rPr lang="en-US" dirty="0" err="1" smtClean="0"/>
              <a:t>Zucman</a:t>
            </a:r>
            <a:r>
              <a:rPr lang="en-US" dirty="0" smtClean="0"/>
              <a:t> (2016)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133600"/>
            <a:ext cx="5410200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56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Forces </a:t>
            </a:r>
            <a:r>
              <a:rPr lang="en-US" altLang="en-US" b="1" dirty="0"/>
              <a:t>Shaping the Outlook in 2017 and </a:t>
            </a:r>
            <a:r>
              <a:rPr lang="en-US" altLang="en-US" b="1" dirty="0" smtClean="0"/>
              <a:t>Beyond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99FF"/>
                </a:solidFill>
              </a:rPr>
              <a:t> </a:t>
            </a:r>
            <a:r>
              <a:rPr lang="en-US" altLang="en-US" sz="2400" b="1" dirty="0" smtClean="0">
                <a:solidFill>
                  <a:srgbClr val="0099FF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More upheaval in retail sector is likely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</a:t>
            </a:r>
            <a:r>
              <a:rPr lang="en-US" altLang="en-US" b="1" dirty="0"/>
              <a:t>Annual REIA/DePaul Summit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105585" y="3223053"/>
            <a:ext cx="422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S&amp;P Retail Index and Bloomberg REIT Retail Indices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29768" y="5879068"/>
            <a:ext cx="62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/>
              <a:t>Bloomberg, Standard &amp; </a:t>
            </a:r>
            <a:r>
              <a:rPr lang="en-US" dirty="0" err="1" smtClean="0"/>
              <a:t>Poors</a:t>
            </a:r>
            <a:endParaRPr lang="en-US" dirty="0"/>
          </a:p>
        </p:txBody>
      </p:sp>
      <p:pic>
        <p:nvPicPr>
          <p:cNvPr id="11" name="Picture 10" descr="https://client.schwab.com/secure/file?cmsid=SSV-083017-1&amp;filename=SSV_083017_1&amp;cv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532" y="1882497"/>
            <a:ext cx="6186805" cy="3811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865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219200"/>
            <a:ext cx="7086600" cy="1752600"/>
          </a:xfrm>
        </p:spPr>
        <p:txBody>
          <a:bodyPr/>
          <a:lstStyle/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2400" dirty="0" smtClean="0">
                <a:solidFill>
                  <a:srgbClr val="0099FF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Global economic growth in 2017 and beyond will slow (mainly due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to ageing) and will be increasingly driven by innovation and    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investment skills.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endParaRPr lang="en-US" altLang="en-US" sz="1800" b="1" dirty="0" smtClean="0">
              <a:solidFill>
                <a:srgbClr val="00B0F0"/>
              </a:solidFill>
            </a:endParaRP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 smtClean="0">
                <a:solidFill>
                  <a:srgbClr val="00B0F0"/>
                </a:solidFill>
              </a:rPr>
              <a:t>     Major shifts in the retail sector will likely continue as the sector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“staggers” towards long-term recovery (including a trend toward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experiential retail, a shift to “Omni Channel,” a trend toward new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fulfillment models and new distribution methods, and the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repositioning of a number of centers as retailers shutter physical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stores and/or go out of business altogether).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endParaRPr lang="en-US" altLang="en-US" sz="1800" b="1" dirty="0" smtClean="0">
              <a:solidFill>
                <a:srgbClr val="00B0F0"/>
              </a:solidFill>
            </a:endParaRP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>
                <a:solidFill>
                  <a:srgbClr val="00B0F0"/>
                </a:solidFill>
              </a:rPr>
              <a:t>Rising income gaps in advanced countries will create a strong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    demand for “workforce” housing.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</a:t>
            </a:r>
            <a:endParaRPr lang="en-US" altLang="en-US" sz="1800" b="1" dirty="0">
              <a:solidFill>
                <a:srgbClr val="00B0F0"/>
              </a:solidFill>
            </a:endParaRP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endParaRPr lang="en-US" altLang="en-US" sz="1800" b="1" dirty="0">
              <a:solidFill>
                <a:srgbClr val="00B0F0"/>
              </a:solidFill>
            </a:endParaRP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 smtClean="0">
                <a:solidFill>
                  <a:srgbClr val="00B0F0"/>
                </a:solidFill>
              </a:rPr>
              <a:t>    Investors need to be prepared for a shifting debt market.  Bank   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lending standards have been getting tighter.  </a:t>
            </a:r>
            <a:r>
              <a:rPr lang="en-US" altLang="en-US" sz="1800" b="1" dirty="0">
                <a:solidFill>
                  <a:srgbClr val="00B0F0"/>
                </a:solidFill>
              </a:rPr>
              <a:t>M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ost insurance 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companies have a mechanism that slows down lending as allocations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are reached.  Such constraints are likely to cause a rise in</a:t>
            </a:r>
          </a:p>
          <a:p>
            <a:pPr algn="l" eaLnBrk="1" hangingPunct="1">
              <a:lnSpc>
                <a:spcPct val="75000"/>
              </a:lnSpc>
              <a:spcBef>
                <a:spcPts val="300"/>
              </a:spcBef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non-bank lenders.</a:t>
            </a:r>
          </a:p>
          <a:p>
            <a:pPr algn="l" eaLnBrk="1" hangingPunct="1">
              <a:lnSpc>
                <a:spcPct val="75000"/>
              </a:lnSpc>
              <a:spcBef>
                <a:spcPts val="600"/>
              </a:spcBef>
              <a:defRPr/>
            </a:pPr>
            <a:endParaRPr lang="en-US" altLang="en-US" sz="1800" b="1" dirty="0" smtClean="0">
              <a:solidFill>
                <a:srgbClr val="0099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3246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9144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Thirteenth Annual </a:t>
            </a:r>
            <a:r>
              <a:rPr lang="en-US" altLang="en-US" b="1" dirty="0"/>
              <a:t>REIA/DePaul Summit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685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altLang="en-US" sz="2400" b="1" dirty="0" smtClean="0"/>
              <a:t>      </a:t>
            </a:r>
            <a:r>
              <a:rPr lang="en-US" altLang="en-US" b="1" dirty="0" smtClean="0"/>
              <a:t>Four</a:t>
            </a:r>
            <a:r>
              <a:rPr lang="en-US" altLang="en-US" sz="2400" b="1" dirty="0" smtClean="0"/>
              <a:t> Key </a:t>
            </a:r>
            <a:r>
              <a:rPr lang="en-US" altLang="en-US" sz="2400" b="1" dirty="0"/>
              <a:t>Takeaways</a:t>
            </a:r>
          </a:p>
        </p:txBody>
      </p:sp>
    </p:spTree>
    <p:extLst>
      <p:ext uri="{BB962C8B-B14F-4D97-AF65-F5344CB8AC3E}">
        <p14:creationId xmlns:p14="http://schemas.microsoft.com/office/powerpoint/2010/main" val="2435032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9205</TotalTime>
  <Words>422</Words>
  <Application>Microsoft Office PowerPoint</Application>
  <PresentationFormat>On-screen Show (4:3)</PresentationFormat>
  <Paragraphs>63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Monotype Corsiva</vt:lpstr>
      <vt:lpstr>Times New Roman</vt:lpstr>
      <vt:lpstr>Default Design</vt:lpstr>
      <vt:lpstr>          Thirteenth Annual REIA/DePaul Summit  Cyclical vs structural changes in the real estate market   Implications for where the real estate market is heading in 2017 and beyond and the challenges/opportunities ahead  September 21, 2017  James D. Shilling  DePaul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Mannig J. Simidian</dc:creator>
  <cp:lastModifiedBy>James Shilling</cp:lastModifiedBy>
  <cp:revision>160</cp:revision>
  <dcterms:created xsi:type="dcterms:W3CDTF">2002-01-04T22:54:20Z</dcterms:created>
  <dcterms:modified xsi:type="dcterms:W3CDTF">2017-09-21T12:18:54Z</dcterms:modified>
</cp:coreProperties>
</file>