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8" r:id="rId2"/>
    <p:sldId id="269" r:id="rId3"/>
    <p:sldId id="258" r:id="rId4"/>
    <p:sldId id="270" r:id="rId5"/>
    <p:sldId id="271" r:id="rId6"/>
    <p:sldId id="272" r:id="rId7"/>
    <p:sldId id="274" r:id="rId8"/>
    <p:sldId id="276" r:id="rId9"/>
    <p:sldId id="275" r:id="rId10"/>
    <p:sldId id="277" r:id="rId11"/>
    <p:sldId id="260" r:id="rId12"/>
    <p:sldId id="273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474" autoAdjust="0"/>
    <p:restoredTop sz="94660" autoAdjust="0"/>
  </p:normalViewPr>
  <p:slideViewPr>
    <p:cSldViewPr snapToGrid="0">
      <p:cViewPr varScale="1">
        <p:scale>
          <a:sx n="103" d="100"/>
          <a:sy n="103" d="100"/>
        </p:scale>
        <p:origin x="138" y="25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72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HILLING\AppData\Local\Temp\QueryResultXLS-shilling@depaul.edu-2021-01-31_15_13_08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HILLING\AppData\Local\Temp\QueryResultXLS-shilling@depaul.edu-2021-02-01_13_11_00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61d601166e00d521/Excel%20Spreadsheets/MarketOutlook2021/NCREIF%20Cap%20Rates%202021-01-31_15_16_27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HILLING\Downloads\A373RX1Q020SBEA.xls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224742693680145E-2"/>
          <c:y val="0.18292682926829268"/>
          <c:w val="0.76655991034828508"/>
          <c:h val="0.63657192241213756"/>
        </c:manualLayout>
      </c:layout>
      <c:lineChart>
        <c:grouping val="standard"/>
        <c:varyColors val="0"/>
        <c:ser>
          <c:idx val="1"/>
          <c:order val="0"/>
          <c:spPr>
            <a:ln w="28575">
              <a:solidFill>
                <a:schemeClr val="tx1">
                  <a:lumMod val="85000"/>
                  <a:lumOff val="15000"/>
                </a:schemeClr>
              </a:solidFill>
            </a:ln>
          </c:spPr>
          <c:marker>
            <c:symbol val="none"/>
          </c:marker>
          <c:cat>
            <c:numRef>
              <c:f>Sheet1!$U$3:$U$44</c:f>
              <c:numCache>
                <c:formatCode>General</c:formatCode>
                <c:ptCount val="4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</c:numCache>
            </c:numRef>
          </c:cat>
          <c:val>
            <c:numRef>
              <c:f>Sheet1!$V$3:$V$44</c:f>
              <c:numCache>
                <c:formatCode>General</c:formatCode>
                <c:ptCount val="42"/>
                <c:pt idx="0">
                  <c:v>3.6411000000000637E-3</c:v>
                </c:pt>
                <c:pt idx="1">
                  <c:v>1.4664893114179955E-2</c:v>
                </c:pt>
                <c:pt idx="2">
                  <c:v>1.8569120689904572E-2</c:v>
                </c:pt>
                <c:pt idx="3">
                  <c:v>2.7960633553401726E-2</c:v>
                </c:pt>
                <c:pt idx="4">
                  <c:v>3.5538862140020777E-2</c:v>
                </c:pt>
                <c:pt idx="5">
                  <c:v>4.0736231689101565E-2</c:v>
                </c:pt>
                <c:pt idx="6">
                  <c:v>3.8233885493628383E-2</c:v>
                </c:pt>
                <c:pt idx="7">
                  <c:v>4.5656946304742263E-2</c:v>
                </c:pt>
                <c:pt idx="8">
                  <c:v>4.5366462805058738E-2</c:v>
                </c:pt>
                <c:pt idx="9">
                  <c:v>5.748518713506523E-2</c:v>
                </c:pt>
                <c:pt idx="10">
                  <c:v>6.5765190401813944E-2</c:v>
                </c:pt>
                <c:pt idx="11">
                  <c:v>7.035011225092247E-2</c:v>
                </c:pt>
                <c:pt idx="12">
                  <c:v>7.1794549727405066E-2</c:v>
                </c:pt>
                <c:pt idx="13">
                  <c:v>7.3015002181179733E-2</c:v>
                </c:pt>
                <c:pt idx="14">
                  <c:v>8.251848145249796E-2</c:v>
                </c:pt>
                <c:pt idx="15">
                  <c:v>8.3854309258610371E-2</c:v>
                </c:pt>
                <c:pt idx="16">
                  <c:v>9.2345440688204272E-2</c:v>
                </c:pt>
                <c:pt idx="17">
                  <c:v>0.1010650881684978</c:v>
                </c:pt>
                <c:pt idx="18">
                  <c:v>9.7952267057736631E-2</c:v>
                </c:pt>
                <c:pt idx="19">
                  <c:v>0.11281502730644388</c:v>
                </c:pt>
                <c:pt idx="20">
                  <c:v>0.12640171981933657</c:v>
                </c:pt>
                <c:pt idx="21">
                  <c:v>0.13274099605830769</c:v>
                </c:pt>
                <c:pt idx="22">
                  <c:v>0.14349240722239509</c:v>
                </c:pt>
                <c:pt idx="23">
                  <c:v>0.15122939119890266</c:v>
                </c:pt>
                <c:pt idx="24">
                  <c:v>0.15540374897138975</c:v>
                </c:pt>
                <c:pt idx="25">
                  <c:v>0.15725655442324027</c:v>
                </c:pt>
                <c:pt idx="26">
                  <c:v>0.16381137127314882</c:v>
                </c:pt>
                <c:pt idx="27">
                  <c:v>0.16744153170242404</c:v>
                </c:pt>
                <c:pt idx="28">
                  <c:v>0.17379708340101208</c:v>
                </c:pt>
                <c:pt idx="29">
                  <c:v>0.18118378844685479</c:v>
                </c:pt>
                <c:pt idx="30">
                  <c:v>0.18786539078296216</c:v>
                </c:pt>
                <c:pt idx="31">
                  <c:v>0.19293686328237114</c:v>
                </c:pt>
                <c:pt idx="32">
                  <c:v>0.20163134502303204</c:v>
                </c:pt>
                <c:pt idx="33">
                  <c:v>0.21311509546114804</c:v>
                </c:pt>
                <c:pt idx="34">
                  <c:v>0.22441744618254034</c:v>
                </c:pt>
                <c:pt idx="35">
                  <c:v>0.23260426855295058</c:v>
                </c:pt>
                <c:pt idx="36">
                  <c:v>0.2390779061713908</c:v>
                </c:pt>
                <c:pt idx="37">
                  <c:v>0.24314604675293272</c:v>
                </c:pt>
                <c:pt idx="38">
                  <c:v>0.25216034736714765</c:v>
                </c:pt>
                <c:pt idx="39">
                  <c:v>0.25680235620690728</c:v>
                </c:pt>
                <c:pt idx="40">
                  <c:v>0.26480705609382449</c:v>
                </c:pt>
                <c:pt idx="41">
                  <c:v>0.27222173449876319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C69-423A-B413-CC0F179D12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98168824"/>
        <c:axId val="1"/>
      </c:lineChart>
      <c:catAx>
        <c:axId val="49816882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Number of Quarters since</a:t>
                </a:r>
                <a:r>
                  <a:rPr lang="en-US" baseline="0"/>
                  <a:t> Start of the Business Cycle</a:t>
                </a:r>
                <a:endParaRPr lang="en-US"/>
              </a:p>
            </c:rich>
          </c:tx>
          <c:layout/>
          <c:overlay val="0"/>
        </c:title>
        <c:numFmt formatCode="#,##0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1"/>
        <c:scaling>
          <c:orientation val="minMax"/>
        </c:scaling>
        <c:delete val="0"/>
        <c:axPos val="r"/>
        <c:majorGridlines>
          <c:spPr>
            <a:ln w="9525" cap="flat" cmpd="sng" algn="ctr">
              <a:solidFill>
                <a:schemeClr val="bg1">
                  <a:lumMod val="6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Cumulative Growth in Real GDP</a:t>
                </a:r>
                <a:r>
                  <a:rPr lang="en-US" baseline="0" dirty="0" smtClean="0"/>
                  <a:t>,                   </a:t>
                </a:r>
                <a:r>
                  <a:rPr lang="en-US" baseline="0" dirty="0"/>
                  <a:t>June </a:t>
                </a:r>
                <a:r>
                  <a:rPr lang="en-US" baseline="0" dirty="0" smtClean="0"/>
                  <a:t>2009-February </a:t>
                </a:r>
                <a:r>
                  <a:rPr lang="en-US" baseline="0" dirty="0"/>
                  <a:t>2020 (%)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0.90847087972417806"/>
              <c:y val="0.24644827696365906"/>
            </c:manualLayout>
          </c:layout>
          <c:overlay val="0"/>
          <c:spPr>
            <a:noFill/>
            <a:ln w="25400">
              <a:noFill/>
            </a:ln>
          </c:spPr>
        </c:title>
        <c:numFmt formatCode="0%" sourceLinked="0"/>
        <c:majorTickMark val="out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8168824"/>
        <c:crosses val="max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097293572479262"/>
          <c:y val="0.14933253982787034"/>
          <c:w val="0.81847151575458954"/>
          <c:h val="0.80900079350546295"/>
        </c:manualLayout>
      </c:layout>
      <c:lineChart>
        <c:grouping val="standard"/>
        <c:varyColors val="0"/>
        <c:ser>
          <c:idx val="0"/>
          <c:order val="0"/>
          <c:tx>
            <c:v>Apartments</c:v>
          </c:tx>
          <c:spPr>
            <a:ln w="28575" cap="rnd">
              <a:noFill/>
              <a:round/>
            </a:ln>
            <a:effectLst/>
          </c:spPr>
          <c:marker>
            <c:symbol val="none"/>
          </c:marker>
          <c:trendline>
            <c:name>Apartments</c:name>
            <c:spPr>
              <a:ln w="22225" cap="rnd">
                <a:solidFill>
                  <a:schemeClr val="tx1">
                    <a:lumMod val="85000"/>
                    <a:lumOff val="15000"/>
                  </a:schemeClr>
                </a:solidFill>
                <a:prstDash val="solid"/>
              </a:ln>
              <a:effectLst/>
            </c:spPr>
            <c:trendlineType val="movingAvg"/>
            <c:period val="4"/>
            <c:dispRSqr val="0"/>
            <c:dispEq val="0"/>
          </c:trendline>
          <c:cat>
            <c:numRef>
              <c:f>'[QueryResultXLS-shilling@depaul.edu-2021-01-31_15_13_08.xlsx]Result1'!$M$38:$M$81</c:f>
              <c:numCache>
                <c:formatCode>General</c:formatCode>
                <c:ptCount val="44"/>
                <c:pt idx="0">
                  <c:v>20101</c:v>
                </c:pt>
                <c:pt idx="1">
                  <c:v>20102</c:v>
                </c:pt>
                <c:pt idx="2">
                  <c:v>20103</c:v>
                </c:pt>
                <c:pt idx="3">
                  <c:v>20104</c:v>
                </c:pt>
                <c:pt idx="4">
                  <c:v>20111</c:v>
                </c:pt>
                <c:pt idx="5">
                  <c:v>20112</c:v>
                </c:pt>
                <c:pt idx="6">
                  <c:v>20113</c:v>
                </c:pt>
                <c:pt idx="7">
                  <c:v>20114</c:v>
                </c:pt>
                <c:pt idx="8">
                  <c:v>20121</c:v>
                </c:pt>
                <c:pt idx="9">
                  <c:v>20122</c:v>
                </c:pt>
                <c:pt idx="10">
                  <c:v>20123</c:v>
                </c:pt>
                <c:pt idx="11">
                  <c:v>20124</c:v>
                </c:pt>
                <c:pt idx="12">
                  <c:v>20131</c:v>
                </c:pt>
                <c:pt idx="13">
                  <c:v>20132</c:v>
                </c:pt>
                <c:pt idx="14">
                  <c:v>20133</c:v>
                </c:pt>
                <c:pt idx="15">
                  <c:v>20134</c:v>
                </c:pt>
                <c:pt idx="16">
                  <c:v>20141</c:v>
                </c:pt>
                <c:pt idx="17">
                  <c:v>20142</c:v>
                </c:pt>
                <c:pt idx="18">
                  <c:v>20143</c:v>
                </c:pt>
                <c:pt idx="19">
                  <c:v>20144</c:v>
                </c:pt>
                <c:pt idx="20">
                  <c:v>20151</c:v>
                </c:pt>
                <c:pt idx="21">
                  <c:v>20152</c:v>
                </c:pt>
                <c:pt idx="22">
                  <c:v>20153</c:v>
                </c:pt>
                <c:pt idx="23">
                  <c:v>20154</c:v>
                </c:pt>
                <c:pt idx="24">
                  <c:v>20161</c:v>
                </c:pt>
                <c:pt idx="25">
                  <c:v>20162</c:v>
                </c:pt>
                <c:pt idx="26">
                  <c:v>20163</c:v>
                </c:pt>
                <c:pt idx="27">
                  <c:v>20164</c:v>
                </c:pt>
                <c:pt idx="28">
                  <c:v>20171</c:v>
                </c:pt>
                <c:pt idx="29">
                  <c:v>20172</c:v>
                </c:pt>
                <c:pt idx="30">
                  <c:v>20173</c:v>
                </c:pt>
                <c:pt idx="31">
                  <c:v>20174</c:v>
                </c:pt>
                <c:pt idx="32">
                  <c:v>20181</c:v>
                </c:pt>
                <c:pt idx="33">
                  <c:v>20182</c:v>
                </c:pt>
                <c:pt idx="34">
                  <c:v>20183</c:v>
                </c:pt>
                <c:pt idx="35">
                  <c:v>20184</c:v>
                </c:pt>
                <c:pt idx="36">
                  <c:v>20191</c:v>
                </c:pt>
                <c:pt idx="37">
                  <c:v>20192</c:v>
                </c:pt>
                <c:pt idx="38">
                  <c:v>20193</c:v>
                </c:pt>
                <c:pt idx="39">
                  <c:v>20194</c:v>
                </c:pt>
                <c:pt idx="40">
                  <c:v>20201</c:v>
                </c:pt>
                <c:pt idx="41">
                  <c:v>20202</c:v>
                </c:pt>
                <c:pt idx="42">
                  <c:v>20203</c:v>
                </c:pt>
                <c:pt idx="43">
                  <c:v>20204</c:v>
                </c:pt>
              </c:numCache>
            </c:numRef>
          </c:cat>
          <c:val>
            <c:numRef>
              <c:f>'[QueryResultXLS-shilling@depaul.edu-2021-01-31_15_13_08.xlsx]Result1'!$N$38:$N$81</c:f>
              <c:numCache>
                <c:formatCode>General</c:formatCode>
                <c:ptCount val="44"/>
                <c:pt idx="0">
                  <c:v>-8.3658510287539789E-3</c:v>
                </c:pt>
                <c:pt idx="1">
                  <c:v>1.9258941172359823E-3</c:v>
                </c:pt>
                <c:pt idx="2">
                  <c:v>2.5299443050894155E-2</c:v>
                </c:pt>
                <c:pt idx="3">
                  <c:v>4.8863526267079127E-2</c:v>
                </c:pt>
                <c:pt idx="4">
                  <c:v>4.2743167445028263E-2</c:v>
                </c:pt>
                <c:pt idx="5">
                  <c:v>3.6622585362588334E-2</c:v>
                </c:pt>
                <c:pt idx="6">
                  <c:v>7.4474194617908163E-2</c:v>
                </c:pt>
                <c:pt idx="7">
                  <c:v>8.9923449138624933E-2</c:v>
                </c:pt>
                <c:pt idx="8">
                  <c:v>0.10011572970160021</c:v>
                </c:pt>
                <c:pt idx="9">
                  <c:v>0.10855983784140788</c:v>
                </c:pt>
                <c:pt idx="10">
                  <c:v>8.0800984432639833E-2</c:v>
                </c:pt>
                <c:pt idx="11">
                  <c:v>7.1332406067199816E-2</c:v>
                </c:pt>
                <c:pt idx="12">
                  <c:v>6.5841642700800174E-2</c:v>
                </c:pt>
                <c:pt idx="13">
                  <c:v>6.5321212211200352E-2</c:v>
                </c:pt>
                <c:pt idx="14">
                  <c:v>5.3461190903380196E-2</c:v>
                </c:pt>
                <c:pt idx="15">
                  <c:v>4.2790581025312191E-2</c:v>
                </c:pt>
                <c:pt idx="16">
                  <c:v>4.6406359738992098E-2</c:v>
                </c:pt>
                <c:pt idx="17">
                  <c:v>4.262355218546543E-2</c:v>
                </c:pt>
                <c:pt idx="18">
                  <c:v>7.032113618091218E-2</c:v>
                </c:pt>
                <c:pt idx="19">
                  <c:v>8.1702962067266238E-2</c:v>
                </c:pt>
                <c:pt idx="20">
                  <c:v>9.6653935972826233E-2</c:v>
                </c:pt>
                <c:pt idx="21">
                  <c:v>9.5471038022669097E-2</c:v>
                </c:pt>
                <c:pt idx="22">
                  <c:v>8.5037980517691292E-2</c:v>
                </c:pt>
                <c:pt idx="23">
                  <c:v>7.2543995433310471E-2</c:v>
                </c:pt>
                <c:pt idx="24">
                  <c:v>5.1132804561382361E-2</c:v>
                </c:pt>
                <c:pt idx="25">
                  <c:v>6.5888080015615857E-2</c:v>
                </c:pt>
                <c:pt idx="26">
                  <c:v>5.4293337886463844E-2</c:v>
                </c:pt>
                <c:pt idx="27">
                  <c:v>5.8528298070783968E-2</c:v>
                </c:pt>
                <c:pt idx="28">
                  <c:v>4.7168892646335836E-2</c:v>
                </c:pt>
                <c:pt idx="29">
                  <c:v>3.4700182695174497E-2</c:v>
                </c:pt>
                <c:pt idx="30">
                  <c:v>1.9968100361042351E-2</c:v>
                </c:pt>
                <c:pt idx="31">
                  <c:v>-5.9442718625727364E-3</c:v>
                </c:pt>
                <c:pt idx="32">
                  <c:v>1.5440949122673686E-3</c:v>
                </c:pt>
                <c:pt idx="33">
                  <c:v>6.7446275888960461E-3</c:v>
                </c:pt>
                <c:pt idx="34">
                  <c:v>3.4523117661824143E-2</c:v>
                </c:pt>
                <c:pt idx="35">
                  <c:v>6.9559306991504144E-2</c:v>
                </c:pt>
                <c:pt idx="36">
                  <c:v>6.39081612163519E-2</c:v>
                </c:pt>
                <c:pt idx="37">
                  <c:v>6.2871213690799843E-2</c:v>
                </c:pt>
                <c:pt idx="38">
                  <c:v>5.3392331211199906E-2</c:v>
                </c:pt>
                <c:pt idx="39">
                  <c:v>2.6832707215999729E-2</c:v>
                </c:pt>
                <c:pt idx="40">
                  <c:v>3.2698558519999921E-2</c:v>
                </c:pt>
                <c:pt idx="41">
                  <c:v>-2.6845329098080017E-2</c:v>
                </c:pt>
                <c:pt idx="42">
                  <c:v>-8.2527594598629905E-2</c:v>
                </c:pt>
                <c:pt idx="43">
                  <c:v>-9.5140504448852359E-2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F47-4AEA-8F30-ED601B60B7AA}"/>
            </c:ext>
          </c:extLst>
        </c:ser>
        <c:ser>
          <c:idx val="1"/>
          <c:order val="1"/>
          <c:tx>
            <c:v>Industrial</c:v>
          </c:tx>
          <c:spPr>
            <a:ln w="28575" cap="rnd">
              <a:noFill/>
              <a:round/>
            </a:ln>
            <a:effectLst/>
          </c:spPr>
          <c:marker>
            <c:symbol val="none"/>
          </c:marker>
          <c:trendline>
            <c:name>Industrial</c:name>
            <c:spPr>
              <a:ln w="22225" cap="rnd">
                <a:solidFill>
                  <a:schemeClr val="accent2"/>
                </a:solidFill>
                <a:prstDash val="solid"/>
              </a:ln>
              <a:effectLst/>
            </c:spPr>
            <c:trendlineType val="movingAvg"/>
            <c:period val="4"/>
            <c:dispRSqr val="0"/>
            <c:dispEq val="0"/>
          </c:trendline>
          <c:val>
            <c:numRef>
              <c:f>'[QueryResultXLS-shilling@depaul.edu-2021-01-31_15_13_08.xlsx]Result1'!$N$189:$N$232</c:f>
              <c:numCache>
                <c:formatCode>General</c:formatCode>
                <c:ptCount val="44"/>
                <c:pt idx="0">
                  <c:v>-5.6101180986678267E-2</c:v>
                </c:pt>
                <c:pt idx="1">
                  <c:v>-2.3997127096239912E-2</c:v>
                </c:pt>
                <c:pt idx="2">
                  <c:v>-7.9793594478998475E-3</c:v>
                </c:pt>
                <c:pt idx="3">
                  <c:v>2.458439691515002E-2</c:v>
                </c:pt>
                <c:pt idx="4">
                  <c:v>5.5218974206250326E-3</c:v>
                </c:pt>
                <c:pt idx="5">
                  <c:v>-5.4010308051625211E-3</c:v>
                </c:pt>
                <c:pt idx="6">
                  <c:v>-9.7360832711923528E-3</c:v>
                </c:pt>
                <c:pt idx="7">
                  <c:v>-5.4725656453252447E-2</c:v>
                </c:pt>
                <c:pt idx="8">
                  <c:v>-3.4178253849109774E-2</c:v>
                </c:pt>
                <c:pt idx="9">
                  <c:v>5.8805508635703552E-2</c:v>
                </c:pt>
                <c:pt idx="10">
                  <c:v>1.445597932164211E-2</c:v>
                </c:pt>
                <c:pt idx="11">
                  <c:v>5.2361755398998122E-2</c:v>
                </c:pt>
                <c:pt idx="12">
                  <c:v>1.6376585601014071E-2</c:v>
                </c:pt>
                <c:pt idx="13">
                  <c:v>-3.1582762694361888E-2</c:v>
                </c:pt>
                <c:pt idx="14">
                  <c:v>1.2262503709091543E-2</c:v>
                </c:pt>
                <c:pt idx="15">
                  <c:v>5.2186731644896289E-2</c:v>
                </c:pt>
                <c:pt idx="16">
                  <c:v>4.0015993952363216E-2</c:v>
                </c:pt>
                <c:pt idx="17">
                  <c:v>3.9402837229977727E-2</c:v>
                </c:pt>
                <c:pt idx="18">
                  <c:v>4.5185328674929082E-2</c:v>
                </c:pt>
                <c:pt idx="19">
                  <c:v>3.2336762539829422E-2</c:v>
                </c:pt>
                <c:pt idx="20">
                  <c:v>2.4878137309308546E-2</c:v>
                </c:pt>
                <c:pt idx="21">
                  <c:v>1.2484074691174296E-2</c:v>
                </c:pt>
                <c:pt idx="22">
                  <c:v>5.0794823614975781E-2</c:v>
                </c:pt>
                <c:pt idx="23">
                  <c:v>2.5256101912063844E-2</c:v>
                </c:pt>
                <c:pt idx="24">
                  <c:v>6.3929148806656011E-2</c:v>
                </c:pt>
                <c:pt idx="25">
                  <c:v>8.3729581810920051E-2</c:v>
                </c:pt>
                <c:pt idx="26">
                  <c:v>2.9053077445400088E-2</c:v>
                </c:pt>
                <c:pt idx="27">
                  <c:v>6.3885428499950159E-2</c:v>
                </c:pt>
                <c:pt idx="28">
                  <c:v>8.2800815415200235E-2</c:v>
                </c:pt>
                <c:pt idx="29">
                  <c:v>6.5450611826720184E-2</c:v>
                </c:pt>
                <c:pt idx="30">
                  <c:v>0.11319561668752676</c:v>
                </c:pt>
                <c:pt idx="31">
                  <c:v>5.6957229368230555E-2</c:v>
                </c:pt>
                <c:pt idx="32">
                  <c:v>4.7417533878008511E-2</c:v>
                </c:pt>
                <c:pt idx="33">
                  <c:v>5.511378027925673E-2</c:v>
                </c:pt>
                <c:pt idx="34">
                  <c:v>1.0669820430610155E-2</c:v>
                </c:pt>
                <c:pt idx="35">
                  <c:v>4.8312695150424245E-2</c:v>
                </c:pt>
                <c:pt idx="36">
                  <c:v>4.5746069219686936E-2</c:v>
                </c:pt>
                <c:pt idx="37">
                  <c:v>-2.1427550499386605E-5</c:v>
                </c:pt>
                <c:pt idx="38">
                  <c:v>2.1715059499640033E-2</c:v>
                </c:pt>
                <c:pt idx="39">
                  <c:v>2.7460127901680176E-2</c:v>
                </c:pt>
                <c:pt idx="40">
                  <c:v>3.6134933615360021E-2</c:v>
                </c:pt>
                <c:pt idx="41">
                  <c:v>7.7362444632319782E-2</c:v>
                </c:pt>
                <c:pt idx="42">
                  <c:v>7.3982484021708705E-2</c:v>
                </c:pt>
                <c:pt idx="43">
                  <c:v>9.4105169370751751E-2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F47-4AEA-8F30-ED601B60B7AA}"/>
            </c:ext>
          </c:extLst>
        </c:ser>
        <c:ser>
          <c:idx val="2"/>
          <c:order val="2"/>
          <c:tx>
            <c:v>Office</c:v>
          </c:tx>
          <c:spPr>
            <a:ln w="28575" cap="rnd">
              <a:noFill/>
              <a:round/>
            </a:ln>
            <a:effectLst/>
          </c:spPr>
          <c:marker>
            <c:symbol val="none"/>
          </c:marker>
          <c:trendline>
            <c:name>Office</c:name>
            <c:spPr>
              <a:ln w="22225" cap="rnd">
                <a:solidFill>
                  <a:schemeClr val="accent3"/>
                </a:solidFill>
                <a:prstDash val="solid"/>
              </a:ln>
              <a:effectLst/>
            </c:spPr>
            <c:trendlineType val="movingAvg"/>
            <c:period val="4"/>
            <c:dispRSqr val="0"/>
            <c:dispEq val="0"/>
          </c:trendline>
          <c:val>
            <c:numRef>
              <c:f>'[QueryResultXLS-shilling@depaul.edu-2021-01-31_15_13_08.xlsx]Result1'!$N$269:$N$312</c:f>
              <c:numCache>
                <c:formatCode>General</c:formatCode>
                <c:ptCount val="44"/>
                <c:pt idx="0">
                  <c:v>4.2486665144848113E-2</c:v>
                </c:pt>
                <c:pt idx="1">
                  <c:v>2.3713514937511393E-2</c:v>
                </c:pt>
                <c:pt idx="2">
                  <c:v>2.9842924267543314E-2</c:v>
                </c:pt>
                <c:pt idx="3">
                  <c:v>-6.8671546593965571E-2</c:v>
                </c:pt>
                <c:pt idx="4">
                  <c:v>-1.4208435091170313E-2</c:v>
                </c:pt>
                <c:pt idx="5">
                  <c:v>6.6787859863945087E-2</c:v>
                </c:pt>
                <c:pt idx="6">
                  <c:v>9.6441792443111574E-3</c:v>
                </c:pt>
                <c:pt idx="7">
                  <c:v>5.3803353200830406E-2</c:v>
                </c:pt>
                <c:pt idx="8">
                  <c:v>3.3539804996518319E-2</c:v>
                </c:pt>
                <c:pt idx="9">
                  <c:v>-1.0588421080678256E-2</c:v>
                </c:pt>
                <c:pt idx="10">
                  <c:v>6.3972623384576099E-2</c:v>
                </c:pt>
                <c:pt idx="11">
                  <c:v>0.10508657365606422</c:v>
                </c:pt>
                <c:pt idx="12">
                  <c:v>4.0827522701311958E-2</c:v>
                </c:pt>
                <c:pt idx="13">
                  <c:v>0.10752612186176003</c:v>
                </c:pt>
                <c:pt idx="14">
                  <c:v>6.3700039456703994E-2</c:v>
                </c:pt>
                <c:pt idx="15">
                  <c:v>5.315388219891215E-2</c:v>
                </c:pt>
                <c:pt idx="16">
                  <c:v>4.1604266106560095E-2</c:v>
                </c:pt>
                <c:pt idx="17">
                  <c:v>-2.0737104467103973E-2</c:v>
                </c:pt>
                <c:pt idx="18">
                  <c:v>2.1196507564158473E-3</c:v>
                </c:pt>
                <c:pt idx="19">
                  <c:v>1.1657969859391937E-2</c:v>
                </c:pt>
                <c:pt idx="20">
                  <c:v>4.1883069369564874E-2</c:v>
                </c:pt>
                <c:pt idx="21">
                  <c:v>4.868064574148967E-2</c:v>
                </c:pt>
                <c:pt idx="22">
                  <c:v>4.22329860790569E-2</c:v>
                </c:pt>
                <c:pt idx="23">
                  <c:v>4.305186880235623E-2</c:v>
                </c:pt>
                <c:pt idx="24">
                  <c:v>6.9567493021735816E-2</c:v>
                </c:pt>
                <c:pt idx="25">
                  <c:v>4.1100316572227902E-2</c:v>
                </c:pt>
                <c:pt idx="26">
                  <c:v>4.5255576267187791E-2</c:v>
                </c:pt>
                <c:pt idx="27">
                  <c:v>3.9408709942631681E-2</c:v>
                </c:pt>
                <c:pt idx="28">
                  <c:v>6.5479820886166662E-2</c:v>
                </c:pt>
                <c:pt idx="29">
                  <c:v>8.3110603917680326E-2</c:v>
                </c:pt>
                <c:pt idx="30">
                  <c:v>0.16954847063860035</c:v>
                </c:pt>
                <c:pt idx="31">
                  <c:v>0.10999187231140017</c:v>
                </c:pt>
                <c:pt idx="32">
                  <c:v>2.1563081269900142E-2</c:v>
                </c:pt>
                <c:pt idx="33">
                  <c:v>8.3617334941084032E-2</c:v>
                </c:pt>
                <c:pt idx="34">
                  <c:v>-6.907646531614553E-2</c:v>
                </c:pt>
                <c:pt idx="35">
                  <c:v>-3.1421348856540798E-2</c:v>
                </c:pt>
                <c:pt idx="36">
                  <c:v>1.5889685834514333E-2</c:v>
                </c:pt>
                <c:pt idx="37">
                  <c:v>-4.3236671851372255E-2</c:v>
                </c:pt>
                <c:pt idx="38">
                  <c:v>5.5063738658005956E-2</c:v>
                </c:pt>
                <c:pt idx="39">
                  <c:v>0.10651997536249391</c:v>
                </c:pt>
                <c:pt idx="40">
                  <c:v>4.7378015586781785E-2</c:v>
                </c:pt>
                <c:pt idx="41">
                  <c:v>9.6037265000454841E-3</c:v>
                </c:pt>
                <c:pt idx="42">
                  <c:v>7.9362570207390792E-3</c:v>
                </c:pt>
                <c:pt idx="43">
                  <c:v>-2.7025511376016165E-2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F47-4AEA-8F30-ED601B60B7AA}"/>
            </c:ext>
          </c:extLst>
        </c:ser>
        <c:ser>
          <c:idx val="3"/>
          <c:order val="3"/>
          <c:tx>
            <c:v>Retail</c:v>
          </c:tx>
          <c:spPr>
            <a:ln w="28575" cap="rnd">
              <a:noFill/>
              <a:round/>
            </a:ln>
            <a:effectLst/>
          </c:spPr>
          <c:marker>
            <c:symbol val="none"/>
          </c:marker>
          <c:trendline>
            <c:name>Retail</c:name>
            <c:spPr>
              <a:ln w="22225" cap="rnd">
                <a:solidFill>
                  <a:schemeClr val="accent5"/>
                </a:solidFill>
                <a:prstDash val="solid"/>
              </a:ln>
              <a:effectLst/>
            </c:spPr>
            <c:trendlineType val="movingAvg"/>
            <c:period val="4"/>
            <c:dispRSqr val="0"/>
            <c:dispEq val="0"/>
          </c:trendline>
          <c:val>
            <c:numRef>
              <c:f>'[QueryResultXLS-shilling@depaul.edu-2021-01-31_15_13_08.xlsx]Result1'!$N$349:$N$392</c:f>
              <c:numCache>
                <c:formatCode>General</c:formatCode>
                <c:ptCount val="44"/>
                <c:pt idx="0">
                  <c:v>-7.6490794538200957E-3</c:v>
                </c:pt>
                <c:pt idx="1">
                  <c:v>-1.7531244905860111E-2</c:v>
                </c:pt>
                <c:pt idx="2">
                  <c:v>5.9723256696500027E-3</c:v>
                </c:pt>
                <c:pt idx="3">
                  <c:v>-0.10348681218637001</c:v>
                </c:pt>
                <c:pt idx="4">
                  <c:v>9.3868812225699205E-3</c:v>
                </c:pt>
                <c:pt idx="5">
                  <c:v>2.963604343189985E-3</c:v>
                </c:pt>
                <c:pt idx="6">
                  <c:v>4.0981904808355951E-2</c:v>
                </c:pt>
                <c:pt idx="7">
                  <c:v>0.15620681910334988</c:v>
                </c:pt>
                <c:pt idx="8">
                  <c:v>1.7483196169684856E-2</c:v>
                </c:pt>
                <c:pt idx="9">
                  <c:v>5.3953258050779773E-2</c:v>
                </c:pt>
                <c:pt idx="10">
                  <c:v>3.0067766242969363E-4</c:v>
                </c:pt>
                <c:pt idx="11">
                  <c:v>-3.1885036073603268E-2</c:v>
                </c:pt>
                <c:pt idx="12">
                  <c:v>-1.9381520239120098E-2</c:v>
                </c:pt>
                <c:pt idx="13">
                  <c:v>3.2739505859060047E-2</c:v>
                </c:pt>
                <c:pt idx="14">
                  <c:v>3.2739505859060047E-2</c:v>
                </c:pt>
                <c:pt idx="15">
                  <c:v>3.2322068710370022E-2</c:v>
                </c:pt>
                <c:pt idx="16">
                  <c:v>6.6184355591460742E-2</c:v>
                </c:pt>
                <c:pt idx="17">
                  <c:v>7.6305324456367174E-3</c:v>
                </c:pt>
                <c:pt idx="18">
                  <c:v>-9.0294350232017484E-3</c:v>
                </c:pt>
                <c:pt idx="19">
                  <c:v>1.1407078852179175E-2</c:v>
                </c:pt>
                <c:pt idx="20">
                  <c:v>1.5636379659804689E-2</c:v>
                </c:pt>
                <c:pt idx="21">
                  <c:v>2.1945312185494226E-2</c:v>
                </c:pt>
                <c:pt idx="22">
                  <c:v>2.2252110537996694E-2</c:v>
                </c:pt>
                <c:pt idx="23">
                  <c:v>6.5385965439857641E-2</c:v>
                </c:pt>
                <c:pt idx="24">
                  <c:v>2.8204143128254477E-2</c:v>
                </c:pt>
                <c:pt idx="25">
                  <c:v>2.5644638639734429E-2</c:v>
                </c:pt>
                <c:pt idx="26">
                  <c:v>7.7768235721465739E-2</c:v>
                </c:pt>
                <c:pt idx="27">
                  <c:v>2.3173057082467308E-2</c:v>
                </c:pt>
                <c:pt idx="28">
                  <c:v>2.2752603802383975E-2</c:v>
                </c:pt>
                <c:pt idx="29">
                  <c:v>2.244632931532009E-2</c:v>
                </c:pt>
                <c:pt idx="30">
                  <c:v>-1.746256206122998E-2</c:v>
                </c:pt>
                <c:pt idx="31">
                  <c:v>2.1114643828399338E-3</c:v>
                </c:pt>
                <c:pt idx="32">
                  <c:v>2.991928508000008E-2</c:v>
                </c:pt>
                <c:pt idx="33">
                  <c:v>7.1921595680000117E-3</c:v>
                </c:pt>
                <c:pt idx="34">
                  <c:v>2.0961975103999997E-2</c:v>
                </c:pt>
                <c:pt idx="35">
                  <c:v>1.8757306528000006E-2</c:v>
                </c:pt>
                <c:pt idx="36">
                  <c:v>-3.2384310259705562E-2</c:v>
                </c:pt>
                <c:pt idx="37">
                  <c:v>1.1481461258028736E-2</c:v>
                </c:pt>
                <c:pt idx="38">
                  <c:v>-2.3018834869712901E-2</c:v>
                </c:pt>
                <c:pt idx="39">
                  <c:v>-5.1080855351519183E-2</c:v>
                </c:pt>
                <c:pt idx="40">
                  <c:v>-4.5086419819943213E-2</c:v>
                </c:pt>
                <c:pt idx="41">
                  <c:v>-0.19292174161964937</c:v>
                </c:pt>
                <c:pt idx="42">
                  <c:v>-0.14090222825444809</c:v>
                </c:pt>
                <c:pt idx="43">
                  <c:v>-0.16143565686817607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F47-4AEA-8F30-ED601B60B7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132258448"/>
        <c:axId val="2132259760"/>
      </c:lineChart>
      <c:catAx>
        <c:axId val="2132258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32259760"/>
        <c:crosses val="autoZero"/>
        <c:auto val="1"/>
        <c:lblAlgn val="ctr"/>
        <c:lblOffset val="100"/>
        <c:noMultiLvlLbl val="0"/>
      </c:catAx>
      <c:valAx>
        <c:axId val="2132259760"/>
        <c:scaling>
          <c:orientation val="minMax"/>
          <c:max val="0.15000000000000002"/>
          <c:min val="-0.1500000000000000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Percent Change</a:t>
                </a:r>
                <a:r>
                  <a:rPr lang="en-US" baseline="0" dirty="0"/>
                  <a:t> Over a Year </a:t>
                </a:r>
                <a:r>
                  <a:rPr lang="en-US" baseline="0" dirty="0" smtClean="0"/>
                  <a:t>Ago </a:t>
                </a:r>
                <a:r>
                  <a:rPr lang="en-US" baseline="0" dirty="0"/>
                  <a:t>(%)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1.3809158866885022E-2"/>
              <c:y val="0.1902394357880965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322584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egendEntry>
        <c:idx val="0"/>
        <c:delete val="1"/>
      </c:legendEntry>
      <c:legendEntry>
        <c:idx val="1"/>
        <c:delete val="1"/>
      </c:legendEntry>
      <c:legendEntry>
        <c:idx val="2"/>
        <c:delete val="1"/>
      </c:legendEntry>
      <c:legendEntry>
        <c:idx val="3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v>Apartments</c:v>
          </c:tx>
          <c:spPr>
            <a:ln w="28575" cap="rnd">
              <a:noFill/>
              <a:round/>
            </a:ln>
            <a:effectLst/>
          </c:spPr>
          <c:marker>
            <c:symbol val="none"/>
          </c:marker>
          <c:trendline>
            <c:name>Apartments</c:name>
            <c:spPr>
              <a:ln w="22225" cap="rnd">
                <a:solidFill>
                  <a:schemeClr val="bg2">
                    <a:lumMod val="25000"/>
                  </a:schemeClr>
                </a:solidFill>
                <a:prstDash val="solid"/>
              </a:ln>
              <a:effectLst/>
            </c:spPr>
            <c:trendlineType val="movingAvg"/>
            <c:period val="4"/>
            <c:dispRSqr val="0"/>
            <c:dispEq val="0"/>
          </c:trendline>
          <c:cat>
            <c:strRef>
              <c:f>'[QueryResultXLS-shilling@depaul.edu-2021-02-01_13_11_00.xlsx]Result1'!$A$67:$A$110</c:f>
              <c:strCache>
                <c:ptCount val="44"/>
                <c:pt idx="0">
                  <c:v>20101</c:v>
                </c:pt>
                <c:pt idx="1">
                  <c:v>20102</c:v>
                </c:pt>
                <c:pt idx="2">
                  <c:v>20103</c:v>
                </c:pt>
                <c:pt idx="3">
                  <c:v>20104</c:v>
                </c:pt>
                <c:pt idx="4">
                  <c:v>20111</c:v>
                </c:pt>
                <c:pt idx="5">
                  <c:v>20112</c:v>
                </c:pt>
                <c:pt idx="6">
                  <c:v>20113</c:v>
                </c:pt>
                <c:pt idx="7">
                  <c:v>20114</c:v>
                </c:pt>
                <c:pt idx="8">
                  <c:v>20121</c:v>
                </c:pt>
                <c:pt idx="9">
                  <c:v>20122</c:v>
                </c:pt>
                <c:pt idx="10">
                  <c:v>20123</c:v>
                </c:pt>
                <c:pt idx="11">
                  <c:v>20124</c:v>
                </c:pt>
                <c:pt idx="12">
                  <c:v>20131</c:v>
                </c:pt>
                <c:pt idx="13">
                  <c:v>20132</c:v>
                </c:pt>
                <c:pt idx="14">
                  <c:v>20133</c:v>
                </c:pt>
                <c:pt idx="15">
                  <c:v>20134</c:v>
                </c:pt>
                <c:pt idx="16">
                  <c:v>20141</c:v>
                </c:pt>
                <c:pt idx="17">
                  <c:v>20142</c:v>
                </c:pt>
                <c:pt idx="18">
                  <c:v>20143</c:v>
                </c:pt>
                <c:pt idx="19">
                  <c:v>20144</c:v>
                </c:pt>
                <c:pt idx="20">
                  <c:v>20151</c:v>
                </c:pt>
                <c:pt idx="21">
                  <c:v>20152</c:v>
                </c:pt>
                <c:pt idx="22">
                  <c:v>20153</c:v>
                </c:pt>
                <c:pt idx="23">
                  <c:v>20154</c:v>
                </c:pt>
                <c:pt idx="24">
                  <c:v>20161</c:v>
                </c:pt>
                <c:pt idx="25">
                  <c:v>20162</c:v>
                </c:pt>
                <c:pt idx="26">
                  <c:v>20163</c:v>
                </c:pt>
                <c:pt idx="27">
                  <c:v>20164</c:v>
                </c:pt>
                <c:pt idx="28">
                  <c:v>20171</c:v>
                </c:pt>
                <c:pt idx="29">
                  <c:v>20172</c:v>
                </c:pt>
                <c:pt idx="30">
                  <c:v>20173</c:v>
                </c:pt>
                <c:pt idx="31">
                  <c:v>20174</c:v>
                </c:pt>
                <c:pt idx="32">
                  <c:v>20181</c:v>
                </c:pt>
                <c:pt idx="33">
                  <c:v>20182</c:v>
                </c:pt>
                <c:pt idx="34">
                  <c:v>20183</c:v>
                </c:pt>
                <c:pt idx="35">
                  <c:v>20184</c:v>
                </c:pt>
                <c:pt idx="36">
                  <c:v>20191</c:v>
                </c:pt>
                <c:pt idx="37">
                  <c:v>20192</c:v>
                </c:pt>
                <c:pt idx="38">
                  <c:v>20193</c:v>
                </c:pt>
                <c:pt idx="39">
                  <c:v>20194</c:v>
                </c:pt>
                <c:pt idx="40">
                  <c:v>20201</c:v>
                </c:pt>
                <c:pt idx="41">
                  <c:v>20202</c:v>
                </c:pt>
                <c:pt idx="42">
                  <c:v>20203</c:v>
                </c:pt>
                <c:pt idx="43">
                  <c:v>20204</c:v>
                </c:pt>
              </c:strCache>
            </c:strRef>
          </c:cat>
          <c:val>
            <c:numRef>
              <c:f>'[QueryResultXLS-shilling@depaul.edu-2021-02-01_13_11_00.xlsx]Result1'!$G$67:$G$110</c:f>
              <c:numCache>
                <c:formatCode>General</c:formatCode>
                <c:ptCount val="44"/>
                <c:pt idx="0">
                  <c:v>6.6999999999999948E-2</c:v>
                </c:pt>
                <c:pt idx="1">
                  <c:v>5.6699999999999973E-2</c:v>
                </c:pt>
                <c:pt idx="2">
                  <c:v>5.8000000000000052E-2</c:v>
                </c:pt>
                <c:pt idx="3">
                  <c:v>7.4400000000000022E-2</c:v>
                </c:pt>
                <c:pt idx="4">
                  <c:v>6.9999999999999951E-2</c:v>
                </c:pt>
                <c:pt idx="5">
                  <c:v>5.0899999999999945E-2</c:v>
                </c:pt>
                <c:pt idx="6">
                  <c:v>4.379999999999995E-2</c:v>
                </c:pt>
                <c:pt idx="7">
                  <c:v>6.7100000000000048E-2</c:v>
                </c:pt>
                <c:pt idx="8">
                  <c:v>6.579999999999997E-2</c:v>
                </c:pt>
                <c:pt idx="9">
                  <c:v>4.7000000000000042E-2</c:v>
                </c:pt>
                <c:pt idx="10">
                  <c:v>4.8699999999999966E-2</c:v>
                </c:pt>
                <c:pt idx="11">
                  <c:v>5.9300000000000019E-2</c:v>
                </c:pt>
                <c:pt idx="12">
                  <c:v>5.2300000000000013E-2</c:v>
                </c:pt>
                <c:pt idx="13">
                  <c:v>4.8900000000000055E-2</c:v>
                </c:pt>
                <c:pt idx="14">
                  <c:v>6.3300000000000023E-2</c:v>
                </c:pt>
                <c:pt idx="15">
                  <c:v>0.11629999999999996</c:v>
                </c:pt>
                <c:pt idx="16">
                  <c:v>6.1799999999999966E-2</c:v>
                </c:pt>
                <c:pt idx="17">
                  <c:v>4.3000000000000038E-2</c:v>
                </c:pt>
                <c:pt idx="18">
                  <c:v>4.9799999999999955E-2</c:v>
                </c:pt>
                <c:pt idx="19">
                  <c:v>6.9200000000000039E-2</c:v>
                </c:pt>
                <c:pt idx="20">
                  <c:v>5.9000000000000052E-2</c:v>
                </c:pt>
                <c:pt idx="21">
                  <c:v>4.5200000000000018E-2</c:v>
                </c:pt>
                <c:pt idx="22">
                  <c:v>5.4699999999999971E-2</c:v>
                </c:pt>
                <c:pt idx="23">
                  <c:v>6.4200000000000035E-2</c:v>
                </c:pt>
                <c:pt idx="24">
                  <c:v>4.830000000000001E-2</c:v>
                </c:pt>
                <c:pt idx="25">
                  <c:v>4.0799999999999947E-2</c:v>
                </c:pt>
                <c:pt idx="26">
                  <c:v>6.4899999999999958E-2</c:v>
                </c:pt>
                <c:pt idx="27">
                  <c:v>6.5300000000000025E-2</c:v>
                </c:pt>
                <c:pt idx="28">
                  <c:v>6.030000000000002E-2</c:v>
                </c:pt>
                <c:pt idx="29">
                  <c:v>4.7499999999999987E-2</c:v>
                </c:pt>
                <c:pt idx="30">
                  <c:v>7.8200000000000047E-2</c:v>
                </c:pt>
                <c:pt idx="31">
                  <c:v>7.8999999999999959E-2</c:v>
                </c:pt>
                <c:pt idx="32">
                  <c:v>7.0400000000000018E-2</c:v>
                </c:pt>
                <c:pt idx="33">
                  <c:v>5.589999999999995E-2</c:v>
                </c:pt>
                <c:pt idx="34">
                  <c:v>6.5500000000000003E-2</c:v>
                </c:pt>
                <c:pt idx="35">
                  <c:v>7.4500000000000011E-2</c:v>
                </c:pt>
                <c:pt idx="36">
                  <c:v>6.140000000000001E-2</c:v>
                </c:pt>
                <c:pt idx="37">
                  <c:v>7.5500000000000012E-2</c:v>
                </c:pt>
                <c:pt idx="38">
                  <c:v>6.8400000000000016E-2</c:v>
                </c:pt>
                <c:pt idx="39">
                  <c:v>7.3799999999999977E-2</c:v>
                </c:pt>
                <c:pt idx="40">
                  <c:v>6.7599999999999993E-2</c:v>
                </c:pt>
                <c:pt idx="41">
                  <c:v>9.209999999999996E-2</c:v>
                </c:pt>
                <c:pt idx="42">
                  <c:v>9.9700000000000011E-2</c:v>
                </c:pt>
                <c:pt idx="43">
                  <c:v>0.10680000000000001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92A-4C1A-90DE-FECA9704FB53}"/>
            </c:ext>
          </c:extLst>
        </c:ser>
        <c:ser>
          <c:idx val="1"/>
          <c:order val="1"/>
          <c:tx>
            <c:v>Industrial</c:v>
          </c:tx>
          <c:spPr>
            <a:ln w="22225" cap="rnd">
              <a:noFill/>
              <a:round/>
            </a:ln>
            <a:effectLst/>
          </c:spPr>
          <c:marker>
            <c:symbol val="none"/>
          </c:marker>
          <c:trendline>
            <c:name>Industrial</c:name>
            <c:spPr>
              <a:ln w="22225" cap="rnd">
                <a:solidFill>
                  <a:schemeClr val="accent2"/>
                </a:solidFill>
                <a:prstDash val="solid"/>
              </a:ln>
              <a:effectLst/>
            </c:spPr>
            <c:trendlineType val="movingAvg"/>
            <c:period val="4"/>
            <c:dispRSqr val="0"/>
            <c:dispEq val="0"/>
          </c:trendline>
          <c:val>
            <c:numRef>
              <c:f>'[QueryResultXLS-shilling@depaul.edu-2021-02-01_13_11_00.xlsx]Result1'!$G$199:$G$242</c:f>
              <c:numCache>
                <c:formatCode>General</c:formatCode>
                <c:ptCount val="44"/>
                <c:pt idx="0">
                  <c:v>8.3799999999999986E-2</c:v>
                </c:pt>
                <c:pt idx="1">
                  <c:v>8.9799999999999991E-2</c:v>
                </c:pt>
                <c:pt idx="2">
                  <c:v>0.10489999999999999</c:v>
                </c:pt>
                <c:pt idx="3">
                  <c:v>9.7999999999999976E-2</c:v>
                </c:pt>
                <c:pt idx="4">
                  <c:v>0.10509999999999997</c:v>
                </c:pt>
                <c:pt idx="5">
                  <c:v>0.10950000000000004</c:v>
                </c:pt>
                <c:pt idx="6">
                  <c:v>9.2700000000000005E-2</c:v>
                </c:pt>
                <c:pt idx="7">
                  <c:v>8.989999999999998E-2</c:v>
                </c:pt>
                <c:pt idx="8">
                  <c:v>9.3999999999999972E-2</c:v>
                </c:pt>
                <c:pt idx="9">
                  <c:v>9.5099999999999962E-2</c:v>
                </c:pt>
                <c:pt idx="10">
                  <c:v>8.6999999999999966E-2</c:v>
                </c:pt>
                <c:pt idx="11">
                  <c:v>9.7099999999999964E-2</c:v>
                </c:pt>
                <c:pt idx="12">
                  <c:v>8.9999999999999969E-2</c:v>
                </c:pt>
                <c:pt idx="13">
                  <c:v>8.9099999999999957E-2</c:v>
                </c:pt>
                <c:pt idx="14">
                  <c:v>7.569999999999999E-2</c:v>
                </c:pt>
                <c:pt idx="15">
                  <c:v>7.7699999999999991E-2</c:v>
                </c:pt>
                <c:pt idx="16">
                  <c:v>7.0500000000000007E-2</c:v>
                </c:pt>
                <c:pt idx="17">
                  <c:v>6.8400000000000016E-2</c:v>
                </c:pt>
                <c:pt idx="18">
                  <c:v>5.8599999999999985E-2</c:v>
                </c:pt>
                <c:pt idx="19">
                  <c:v>6.1300000000000021E-2</c:v>
                </c:pt>
                <c:pt idx="20">
                  <c:v>7.2500000000000009E-2</c:v>
                </c:pt>
                <c:pt idx="21">
                  <c:v>5.6400000000000006E-2</c:v>
                </c:pt>
                <c:pt idx="22">
                  <c:v>5.8200000000000029E-2</c:v>
                </c:pt>
                <c:pt idx="23">
                  <c:v>5.0699999999999967E-2</c:v>
                </c:pt>
                <c:pt idx="24">
                  <c:v>4.5100000000000029E-2</c:v>
                </c:pt>
                <c:pt idx="25">
                  <c:v>6.2699999999999978E-2</c:v>
                </c:pt>
                <c:pt idx="26">
                  <c:v>4.1399999999999992E-2</c:v>
                </c:pt>
                <c:pt idx="27">
                  <c:v>4.2200000000000015E-2</c:v>
                </c:pt>
                <c:pt idx="28">
                  <c:v>4.3399999999999994E-2</c:v>
                </c:pt>
                <c:pt idx="29">
                  <c:v>4.0900000000000047E-2</c:v>
                </c:pt>
                <c:pt idx="30">
                  <c:v>4.8499999999999988E-2</c:v>
                </c:pt>
                <c:pt idx="31">
                  <c:v>4.6699999999999964E-2</c:v>
                </c:pt>
                <c:pt idx="32">
                  <c:v>3.8200000000000012E-2</c:v>
                </c:pt>
                <c:pt idx="33">
                  <c:v>2.9399999999999982E-2</c:v>
                </c:pt>
                <c:pt idx="34">
                  <c:v>2.6699999999999946E-2</c:v>
                </c:pt>
                <c:pt idx="35">
                  <c:v>3.4800000000000053E-2</c:v>
                </c:pt>
                <c:pt idx="36">
                  <c:v>4.269999999999996E-2</c:v>
                </c:pt>
                <c:pt idx="37">
                  <c:v>3.080000000000005E-2</c:v>
                </c:pt>
                <c:pt idx="38">
                  <c:v>3.2299999999999995E-2</c:v>
                </c:pt>
                <c:pt idx="39">
                  <c:v>2.9800000000000049E-2</c:v>
                </c:pt>
                <c:pt idx="40">
                  <c:v>3.7200000000000011E-2</c:v>
                </c:pt>
                <c:pt idx="41">
                  <c:v>4.1000000000000036E-2</c:v>
                </c:pt>
                <c:pt idx="42">
                  <c:v>4.5100000000000029E-2</c:v>
                </c:pt>
                <c:pt idx="43">
                  <c:v>4.5399999999999996E-2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92A-4C1A-90DE-FECA9704FB53}"/>
            </c:ext>
          </c:extLst>
        </c:ser>
        <c:ser>
          <c:idx val="2"/>
          <c:order val="2"/>
          <c:tx>
            <c:v>Office</c:v>
          </c:tx>
          <c:spPr>
            <a:ln w="22225" cap="rnd">
              <a:noFill/>
              <a:round/>
            </a:ln>
            <a:effectLst/>
          </c:spPr>
          <c:marker>
            <c:symbol val="none"/>
          </c:marker>
          <c:trendline>
            <c:name>Office</c:name>
            <c:spPr>
              <a:ln w="22225" cap="rnd">
                <a:solidFill>
                  <a:schemeClr val="accent3"/>
                </a:solidFill>
                <a:prstDash val="solid"/>
              </a:ln>
              <a:effectLst/>
            </c:spPr>
            <c:trendlineType val="movingAvg"/>
            <c:period val="4"/>
            <c:dispRSqr val="0"/>
            <c:dispEq val="0"/>
          </c:trendline>
          <c:val>
            <c:numRef>
              <c:f>'[QueryResultXLS-shilling@depaul.edu-2021-02-01_13_11_00.xlsx]Result1'!$G$335:$G$378</c:f>
              <c:numCache>
                <c:formatCode>General</c:formatCode>
                <c:ptCount val="44"/>
                <c:pt idx="0">
                  <c:v>0.15890000000000004</c:v>
                </c:pt>
                <c:pt idx="1">
                  <c:v>0.16590000000000005</c:v>
                </c:pt>
                <c:pt idx="2">
                  <c:v>0.16859999999999997</c:v>
                </c:pt>
                <c:pt idx="3">
                  <c:v>0.16849999999999998</c:v>
                </c:pt>
                <c:pt idx="4">
                  <c:v>0.17649999999999999</c:v>
                </c:pt>
                <c:pt idx="5">
                  <c:v>0.18979999999999997</c:v>
                </c:pt>
                <c:pt idx="6">
                  <c:v>0.20009999999999994</c:v>
                </c:pt>
                <c:pt idx="7">
                  <c:v>0.20679999999999998</c:v>
                </c:pt>
                <c:pt idx="8">
                  <c:v>0.19940000000000002</c:v>
                </c:pt>
                <c:pt idx="9">
                  <c:v>0.21009999999999995</c:v>
                </c:pt>
                <c:pt idx="10">
                  <c:v>0.19410000000000005</c:v>
                </c:pt>
                <c:pt idx="11">
                  <c:v>0.18920000000000003</c:v>
                </c:pt>
                <c:pt idx="12">
                  <c:v>0.18620000000000003</c:v>
                </c:pt>
                <c:pt idx="13">
                  <c:v>0.19679999999999997</c:v>
                </c:pt>
                <c:pt idx="14">
                  <c:v>0.17689999999999995</c:v>
                </c:pt>
                <c:pt idx="15">
                  <c:v>0.17159999999999997</c:v>
                </c:pt>
                <c:pt idx="16">
                  <c:v>0.16879999999999995</c:v>
                </c:pt>
                <c:pt idx="17">
                  <c:v>0.16769999999999996</c:v>
                </c:pt>
                <c:pt idx="18">
                  <c:v>0.16290000000000004</c:v>
                </c:pt>
                <c:pt idx="19">
                  <c:v>0.18479999999999996</c:v>
                </c:pt>
                <c:pt idx="20">
                  <c:v>0.14780000000000004</c:v>
                </c:pt>
                <c:pt idx="21">
                  <c:v>0.1421</c:v>
                </c:pt>
                <c:pt idx="22">
                  <c:v>0.12819999999999998</c:v>
                </c:pt>
                <c:pt idx="23">
                  <c:v>0.12539999999999996</c:v>
                </c:pt>
                <c:pt idx="24">
                  <c:v>0.11750000000000005</c:v>
                </c:pt>
                <c:pt idx="25">
                  <c:v>0.11570000000000003</c:v>
                </c:pt>
                <c:pt idx="26">
                  <c:v>0.12139999999999995</c:v>
                </c:pt>
                <c:pt idx="27">
                  <c:v>0.10289999999999999</c:v>
                </c:pt>
                <c:pt idx="28">
                  <c:v>0.10040000000000004</c:v>
                </c:pt>
                <c:pt idx="29">
                  <c:v>9.4700000000000006E-2</c:v>
                </c:pt>
                <c:pt idx="30">
                  <c:v>0.11129999999999995</c:v>
                </c:pt>
                <c:pt idx="31">
                  <c:v>0.12390000000000001</c:v>
                </c:pt>
                <c:pt idx="32">
                  <c:v>0.13660000000000005</c:v>
                </c:pt>
                <c:pt idx="33">
                  <c:v>0.14770000000000005</c:v>
                </c:pt>
                <c:pt idx="34">
                  <c:v>0.14690000000000003</c:v>
                </c:pt>
                <c:pt idx="35">
                  <c:v>0.14319999999999999</c:v>
                </c:pt>
                <c:pt idx="36">
                  <c:v>0.12619999999999998</c:v>
                </c:pt>
                <c:pt idx="37">
                  <c:v>0.12380000000000002</c:v>
                </c:pt>
                <c:pt idx="38">
                  <c:v>0.12129999999999996</c:v>
                </c:pt>
                <c:pt idx="39">
                  <c:v>0.14190000000000003</c:v>
                </c:pt>
                <c:pt idx="40">
                  <c:v>0.15029999999999999</c:v>
                </c:pt>
                <c:pt idx="41">
                  <c:v>0.14349999999999996</c:v>
                </c:pt>
                <c:pt idx="42">
                  <c:v>0.14900000000000002</c:v>
                </c:pt>
                <c:pt idx="43">
                  <c:v>0.14939999999999998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92A-4C1A-90DE-FECA9704FB53}"/>
            </c:ext>
          </c:extLst>
        </c:ser>
        <c:ser>
          <c:idx val="3"/>
          <c:order val="3"/>
          <c:tx>
            <c:v>Retail</c:v>
          </c:tx>
          <c:spPr>
            <a:ln w="22225" cap="rnd">
              <a:noFill/>
              <a:round/>
            </a:ln>
            <a:effectLst/>
          </c:spPr>
          <c:marker>
            <c:symbol val="none"/>
          </c:marker>
          <c:trendline>
            <c:name>Retail</c:name>
            <c:spPr>
              <a:ln w="22225" cap="rnd">
                <a:solidFill>
                  <a:schemeClr val="accent5"/>
                </a:solidFill>
                <a:prstDash val="solid"/>
              </a:ln>
              <a:effectLst/>
            </c:spPr>
            <c:trendlineType val="movingAvg"/>
            <c:period val="4"/>
            <c:dispRSqr val="0"/>
            <c:dispEq val="0"/>
          </c:trendline>
          <c:val>
            <c:numRef>
              <c:f>'[QueryResultXLS-shilling@depaul.edu-2021-02-01_13_11_00.xlsx]Result1'!$G$465:$G$508</c:f>
              <c:numCache>
                <c:formatCode>General</c:formatCode>
                <c:ptCount val="44"/>
                <c:pt idx="0">
                  <c:v>7.7999999999999958E-2</c:v>
                </c:pt>
                <c:pt idx="1">
                  <c:v>7.4300000000000033E-2</c:v>
                </c:pt>
                <c:pt idx="2">
                  <c:v>9.7500000000000031E-2</c:v>
                </c:pt>
                <c:pt idx="3">
                  <c:v>8.2400000000000029E-2</c:v>
                </c:pt>
                <c:pt idx="4">
                  <c:v>9.1799999999999993E-2</c:v>
                </c:pt>
                <c:pt idx="5">
                  <c:v>9.2199999999999949E-2</c:v>
                </c:pt>
                <c:pt idx="6">
                  <c:v>8.7799999999999989E-2</c:v>
                </c:pt>
                <c:pt idx="7">
                  <c:v>8.0099999999999949E-2</c:v>
                </c:pt>
                <c:pt idx="8">
                  <c:v>9.5300000000000051E-2</c:v>
                </c:pt>
                <c:pt idx="9">
                  <c:v>0.1028</c:v>
                </c:pt>
                <c:pt idx="10">
                  <c:v>0.10370000000000001</c:v>
                </c:pt>
                <c:pt idx="11">
                  <c:v>8.1400000000000028E-2</c:v>
                </c:pt>
                <c:pt idx="12">
                  <c:v>8.4400000000000031E-2</c:v>
                </c:pt>
                <c:pt idx="13">
                  <c:v>8.0400000000000027E-2</c:v>
                </c:pt>
                <c:pt idx="14">
                  <c:v>9.2199999999999949E-2</c:v>
                </c:pt>
                <c:pt idx="15">
                  <c:v>7.6500000000000012E-2</c:v>
                </c:pt>
                <c:pt idx="16">
                  <c:v>8.5600000000000009E-2</c:v>
                </c:pt>
                <c:pt idx="17">
                  <c:v>8.1400000000000028E-2</c:v>
                </c:pt>
                <c:pt idx="18">
                  <c:v>9.4600000000000017E-2</c:v>
                </c:pt>
                <c:pt idx="19">
                  <c:v>8.0999999999999961E-2</c:v>
                </c:pt>
                <c:pt idx="20">
                  <c:v>0.12280000000000002</c:v>
                </c:pt>
                <c:pt idx="21">
                  <c:v>8.5200000000000053E-2</c:v>
                </c:pt>
                <c:pt idx="22">
                  <c:v>7.5899999999999967E-2</c:v>
                </c:pt>
                <c:pt idx="23">
                  <c:v>8.8600000000000012E-2</c:v>
                </c:pt>
                <c:pt idx="24">
                  <c:v>7.8999999999999959E-2</c:v>
                </c:pt>
                <c:pt idx="25">
                  <c:v>8.8899999999999979E-2</c:v>
                </c:pt>
                <c:pt idx="26">
                  <c:v>8.2600000000000007E-2</c:v>
                </c:pt>
                <c:pt idx="27">
                  <c:v>8.4799999999999986E-2</c:v>
                </c:pt>
                <c:pt idx="28">
                  <c:v>9.1600000000000015E-2</c:v>
                </c:pt>
                <c:pt idx="29">
                  <c:v>9.2300000000000049E-2</c:v>
                </c:pt>
                <c:pt idx="30">
                  <c:v>9.0700000000000003E-2</c:v>
                </c:pt>
                <c:pt idx="31">
                  <c:v>8.1400000000000028E-2</c:v>
                </c:pt>
                <c:pt idx="32">
                  <c:v>7.8999999999999959E-2</c:v>
                </c:pt>
                <c:pt idx="33">
                  <c:v>7.9200000000000048E-2</c:v>
                </c:pt>
                <c:pt idx="34">
                  <c:v>8.4600000000000009E-2</c:v>
                </c:pt>
                <c:pt idx="35">
                  <c:v>8.0400000000000027E-2</c:v>
                </c:pt>
                <c:pt idx="36">
                  <c:v>8.8999999999999968E-2</c:v>
                </c:pt>
                <c:pt idx="37">
                  <c:v>9.330000000000005E-2</c:v>
                </c:pt>
                <c:pt idx="38">
                  <c:v>8.9199999999999946E-2</c:v>
                </c:pt>
                <c:pt idx="39">
                  <c:v>0.11140000000000005</c:v>
                </c:pt>
                <c:pt idx="40">
                  <c:v>0.12529999999999997</c:v>
                </c:pt>
                <c:pt idx="41">
                  <c:v>0.12909999999999999</c:v>
                </c:pt>
                <c:pt idx="42">
                  <c:v>0.13719999999999999</c:v>
                </c:pt>
                <c:pt idx="43">
                  <c:v>0.14710000000000001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92A-4C1A-90DE-FECA9704FB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64747392"/>
        <c:axId val="1875501136"/>
      </c:lineChart>
      <c:catAx>
        <c:axId val="664747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75501136"/>
        <c:crosses val="autoZero"/>
        <c:auto val="1"/>
        <c:lblAlgn val="ctr"/>
        <c:lblOffset val="100"/>
        <c:noMultiLvlLbl val="0"/>
      </c:catAx>
      <c:valAx>
        <c:axId val="18755011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Vacancy</a:t>
                </a:r>
                <a:r>
                  <a:rPr lang="en-US" baseline="0"/>
                  <a:t> Rate (%)</a:t>
                </a:r>
                <a:endParaRPr lang="en-US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647473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egendEntry>
        <c:idx val="0"/>
        <c:delete val="1"/>
      </c:legendEntry>
      <c:legendEntry>
        <c:idx val="1"/>
        <c:delete val="1"/>
      </c:legendEntry>
      <c:legendEntry>
        <c:idx val="2"/>
        <c:delete val="1"/>
      </c:legendEntry>
      <c:legendEntry>
        <c:idx val="3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291628040399084"/>
          <c:y val="0.19097550306211725"/>
          <c:w val="0.85239236593540546"/>
          <c:h val="0.61405657626130061"/>
        </c:manualLayout>
      </c:layout>
      <c:lineChart>
        <c:grouping val="standard"/>
        <c:varyColors val="0"/>
        <c:ser>
          <c:idx val="0"/>
          <c:order val="0"/>
          <c:tx>
            <c:v>Apartments</c:v>
          </c:tx>
          <c:spPr>
            <a:ln w="28575" cap="rnd">
              <a:solidFill>
                <a:schemeClr val="bg2">
                  <a:lumMod val="25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'[NCREIF Cap Rates 2021-01-31_15_16_27.xlsx]Result1'!$A$451:$A$538</c:f>
              <c:strCache>
                <c:ptCount val="88"/>
                <c:pt idx="0">
                  <c:v>19991</c:v>
                </c:pt>
                <c:pt idx="1">
                  <c:v>19992</c:v>
                </c:pt>
                <c:pt idx="2">
                  <c:v>19993</c:v>
                </c:pt>
                <c:pt idx="3">
                  <c:v>19994</c:v>
                </c:pt>
                <c:pt idx="4">
                  <c:v>20001</c:v>
                </c:pt>
                <c:pt idx="5">
                  <c:v>20002</c:v>
                </c:pt>
                <c:pt idx="6">
                  <c:v>20003</c:v>
                </c:pt>
                <c:pt idx="7">
                  <c:v>20004</c:v>
                </c:pt>
                <c:pt idx="8">
                  <c:v>20011</c:v>
                </c:pt>
                <c:pt idx="9">
                  <c:v>20012</c:v>
                </c:pt>
                <c:pt idx="10">
                  <c:v>20013</c:v>
                </c:pt>
                <c:pt idx="11">
                  <c:v>20014</c:v>
                </c:pt>
                <c:pt idx="12">
                  <c:v>20021</c:v>
                </c:pt>
                <c:pt idx="13">
                  <c:v>20022</c:v>
                </c:pt>
                <c:pt idx="14">
                  <c:v>20023</c:v>
                </c:pt>
                <c:pt idx="15">
                  <c:v>20024</c:v>
                </c:pt>
                <c:pt idx="16">
                  <c:v>20031</c:v>
                </c:pt>
                <c:pt idx="17">
                  <c:v>20032</c:v>
                </c:pt>
                <c:pt idx="18">
                  <c:v>20033</c:v>
                </c:pt>
                <c:pt idx="19">
                  <c:v>20034</c:v>
                </c:pt>
                <c:pt idx="20">
                  <c:v>20041</c:v>
                </c:pt>
                <c:pt idx="21">
                  <c:v>20042</c:v>
                </c:pt>
                <c:pt idx="22">
                  <c:v>20043</c:v>
                </c:pt>
                <c:pt idx="23">
                  <c:v>20044</c:v>
                </c:pt>
                <c:pt idx="24">
                  <c:v>20051</c:v>
                </c:pt>
                <c:pt idx="25">
                  <c:v>20052</c:v>
                </c:pt>
                <c:pt idx="26">
                  <c:v>20053</c:v>
                </c:pt>
                <c:pt idx="27">
                  <c:v>20054</c:v>
                </c:pt>
                <c:pt idx="28">
                  <c:v>20061</c:v>
                </c:pt>
                <c:pt idx="29">
                  <c:v>20062</c:v>
                </c:pt>
                <c:pt idx="30">
                  <c:v>20063</c:v>
                </c:pt>
                <c:pt idx="31">
                  <c:v>20064</c:v>
                </c:pt>
                <c:pt idx="32">
                  <c:v>20071</c:v>
                </c:pt>
                <c:pt idx="33">
                  <c:v>20072</c:v>
                </c:pt>
                <c:pt idx="34">
                  <c:v>20073</c:v>
                </c:pt>
                <c:pt idx="35">
                  <c:v>20074</c:v>
                </c:pt>
                <c:pt idx="36">
                  <c:v>20081</c:v>
                </c:pt>
                <c:pt idx="37">
                  <c:v>20082</c:v>
                </c:pt>
                <c:pt idx="38">
                  <c:v>20083</c:v>
                </c:pt>
                <c:pt idx="39">
                  <c:v>20084</c:v>
                </c:pt>
                <c:pt idx="40">
                  <c:v>20091</c:v>
                </c:pt>
                <c:pt idx="41">
                  <c:v>20092</c:v>
                </c:pt>
                <c:pt idx="42">
                  <c:v>20093</c:v>
                </c:pt>
                <c:pt idx="43">
                  <c:v>20094</c:v>
                </c:pt>
                <c:pt idx="44">
                  <c:v>20101</c:v>
                </c:pt>
                <c:pt idx="45">
                  <c:v>20102</c:v>
                </c:pt>
                <c:pt idx="46">
                  <c:v>20103</c:v>
                </c:pt>
                <c:pt idx="47">
                  <c:v>20104</c:v>
                </c:pt>
                <c:pt idx="48">
                  <c:v>20111</c:v>
                </c:pt>
                <c:pt idx="49">
                  <c:v>20112</c:v>
                </c:pt>
                <c:pt idx="50">
                  <c:v>20113</c:v>
                </c:pt>
                <c:pt idx="51">
                  <c:v>20114</c:v>
                </c:pt>
                <c:pt idx="52">
                  <c:v>20121</c:v>
                </c:pt>
                <c:pt idx="53">
                  <c:v>20122</c:v>
                </c:pt>
                <c:pt idx="54">
                  <c:v>20123</c:v>
                </c:pt>
                <c:pt idx="55">
                  <c:v>20124</c:v>
                </c:pt>
                <c:pt idx="56">
                  <c:v>20131</c:v>
                </c:pt>
                <c:pt idx="57">
                  <c:v>20132</c:v>
                </c:pt>
                <c:pt idx="58">
                  <c:v>20133</c:v>
                </c:pt>
                <c:pt idx="59">
                  <c:v>20134</c:v>
                </c:pt>
                <c:pt idx="60">
                  <c:v>20141</c:v>
                </c:pt>
                <c:pt idx="61">
                  <c:v>20142</c:v>
                </c:pt>
                <c:pt idx="62">
                  <c:v>20143</c:v>
                </c:pt>
                <c:pt idx="63">
                  <c:v>20144</c:v>
                </c:pt>
                <c:pt idx="64">
                  <c:v>20151</c:v>
                </c:pt>
                <c:pt idx="65">
                  <c:v>20152</c:v>
                </c:pt>
                <c:pt idx="66">
                  <c:v>20153</c:v>
                </c:pt>
                <c:pt idx="67">
                  <c:v>20154</c:v>
                </c:pt>
                <c:pt idx="68">
                  <c:v>20161</c:v>
                </c:pt>
                <c:pt idx="69">
                  <c:v>20162</c:v>
                </c:pt>
                <c:pt idx="70">
                  <c:v>20163</c:v>
                </c:pt>
                <c:pt idx="71">
                  <c:v>20164</c:v>
                </c:pt>
                <c:pt idx="72">
                  <c:v>20171</c:v>
                </c:pt>
                <c:pt idx="73">
                  <c:v>20172</c:v>
                </c:pt>
                <c:pt idx="74">
                  <c:v>20173</c:v>
                </c:pt>
                <c:pt idx="75">
                  <c:v>20174</c:v>
                </c:pt>
                <c:pt idx="76">
                  <c:v>20181</c:v>
                </c:pt>
                <c:pt idx="77">
                  <c:v>20182</c:v>
                </c:pt>
                <c:pt idx="78">
                  <c:v>20183</c:v>
                </c:pt>
                <c:pt idx="79">
                  <c:v>20184</c:v>
                </c:pt>
                <c:pt idx="80">
                  <c:v>20191</c:v>
                </c:pt>
                <c:pt idx="81">
                  <c:v>20192</c:v>
                </c:pt>
                <c:pt idx="82">
                  <c:v>20193</c:v>
                </c:pt>
                <c:pt idx="83">
                  <c:v>20194</c:v>
                </c:pt>
                <c:pt idx="84">
                  <c:v>20201</c:v>
                </c:pt>
                <c:pt idx="85">
                  <c:v>20202</c:v>
                </c:pt>
                <c:pt idx="86">
                  <c:v>20203</c:v>
                </c:pt>
                <c:pt idx="87">
                  <c:v>20204</c:v>
                </c:pt>
              </c:strCache>
            </c:strRef>
          </c:cat>
          <c:val>
            <c:numRef>
              <c:f>'[NCREIF Cap Rates 2021-01-31_15_16_27.xlsx]Result1'!$L$10:$L$97</c:f>
              <c:numCache>
                <c:formatCode>General</c:formatCode>
                <c:ptCount val="88"/>
                <c:pt idx="0">
                  <c:v>3.6875000000000033E-3</c:v>
                </c:pt>
                <c:pt idx="1">
                  <c:v>5.0703125000000002E-3</c:v>
                </c:pt>
                <c:pt idx="2">
                  <c:v>2.8516129032258031E-3</c:v>
                </c:pt>
                <c:pt idx="3">
                  <c:v>8.8158730158730131E-3</c:v>
                </c:pt>
                <c:pt idx="4">
                  <c:v>-4.1492063492063469E-3</c:v>
                </c:pt>
                <c:pt idx="5">
                  <c:v>1.5801587301587303E-2</c:v>
                </c:pt>
                <c:pt idx="6">
                  <c:v>1.2393548387096769E-2</c:v>
                </c:pt>
                <c:pt idx="7">
                  <c:v>2.0658064516129032E-2</c:v>
                </c:pt>
                <c:pt idx="8">
                  <c:v>2.1038095238095245E-2</c:v>
                </c:pt>
                <c:pt idx="9">
                  <c:v>2.6142622950819677E-2</c:v>
                </c:pt>
                <c:pt idx="10">
                  <c:v>1.8479032258064527E-2</c:v>
                </c:pt>
                <c:pt idx="11">
                  <c:v>1.530833333333334E-2</c:v>
                </c:pt>
                <c:pt idx="12">
                  <c:v>1.9439062499999993E-2</c:v>
                </c:pt>
                <c:pt idx="13">
                  <c:v>1.4076562500000001E-2</c:v>
                </c:pt>
                <c:pt idx="14">
                  <c:v>2.4551612903225814E-2</c:v>
                </c:pt>
                <c:pt idx="15">
                  <c:v>1.4999999999999999E-2</c:v>
                </c:pt>
                <c:pt idx="16">
                  <c:v>2.1193650793650792E-2</c:v>
                </c:pt>
                <c:pt idx="17">
                  <c:v>1.1523437500000004E-2</c:v>
                </c:pt>
                <c:pt idx="18">
                  <c:v>5.7483870967741935E-3</c:v>
                </c:pt>
                <c:pt idx="19">
                  <c:v>1.9300000000000005E-2</c:v>
                </c:pt>
                <c:pt idx="20">
                  <c:v>9.7290322580645197E-3</c:v>
                </c:pt>
                <c:pt idx="21">
                  <c:v>5.585937499999992E-3</c:v>
                </c:pt>
                <c:pt idx="22">
                  <c:v>4.3419354838709692E-3</c:v>
                </c:pt>
                <c:pt idx="23">
                  <c:v>1.0263934426229512E-2</c:v>
                </c:pt>
                <c:pt idx="24">
                  <c:v>5.3140625000000011E-3</c:v>
                </c:pt>
                <c:pt idx="25">
                  <c:v>7.6484375000000007E-3</c:v>
                </c:pt>
                <c:pt idx="26">
                  <c:v>2.3180327868852421E-3</c:v>
                </c:pt>
                <c:pt idx="27">
                  <c:v>6.6290322580645211E-3</c:v>
                </c:pt>
                <c:pt idx="28">
                  <c:v>-2.5269841269841206E-3</c:v>
                </c:pt>
                <c:pt idx="29">
                  <c:v>1.6650793650793624E-3</c:v>
                </c:pt>
                <c:pt idx="30">
                  <c:v>2.4935483870967765E-3</c:v>
                </c:pt>
                <c:pt idx="31">
                  <c:v>2.6096774193548403E-3</c:v>
                </c:pt>
                <c:pt idx="32">
                  <c:v>-1.2609374999999964E-3</c:v>
                </c:pt>
                <c:pt idx="33">
                  <c:v>-8.841269841269872E-4</c:v>
                </c:pt>
                <c:pt idx="34">
                  <c:v>1.6338709677419377E-3</c:v>
                </c:pt>
                <c:pt idx="35">
                  <c:v>1.3247540983606559E-2</c:v>
                </c:pt>
                <c:pt idx="36">
                  <c:v>4.9843749999999992E-3</c:v>
                </c:pt>
                <c:pt idx="37">
                  <c:v>9.9781249999999974E-3</c:v>
                </c:pt>
                <c:pt idx="38">
                  <c:v>1.675322580645161E-2</c:v>
                </c:pt>
                <c:pt idx="39">
                  <c:v>2.6237704918032789E-2</c:v>
                </c:pt>
                <c:pt idx="40">
                  <c:v>2.0892063492063496E-2</c:v>
                </c:pt>
                <c:pt idx="41">
                  <c:v>2.1521875000000003E-2</c:v>
                </c:pt>
                <c:pt idx="42">
                  <c:v>2.3959677419354841E-2</c:v>
                </c:pt>
                <c:pt idx="43">
                  <c:v>2.1221311475409836E-2</c:v>
                </c:pt>
                <c:pt idx="44">
                  <c:v>2.2374999999999992E-2</c:v>
                </c:pt>
                <c:pt idx="45">
                  <c:v>2.7354687499999999E-2</c:v>
                </c:pt>
                <c:pt idx="46">
                  <c:v>2.6516129032258067E-2</c:v>
                </c:pt>
                <c:pt idx="47">
                  <c:v>1.7325806451612906E-2</c:v>
                </c:pt>
                <c:pt idx="48">
                  <c:v>1.6885714285714282E-2</c:v>
                </c:pt>
                <c:pt idx="49">
                  <c:v>2.5057812500000002E-2</c:v>
                </c:pt>
                <c:pt idx="50">
                  <c:v>2.9132786885245902E-2</c:v>
                </c:pt>
                <c:pt idx="51">
                  <c:v>3.4999999999999996E-2</c:v>
                </c:pt>
                <c:pt idx="52">
                  <c:v>3.30421875E-2</c:v>
                </c:pt>
                <c:pt idx="53">
                  <c:v>3.4787301587301589E-2</c:v>
                </c:pt>
                <c:pt idx="54">
                  <c:v>3.3829508196721314E-2</c:v>
                </c:pt>
                <c:pt idx="55">
                  <c:v>3.3489999999999999E-2</c:v>
                </c:pt>
                <c:pt idx="56">
                  <c:v>3.0637500000000002E-2</c:v>
                </c:pt>
                <c:pt idx="57">
                  <c:v>2.1834375E-2</c:v>
                </c:pt>
                <c:pt idx="58">
                  <c:v>1.585806451612903E-2</c:v>
                </c:pt>
                <c:pt idx="59">
                  <c:v>1.7945901639344265E-2</c:v>
                </c:pt>
                <c:pt idx="60">
                  <c:v>1.9390476190476191E-2</c:v>
                </c:pt>
                <c:pt idx="61">
                  <c:v>2.1404687499999998E-2</c:v>
                </c:pt>
                <c:pt idx="62">
                  <c:v>2.3040322580645162E-2</c:v>
                </c:pt>
                <c:pt idx="63">
                  <c:v>2.3611475409836064E-2</c:v>
                </c:pt>
                <c:pt idx="64">
                  <c:v>2.1956249999999997E-2</c:v>
                </c:pt>
                <c:pt idx="65">
                  <c:v>2.1268749999999996E-2</c:v>
                </c:pt>
                <c:pt idx="66">
                  <c:v>2.0095161290322582E-2</c:v>
                </c:pt>
                <c:pt idx="67">
                  <c:v>2.1457377049180326E-2</c:v>
                </c:pt>
                <c:pt idx="68">
                  <c:v>2.4998437500000002E-2</c:v>
                </c:pt>
                <c:pt idx="69">
                  <c:v>2.6156249999999995E-2</c:v>
                </c:pt>
                <c:pt idx="70">
                  <c:v>1.861311475409836E-2</c:v>
                </c:pt>
                <c:pt idx="71">
                  <c:v>1.783387096774193E-2</c:v>
                </c:pt>
                <c:pt idx="72">
                  <c:v>1.9090476190476192E-2</c:v>
                </c:pt>
                <c:pt idx="73">
                  <c:v>2.0685714285714283E-2</c:v>
                </c:pt>
                <c:pt idx="74">
                  <c:v>1.5385483870967744E-2</c:v>
                </c:pt>
                <c:pt idx="75">
                  <c:v>9.6147540983606526E-3</c:v>
                </c:pt>
                <c:pt idx="76">
                  <c:v>7.0937499999999994E-3</c:v>
                </c:pt>
                <c:pt idx="77">
                  <c:v>8.0619047619047632E-3</c:v>
                </c:pt>
                <c:pt idx="78">
                  <c:v>6.5885245901639335E-3</c:v>
                </c:pt>
                <c:pt idx="79">
                  <c:v>1.2370491803278684E-2</c:v>
                </c:pt>
                <c:pt idx="80">
                  <c:v>1.6411111111111112E-2</c:v>
                </c:pt>
                <c:pt idx="81">
                  <c:v>2.2720312500000003E-2</c:v>
                </c:pt>
                <c:pt idx="82">
                  <c:v>2.1480645161290321E-2</c:v>
                </c:pt>
                <c:pt idx="83">
                  <c:v>2.7150000000000001E-2</c:v>
                </c:pt>
                <c:pt idx="84">
                  <c:v>3.4623809523809529E-2</c:v>
                </c:pt>
                <c:pt idx="85">
                  <c:v>3.3993750000000003E-2</c:v>
                </c:pt>
                <c:pt idx="86">
                  <c:v>2.625483870967742E-2</c:v>
                </c:pt>
                <c:pt idx="87">
                  <c:v>2.3300000000000001E-2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95E-416B-9DB4-C517013AA566}"/>
            </c:ext>
          </c:extLst>
        </c:ser>
        <c:ser>
          <c:idx val="1"/>
          <c:order val="1"/>
          <c:tx>
            <c:v>Industrial</c:v>
          </c:tx>
          <c:spPr>
            <a:ln w="28575" cap="rnd">
              <a:solidFill>
                <a:schemeClr val="bg1">
                  <a:lumMod val="65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'[NCREIF Cap Rates 2021-01-31_15_16_27.xlsx]Result1'!$A$451:$A$538</c:f>
              <c:strCache>
                <c:ptCount val="88"/>
                <c:pt idx="0">
                  <c:v>19991</c:v>
                </c:pt>
                <c:pt idx="1">
                  <c:v>19992</c:v>
                </c:pt>
                <c:pt idx="2">
                  <c:v>19993</c:v>
                </c:pt>
                <c:pt idx="3">
                  <c:v>19994</c:v>
                </c:pt>
                <c:pt idx="4">
                  <c:v>20001</c:v>
                </c:pt>
                <c:pt idx="5">
                  <c:v>20002</c:v>
                </c:pt>
                <c:pt idx="6">
                  <c:v>20003</c:v>
                </c:pt>
                <c:pt idx="7">
                  <c:v>20004</c:v>
                </c:pt>
                <c:pt idx="8">
                  <c:v>20011</c:v>
                </c:pt>
                <c:pt idx="9">
                  <c:v>20012</c:v>
                </c:pt>
                <c:pt idx="10">
                  <c:v>20013</c:v>
                </c:pt>
                <c:pt idx="11">
                  <c:v>20014</c:v>
                </c:pt>
                <c:pt idx="12">
                  <c:v>20021</c:v>
                </c:pt>
                <c:pt idx="13">
                  <c:v>20022</c:v>
                </c:pt>
                <c:pt idx="14">
                  <c:v>20023</c:v>
                </c:pt>
                <c:pt idx="15">
                  <c:v>20024</c:v>
                </c:pt>
                <c:pt idx="16">
                  <c:v>20031</c:v>
                </c:pt>
                <c:pt idx="17">
                  <c:v>20032</c:v>
                </c:pt>
                <c:pt idx="18">
                  <c:v>20033</c:v>
                </c:pt>
                <c:pt idx="19">
                  <c:v>20034</c:v>
                </c:pt>
                <c:pt idx="20">
                  <c:v>20041</c:v>
                </c:pt>
                <c:pt idx="21">
                  <c:v>20042</c:v>
                </c:pt>
                <c:pt idx="22">
                  <c:v>20043</c:v>
                </c:pt>
                <c:pt idx="23">
                  <c:v>20044</c:v>
                </c:pt>
                <c:pt idx="24">
                  <c:v>20051</c:v>
                </c:pt>
                <c:pt idx="25">
                  <c:v>20052</c:v>
                </c:pt>
                <c:pt idx="26">
                  <c:v>20053</c:v>
                </c:pt>
                <c:pt idx="27">
                  <c:v>20054</c:v>
                </c:pt>
                <c:pt idx="28">
                  <c:v>20061</c:v>
                </c:pt>
                <c:pt idx="29">
                  <c:v>20062</c:v>
                </c:pt>
                <c:pt idx="30">
                  <c:v>20063</c:v>
                </c:pt>
                <c:pt idx="31">
                  <c:v>20064</c:v>
                </c:pt>
                <c:pt idx="32">
                  <c:v>20071</c:v>
                </c:pt>
                <c:pt idx="33">
                  <c:v>20072</c:v>
                </c:pt>
                <c:pt idx="34">
                  <c:v>20073</c:v>
                </c:pt>
                <c:pt idx="35">
                  <c:v>20074</c:v>
                </c:pt>
                <c:pt idx="36">
                  <c:v>20081</c:v>
                </c:pt>
                <c:pt idx="37">
                  <c:v>20082</c:v>
                </c:pt>
                <c:pt idx="38">
                  <c:v>20083</c:v>
                </c:pt>
                <c:pt idx="39">
                  <c:v>20084</c:v>
                </c:pt>
                <c:pt idx="40">
                  <c:v>20091</c:v>
                </c:pt>
                <c:pt idx="41">
                  <c:v>20092</c:v>
                </c:pt>
                <c:pt idx="42">
                  <c:v>20093</c:v>
                </c:pt>
                <c:pt idx="43">
                  <c:v>20094</c:v>
                </c:pt>
                <c:pt idx="44">
                  <c:v>20101</c:v>
                </c:pt>
                <c:pt idx="45">
                  <c:v>20102</c:v>
                </c:pt>
                <c:pt idx="46">
                  <c:v>20103</c:v>
                </c:pt>
                <c:pt idx="47">
                  <c:v>20104</c:v>
                </c:pt>
                <c:pt idx="48">
                  <c:v>20111</c:v>
                </c:pt>
                <c:pt idx="49">
                  <c:v>20112</c:v>
                </c:pt>
                <c:pt idx="50">
                  <c:v>20113</c:v>
                </c:pt>
                <c:pt idx="51">
                  <c:v>20114</c:v>
                </c:pt>
                <c:pt idx="52">
                  <c:v>20121</c:v>
                </c:pt>
                <c:pt idx="53">
                  <c:v>20122</c:v>
                </c:pt>
                <c:pt idx="54">
                  <c:v>20123</c:v>
                </c:pt>
                <c:pt idx="55">
                  <c:v>20124</c:v>
                </c:pt>
                <c:pt idx="56">
                  <c:v>20131</c:v>
                </c:pt>
                <c:pt idx="57">
                  <c:v>20132</c:v>
                </c:pt>
                <c:pt idx="58">
                  <c:v>20133</c:v>
                </c:pt>
                <c:pt idx="59">
                  <c:v>20134</c:v>
                </c:pt>
                <c:pt idx="60">
                  <c:v>20141</c:v>
                </c:pt>
                <c:pt idx="61">
                  <c:v>20142</c:v>
                </c:pt>
                <c:pt idx="62">
                  <c:v>20143</c:v>
                </c:pt>
                <c:pt idx="63">
                  <c:v>20144</c:v>
                </c:pt>
                <c:pt idx="64">
                  <c:v>20151</c:v>
                </c:pt>
                <c:pt idx="65">
                  <c:v>20152</c:v>
                </c:pt>
                <c:pt idx="66">
                  <c:v>20153</c:v>
                </c:pt>
                <c:pt idx="67">
                  <c:v>20154</c:v>
                </c:pt>
                <c:pt idx="68">
                  <c:v>20161</c:v>
                </c:pt>
                <c:pt idx="69">
                  <c:v>20162</c:v>
                </c:pt>
                <c:pt idx="70">
                  <c:v>20163</c:v>
                </c:pt>
                <c:pt idx="71">
                  <c:v>20164</c:v>
                </c:pt>
                <c:pt idx="72">
                  <c:v>20171</c:v>
                </c:pt>
                <c:pt idx="73">
                  <c:v>20172</c:v>
                </c:pt>
                <c:pt idx="74">
                  <c:v>20173</c:v>
                </c:pt>
                <c:pt idx="75">
                  <c:v>20174</c:v>
                </c:pt>
                <c:pt idx="76">
                  <c:v>20181</c:v>
                </c:pt>
                <c:pt idx="77">
                  <c:v>20182</c:v>
                </c:pt>
                <c:pt idx="78">
                  <c:v>20183</c:v>
                </c:pt>
                <c:pt idx="79">
                  <c:v>20184</c:v>
                </c:pt>
                <c:pt idx="80">
                  <c:v>20191</c:v>
                </c:pt>
                <c:pt idx="81">
                  <c:v>20192</c:v>
                </c:pt>
                <c:pt idx="82">
                  <c:v>20193</c:v>
                </c:pt>
                <c:pt idx="83">
                  <c:v>20194</c:v>
                </c:pt>
                <c:pt idx="84">
                  <c:v>20201</c:v>
                </c:pt>
                <c:pt idx="85">
                  <c:v>20202</c:v>
                </c:pt>
                <c:pt idx="86">
                  <c:v>20203</c:v>
                </c:pt>
                <c:pt idx="87">
                  <c:v>20204</c:v>
                </c:pt>
              </c:strCache>
            </c:strRef>
          </c:cat>
          <c:val>
            <c:numRef>
              <c:f>'[NCREIF Cap Rates 2021-01-31_15_16_27.xlsx]Result1'!$L$179:$L$266</c:f>
              <c:numCache>
                <c:formatCode>General</c:formatCode>
                <c:ptCount val="88"/>
                <c:pt idx="0">
                  <c:v>1.2587500000000008E-2</c:v>
                </c:pt>
                <c:pt idx="1">
                  <c:v>2.6170312500000008E-2</c:v>
                </c:pt>
                <c:pt idx="2">
                  <c:v>1.7951612903225805E-2</c:v>
                </c:pt>
                <c:pt idx="3">
                  <c:v>3.0715873015873016E-2</c:v>
                </c:pt>
                <c:pt idx="4">
                  <c:v>2.7950793650793657E-2</c:v>
                </c:pt>
                <c:pt idx="5">
                  <c:v>1.7601587301587299E-2</c:v>
                </c:pt>
                <c:pt idx="6">
                  <c:v>2.0493548387096779E-2</c:v>
                </c:pt>
                <c:pt idx="7">
                  <c:v>1.9858064516129037E-2</c:v>
                </c:pt>
                <c:pt idx="8">
                  <c:v>2.1038095238095245E-2</c:v>
                </c:pt>
                <c:pt idx="9">
                  <c:v>2.9842622950819672E-2</c:v>
                </c:pt>
                <c:pt idx="10">
                  <c:v>3.3779032258064522E-2</c:v>
                </c:pt>
                <c:pt idx="11">
                  <c:v>1.820833333333334E-2</c:v>
                </c:pt>
                <c:pt idx="12">
                  <c:v>2.3139062500000002E-2</c:v>
                </c:pt>
                <c:pt idx="13">
                  <c:v>4.4176562500000002E-2</c:v>
                </c:pt>
                <c:pt idx="14">
                  <c:v>5.3751612903225804E-2</c:v>
                </c:pt>
                <c:pt idx="15">
                  <c:v>5.1900000000000002E-2</c:v>
                </c:pt>
                <c:pt idx="16">
                  <c:v>5.6993650793650798E-2</c:v>
                </c:pt>
                <c:pt idx="17">
                  <c:v>4.3523437500000005E-2</c:v>
                </c:pt>
                <c:pt idx="18">
                  <c:v>2.0948387096774192E-2</c:v>
                </c:pt>
                <c:pt idx="19">
                  <c:v>5.4699999999999999E-2</c:v>
                </c:pt>
                <c:pt idx="20">
                  <c:v>3.7929032258064523E-2</c:v>
                </c:pt>
                <c:pt idx="21">
                  <c:v>3.9885937499999996E-2</c:v>
                </c:pt>
                <c:pt idx="22">
                  <c:v>3.4941935483870971E-2</c:v>
                </c:pt>
                <c:pt idx="23">
                  <c:v>4.0663934426229509E-2</c:v>
                </c:pt>
                <c:pt idx="24">
                  <c:v>4.4014062499999999E-2</c:v>
                </c:pt>
                <c:pt idx="25">
                  <c:v>3.9548437499999999E-2</c:v>
                </c:pt>
                <c:pt idx="26">
                  <c:v>2.1618032786885247E-2</c:v>
                </c:pt>
                <c:pt idx="27">
                  <c:v>4.632903225806452E-2</c:v>
                </c:pt>
                <c:pt idx="28">
                  <c:v>4.5473015873015873E-2</c:v>
                </c:pt>
                <c:pt idx="29">
                  <c:v>4.5365079365079358E-2</c:v>
                </c:pt>
                <c:pt idx="30">
                  <c:v>3.1493548387096768E-2</c:v>
                </c:pt>
                <c:pt idx="31">
                  <c:v>4.0109677419354846E-2</c:v>
                </c:pt>
                <c:pt idx="32">
                  <c:v>3.6839062500000005E-2</c:v>
                </c:pt>
                <c:pt idx="33">
                  <c:v>4.2915873015873018E-2</c:v>
                </c:pt>
                <c:pt idx="34">
                  <c:v>4.3833870967741932E-2</c:v>
                </c:pt>
                <c:pt idx="35">
                  <c:v>4.7947540983606554E-2</c:v>
                </c:pt>
                <c:pt idx="36">
                  <c:v>5.0684374999999997E-2</c:v>
                </c:pt>
                <c:pt idx="37">
                  <c:v>4.4578124999999996E-2</c:v>
                </c:pt>
                <c:pt idx="38">
                  <c:v>5.8553225806451607E-2</c:v>
                </c:pt>
                <c:pt idx="39">
                  <c:v>5.2237704918032792E-2</c:v>
                </c:pt>
                <c:pt idx="40">
                  <c:v>5.7392063492063494E-2</c:v>
                </c:pt>
                <c:pt idx="41">
                  <c:v>4.5021874999999996E-2</c:v>
                </c:pt>
                <c:pt idx="42">
                  <c:v>4.3859677419354842E-2</c:v>
                </c:pt>
                <c:pt idx="43">
                  <c:v>4.632131147540984E-2</c:v>
                </c:pt>
                <c:pt idx="44">
                  <c:v>5.2374999999999998E-2</c:v>
                </c:pt>
                <c:pt idx="45">
                  <c:v>4.4254687500000001E-2</c:v>
                </c:pt>
                <c:pt idx="46">
                  <c:v>3.6916129032258063E-2</c:v>
                </c:pt>
                <c:pt idx="47">
                  <c:v>3.2425806451612908E-2</c:v>
                </c:pt>
                <c:pt idx="48">
                  <c:v>3.2985714285714285E-2</c:v>
                </c:pt>
                <c:pt idx="49">
                  <c:v>5.22578125E-2</c:v>
                </c:pt>
                <c:pt idx="50">
                  <c:v>5.4532786885245904E-2</c:v>
                </c:pt>
                <c:pt idx="51">
                  <c:v>5.0599999999999992E-2</c:v>
                </c:pt>
                <c:pt idx="52">
                  <c:v>4.9442187499999998E-2</c:v>
                </c:pt>
                <c:pt idx="53">
                  <c:v>6.0087301587301585E-2</c:v>
                </c:pt>
                <c:pt idx="54">
                  <c:v>5.5629508196721314E-2</c:v>
                </c:pt>
                <c:pt idx="55">
                  <c:v>5.2489999999999995E-2</c:v>
                </c:pt>
                <c:pt idx="56">
                  <c:v>5.1337499999999994E-2</c:v>
                </c:pt>
                <c:pt idx="57">
                  <c:v>4.3534375E-2</c:v>
                </c:pt>
                <c:pt idx="58">
                  <c:v>4.8258064516129032E-2</c:v>
                </c:pt>
                <c:pt idx="59">
                  <c:v>3.3345901639344262E-2</c:v>
                </c:pt>
                <c:pt idx="60">
                  <c:v>4.1190476190476194E-2</c:v>
                </c:pt>
                <c:pt idx="61">
                  <c:v>3.3704687500000004E-2</c:v>
                </c:pt>
                <c:pt idx="62">
                  <c:v>3.5340322580645164E-2</c:v>
                </c:pt>
                <c:pt idx="63">
                  <c:v>3.9611475409836061E-2</c:v>
                </c:pt>
                <c:pt idx="64">
                  <c:v>3.225625E-2</c:v>
                </c:pt>
                <c:pt idx="65">
                  <c:v>3.9168750000000002E-2</c:v>
                </c:pt>
                <c:pt idx="66">
                  <c:v>3.8195161290322577E-2</c:v>
                </c:pt>
                <c:pt idx="67">
                  <c:v>4.0857377049180327E-2</c:v>
                </c:pt>
                <c:pt idx="68">
                  <c:v>3.4798437500000001E-2</c:v>
                </c:pt>
                <c:pt idx="69">
                  <c:v>4.3956250000000002E-2</c:v>
                </c:pt>
                <c:pt idx="70">
                  <c:v>4.2613114754098361E-2</c:v>
                </c:pt>
                <c:pt idx="71">
                  <c:v>4.5633870967741928E-2</c:v>
                </c:pt>
                <c:pt idx="72">
                  <c:v>4.5390476190476196E-2</c:v>
                </c:pt>
                <c:pt idx="73">
                  <c:v>5.4685714285714282E-2</c:v>
                </c:pt>
                <c:pt idx="74">
                  <c:v>5.1385483870967738E-2</c:v>
                </c:pt>
                <c:pt idx="75">
                  <c:v>5.2814754098360658E-2</c:v>
                </c:pt>
                <c:pt idx="76">
                  <c:v>4.2493749999999997E-2</c:v>
                </c:pt>
                <c:pt idx="77">
                  <c:v>4.5561904761904769E-2</c:v>
                </c:pt>
                <c:pt idx="78">
                  <c:v>4.4888524590163945E-2</c:v>
                </c:pt>
                <c:pt idx="79">
                  <c:v>4.7470491803278683E-2</c:v>
                </c:pt>
                <c:pt idx="80">
                  <c:v>4.1611111111111113E-2</c:v>
                </c:pt>
                <c:pt idx="81">
                  <c:v>4.8720312500000001E-2</c:v>
                </c:pt>
                <c:pt idx="82">
                  <c:v>4.8080645161290327E-2</c:v>
                </c:pt>
                <c:pt idx="83">
                  <c:v>4.3949999999999996E-2</c:v>
                </c:pt>
                <c:pt idx="84">
                  <c:v>5.2523809523809528E-2</c:v>
                </c:pt>
                <c:pt idx="85">
                  <c:v>5.8193749999999995E-2</c:v>
                </c:pt>
                <c:pt idx="86">
                  <c:v>5.2154838709677423E-2</c:v>
                </c:pt>
                <c:pt idx="87">
                  <c:v>4.7699999999999999E-2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95E-416B-9DB4-C517013AA566}"/>
            </c:ext>
          </c:extLst>
        </c:ser>
        <c:ser>
          <c:idx val="2"/>
          <c:order val="2"/>
          <c:tx>
            <c:v>Office</c:v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'[NCREIF Cap Rates 2021-01-31_15_16_27.xlsx]Result1'!$A$451:$A$538</c:f>
              <c:strCache>
                <c:ptCount val="88"/>
                <c:pt idx="0">
                  <c:v>19991</c:v>
                </c:pt>
                <c:pt idx="1">
                  <c:v>19992</c:v>
                </c:pt>
                <c:pt idx="2">
                  <c:v>19993</c:v>
                </c:pt>
                <c:pt idx="3">
                  <c:v>19994</c:v>
                </c:pt>
                <c:pt idx="4">
                  <c:v>20001</c:v>
                </c:pt>
                <c:pt idx="5">
                  <c:v>20002</c:v>
                </c:pt>
                <c:pt idx="6">
                  <c:v>20003</c:v>
                </c:pt>
                <c:pt idx="7">
                  <c:v>20004</c:v>
                </c:pt>
                <c:pt idx="8">
                  <c:v>20011</c:v>
                </c:pt>
                <c:pt idx="9">
                  <c:v>20012</c:v>
                </c:pt>
                <c:pt idx="10">
                  <c:v>20013</c:v>
                </c:pt>
                <c:pt idx="11">
                  <c:v>20014</c:v>
                </c:pt>
                <c:pt idx="12">
                  <c:v>20021</c:v>
                </c:pt>
                <c:pt idx="13">
                  <c:v>20022</c:v>
                </c:pt>
                <c:pt idx="14">
                  <c:v>20023</c:v>
                </c:pt>
                <c:pt idx="15">
                  <c:v>20024</c:v>
                </c:pt>
                <c:pt idx="16">
                  <c:v>20031</c:v>
                </c:pt>
                <c:pt idx="17">
                  <c:v>20032</c:v>
                </c:pt>
                <c:pt idx="18">
                  <c:v>20033</c:v>
                </c:pt>
                <c:pt idx="19">
                  <c:v>20034</c:v>
                </c:pt>
                <c:pt idx="20">
                  <c:v>20041</c:v>
                </c:pt>
                <c:pt idx="21">
                  <c:v>20042</c:v>
                </c:pt>
                <c:pt idx="22">
                  <c:v>20043</c:v>
                </c:pt>
                <c:pt idx="23">
                  <c:v>20044</c:v>
                </c:pt>
                <c:pt idx="24">
                  <c:v>20051</c:v>
                </c:pt>
                <c:pt idx="25">
                  <c:v>20052</c:v>
                </c:pt>
                <c:pt idx="26">
                  <c:v>20053</c:v>
                </c:pt>
                <c:pt idx="27">
                  <c:v>20054</c:v>
                </c:pt>
                <c:pt idx="28">
                  <c:v>20061</c:v>
                </c:pt>
                <c:pt idx="29">
                  <c:v>20062</c:v>
                </c:pt>
                <c:pt idx="30">
                  <c:v>20063</c:v>
                </c:pt>
                <c:pt idx="31">
                  <c:v>20064</c:v>
                </c:pt>
                <c:pt idx="32">
                  <c:v>20071</c:v>
                </c:pt>
                <c:pt idx="33">
                  <c:v>20072</c:v>
                </c:pt>
                <c:pt idx="34">
                  <c:v>20073</c:v>
                </c:pt>
                <c:pt idx="35">
                  <c:v>20074</c:v>
                </c:pt>
                <c:pt idx="36">
                  <c:v>20081</c:v>
                </c:pt>
                <c:pt idx="37">
                  <c:v>20082</c:v>
                </c:pt>
                <c:pt idx="38">
                  <c:v>20083</c:v>
                </c:pt>
                <c:pt idx="39">
                  <c:v>20084</c:v>
                </c:pt>
                <c:pt idx="40">
                  <c:v>20091</c:v>
                </c:pt>
                <c:pt idx="41">
                  <c:v>20092</c:v>
                </c:pt>
                <c:pt idx="42">
                  <c:v>20093</c:v>
                </c:pt>
                <c:pt idx="43">
                  <c:v>20094</c:v>
                </c:pt>
                <c:pt idx="44">
                  <c:v>20101</c:v>
                </c:pt>
                <c:pt idx="45">
                  <c:v>20102</c:v>
                </c:pt>
                <c:pt idx="46">
                  <c:v>20103</c:v>
                </c:pt>
                <c:pt idx="47">
                  <c:v>20104</c:v>
                </c:pt>
                <c:pt idx="48">
                  <c:v>20111</c:v>
                </c:pt>
                <c:pt idx="49">
                  <c:v>20112</c:v>
                </c:pt>
                <c:pt idx="50">
                  <c:v>20113</c:v>
                </c:pt>
                <c:pt idx="51">
                  <c:v>20114</c:v>
                </c:pt>
                <c:pt idx="52">
                  <c:v>20121</c:v>
                </c:pt>
                <c:pt idx="53">
                  <c:v>20122</c:v>
                </c:pt>
                <c:pt idx="54">
                  <c:v>20123</c:v>
                </c:pt>
                <c:pt idx="55">
                  <c:v>20124</c:v>
                </c:pt>
                <c:pt idx="56">
                  <c:v>20131</c:v>
                </c:pt>
                <c:pt idx="57">
                  <c:v>20132</c:v>
                </c:pt>
                <c:pt idx="58">
                  <c:v>20133</c:v>
                </c:pt>
                <c:pt idx="59">
                  <c:v>20134</c:v>
                </c:pt>
                <c:pt idx="60">
                  <c:v>20141</c:v>
                </c:pt>
                <c:pt idx="61">
                  <c:v>20142</c:v>
                </c:pt>
                <c:pt idx="62">
                  <c:v>20143</c:v>
                </c:pt>
                <c:pt idx="63">
                  <c:v>20144</c:v>
                </c:pt>
                <c:pt idx="64">
                  <c:v>20151</c:v>
                </c:pt>
                <c:pt idx="65">
                  <c:v>20152</c:v>
                </c:pt>
                <c:pt idx="66">
                  <c:v>20153</c:v>
                </c:pt>
                <c:pt idx="67">
                  <c:v>20154</c:v>
                </c:pt>
                <c:pt idx="68">
                  <c:v>20161</c:v>
                </c:pt>
                <c:pt idx="69">
                  <c:v>20162</c:v>
                </c:pt>
                <c:pt idx="70">
                  <c:v>20163</c:v>
                </c:pt>
                <c:pt idx="71">
                  <c:v>20164</c:v>
                </c:pt>
                <c:pt idx="72">
                  <c:v>20171</c:v>
                </c:pt>
                <c:pt idx="73">
                  <c:v>20172</c:v>
                </c:pt>
                <c:pt idx="74">
                  <c:v>20173</c:v>
                </c:pt>
                <c:pt idx="75">
                  <c:v>20174</c:v>
                </c:pt>
                <c:pt idx="76">
                  <c:v>20181</c:v>
                </c:pt>
                <c:pt idx="77">
                  <c:v>20182</c:v>
                </c:pt>
                <c:pt idx="78">
                  <c:v>20183</c:v>
                </c:pt>
                <c:pt idx="79">
                  <c:v>20184</c:v>
                </c:pt>
                <c:pt idx="80">
                  <c:v>20191</c:v>
                </c:pt>
                <c:pt idx="81">
                  <c:v>20192</c:v>
                </c:pt>
                <c:pt idx="82">
                  <c:v>20193</c:v>
                </c:pt>
                <c:pt idx="83">
                  <c:v>20194</c:v>
                </c:pt>
                <c:pt idx="84">
                  <c:v>20201</c:v>
                </c:pt>
                <c:pt idx="85">
                  <c:v>20202</c:v>
                </c:pt>
                <c:pt idx="86">
                  <c:v>20203</c:v>
                </c:pt>
                <c:pt idx="87">
                  <c:v>20204</c:v>
                </c:pt>
              </c:strCache>
            </c:strRef>
          </c:cat>
          <c:val>
            <c:numRef>
              <c:f>'[NCREIF Cap Rates 2021-01-31_15_16_27.xlsx]Result1'!$L$325:$L$412</c:f>
              <c:numCache>
                <c:formatCode>General</c:formatCode>
                <c:ptCount val="88"/>
                <c:pt idx="0">
                  <c:v>2.4287499999999997E-2</c:v>
                </c:pt>
                <c:pt idx="1">
                  <c:v>3.0970312500000007E-2</c:v>
                </c:pt>
                <c:pt idx="2">
                  <c:v>1.375161290322581E-2</c:v>
                </c:pt>
                <c:pt idx="3">
                  <c:v>3.0015873015873024E-2</c:v>
                </c:pt>
                <c:pt idx="4">
                  <c:v>2.4507936507936479E-3</c:v>
                </c:pt>
                <c:pt idx="5">
                  <c:v>1.3001587301587306E-2</c:v>
                </c:pt>
                <c:pt idx="6">
                  <c:v>2.4693548387096774E-2</c:v>
                </c:pt>
                <c:pt idx="7">
                  <c:v>2.3058064516129032E-2</c:v>
                </c:pt>
                <c:pt idx="8">
                  <c:v>2.1238095238095236E-2</c:v>
                </c:pt>
                <c:pt idx="9">
                  <c:v>3.074262295081967E-2</c:v>
                </c:pt>
                <c:pt idx="10">
                  <c:v>2.9779032258064518E-2</c:v>
                </c:pt>
                <c:pt idx="11">
                  <c:v>3.1608333333333336E-2</c:v>
                </c:pt>
                <c:pt idx="12">
                  <c:v>3.5939062499999994E-2</c:v>
                </c:pt>
                <c:pt idx="13">
                  <c:v>5.13765625E-2</c:v>
                </c:pt>
                <c:pt idx="14">
                  <c:v>3.7951612903225809E-2</c:v>
                </c:pt>
                <c:pt idx="15">
                  <c:v>3.39E-2</c:v>
                </c:pt>
                <c:pt idx="16">
                  <c:v>3.0393650793650799E-2</c:v>
                </c:pt>
                <c:pt idx="17">
                  <c:v>3.9923437499999999E-2</c:v>
                </c:pt>
                <c:pt idx="18">
                  <c:v>3.3448387096774203E-2</c:v>
                </c:pt>
                <c:pt idx="19">
                  <c:v>2.5300000000000003E-2</c:v>
                </c:pt>
                <c:pt idx="20">
                  <c:v>3.0029032258064518E-2</c:v>
                </c:pt>
                <c:pt idx="21">
                  <c:v>2.998593749999999E-2</c:v>
                </c:pt>
                <c:pt idx="22">
                  <c:v>2.7341935483870962E-2</c:v>
                </c:pt>
                <c:pt idx="23">
                  <c:v>3.3863934426229508E-2</c:v>
                </c:pt>
                <c:pt idx="24">
                  <c:v>2.7714062500000004E-2</c:v>
                </c:pt>
                <c:pt idx="25">
                  <c:v>2.7484375000000061E-3</c:v>
                </c:pt>
                <c:pt idx="26">
                  <c:v>1.8218032786885247E-2</c:v>
                </c:pt>
                <c:pt idx="27">
                  <c:v>1.1529032258064516E-2</c:v>
                </c:pt>
                <c:pt idx="28">
                  <c:v>1.0730158730158784E-3</c:v>
                </c:pt>
                <c:pt idx="29">
                  <c:v>-2.3349206349206342E-3</c:v>
                </c:pt>
                <c:pt idx="30">
                  <c:v>8.5935483870967708E-3</c:v>
                </c:pt>
                <c:pt idx="31">
                  <c:v>1.6709677419354842E-2</c:v>
                </c:pt>
                <c:pt idx="32">
                  <c:v>1.2739062500000002E-2</c:v>
                </c:pt>
                <c:pt idx="33">
                  <c:v>8.8158730158730131E-3</c:v>
                </c:pt>
                <c:pt idx="34">
                  <c:v>1.2633870967741941E-2</c:v>
                </c:pt>
                <c:pt idx="35">
                  <c:v>1.4847540983606557E-2</c:v>
                </c:pt>
                <c:pt idx="36">
                  <c:v>7.0843750000000039E-3</c:v>
                </c:pt>
                <c:pt idx="37">
                  <c:v>7.3781249999999993E-3</c:v>
                </c:pt>
                <c:pt idx="38">
                  <c:v>1.7753225806451611E-2</c:v>
                </c:pt>
                <c:pt idx="39">
                  <c:v>2.6837704918032786E-2</c:v>
                </c:pt>
                <c:pt idx="40">
                  <c:v>2.1992063492063493E-2</c:v>
                </c:pt>
                <c:pt idx="41">
                  <c:v>3.0821875000000006E-2</c:v>
                </c:pt>
                <c:pt idx="42">
                  <c:v>4.0159677419354847E-2</c:v>
                </c:pt>
                <c:pt idx="43">
                  <c:v>3.1221311475409838E-2</c:v>
                </c:pt>
                <c:pt idx="44">
                  <c:v>3.0474999999999995E-2</c:v>
                </c:pt>
                <c:pt idx="45">
                  <c:v>5.6554687500000006E-2</c:v>
                </c:pt>
                <c:pt idx="46">
                  <c:v>3.7116129032258069E-2</c:v>
                </c:pt>
                <c:pt idx="47">
                  <c:v>3.3425806451612909E-2</c:v>
                </c:pt>
                <c:pt idx="48">
                  <c:v>2.5985714285714286E-2</c:v>
                </c:pt>
                <c:pt idx="49">
                  <c:v>3.4657812499999996E-2</c:v>
                </c:pt>
                <c:pt idx="50">
                  <c:v>2.9932786885245904E-2</c:v>
                </c:pt>
                <c:pt idx="51">
                  <c:v>3.7499999999999999E-2</c:v>
                </c:pt>
                <c:pt idx="52">
                  <c:v>4.22421875E-2</c:v>
                </c:pt>
                <c:pt idx="53">
                  <c:v>5.2187301587301581E-2</c:v>
                </c:pt>
                <c:pt idx="54">
                  <c:v>4.5829508196721311E-2</c:v>
                </c:pt>
                <c:pt idx="55">
                  <c:v>3.9690000000000003E-2</c:v>
                </c:pt>
                <c:pt idx="56">
                  <c:v>3.3037499999999997E-2</c:v>
                </c:pt>
                <c:pt idx="57">
                  <c:v>3.903437500000001E-2</c:v>
                </c:pt>
                <c:pt idx="58">
                  <c:v>3.2958064516129038E-2</c:v>
                </c:pt>
                <c:pt idx="59">
                  <c:v>3.2745901639344266E-2</c:v>
                </c:pt>
                <c:pt idx="60">
                  <c:v>2.4590476190476187E-2</c:v>
                </c:pt>
                <c:pt idx="61">
                  <c:v>3.2804687499999999E-2</c:v>
                </c:pt>
                <c:pt idx="62">
                  <c:v>2.7240322580645165E-2</c:v>
                </c:pt>
                <c:pt idx="63">
                  <c:v>3.0611475409836063E-2</c:v>
                </c:pt>
                <c:pt idx="64">
                  <c:v>2.8456249999999995E-2</c:v>
                </c:pt>
                <c:pt idx="65">
                  <c:v>2.866875E-2</c:v>
                </c:pt>
                <c:pt idx="66">
                  <c:v>2.9195161290322579E-2</c:v>
                </c:pt>
                <c:pt idx="67">
                  <c:v>2.6257377049180332E-2</c:v>
                </c:pt>
                <c:pt idx="68">
                  <c:v>2.9198437499999997E-2</c:v>
                </c:pt>
                <c:pt idx="69">
                  <c:v>3.4956249999999994E-2</c:v>
                </c:pt>
                <c:pt idx="70">
                  <c:v>2.5613114754098359E-2</c:v>
                </c:pt>
                <c:pt idx="71">
                  <c:v>2.3433870967741931E-2</c:v>
                </c:pt>
                <c:pt idx="72">
                  <c:v>2.4190476190476193E-2</c:v>
                </c:pt>
                <c:pt idx="73">
                  <c:v>2.8685714285714283E-2</c:v>
                </c:pt>
                <c:pt idx="74">
                  <c:v>2.518548387096774E-2</c:v>
                </c:pt>
                <c:pt idx="75">
                  <c:v>3.4314754098360656E-2</c:v>
                </c:pt>
                <c:pt idx="76">
                  <c:v>1.4593749999999999E-2</c:v>
                </c:pt>
                <c:pt idx="77">
                  <c:v>2.7561904761904767E-2</c:v>
                </c:pt>
                <c:pt idx="78">
                  <c:v>7.1885245901639368E-3</c:v>
                </c:pt>
                <c:pt idx="79">
                  <c:v>1.087049180327869E-2</c:v>
                </c:pt>
                <c:pt idx="80">
                  <c:v>1.1411111111111108E-2</c:v>
                </c:pt>
                <c:pt idx="81">
                  <c:v>2.5620312500000002E-2</c:v>
                </c:pt>
                <c:pt idx="82">
                  <c:v>2.5680645161290323E-2</c:v>
                </c:pt>
                <c:pt idx="83">
                  <c:v>3.0149999999999996E-2</c:v>
                </c:pt>
                <c:pt idx="84">
                  <c:v>2.9423809523809522E-2</c:v>
                </c:pt>
                <c:pt idx="85">
                  <c:v>2.9693750000000005E-2</c:v>
                </c:pt>
                <c:pt idx="86">
                  <c:v>2.5954838709677418E-2</c:v>
                </c:pt>
                <c:pt idx="87">
                  <c:v>2.7799999999999998E-2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95E-416B-9DB4-C517013AA566}"/>
            </c:ext>
          </c:extLst>
        </c:ser>
        <c:ser>
          <c:idx val="3"/>
          <c:order val="3"/>
          <c:tx>
            <c:v>Retail</c:v>
          </c:tx>
          <c:spPr>
            <a:ln w="28575" cap="rnd">
              <a:solidFill>
                <a:srgbClr val="4472C4"/>
              </a:solidFill>
              <a:round/>
            </a:ln>
            <a:effectLst/>
          </c:spPr>
          <c:marker>
            <c:symbol val="none"/>
          </c:marker>
          <c:cat>
            <c:strRef>
              <c:f>'[NCREIF Cap Rates 2021-01-31_15_16_27.xlsx]Result1'!$A$451:$A$538</c:f>
              <c:strCache>
                <c:ptCount val="88"/>
                <c:pt idx="0">
                  <c:v>19991</c:v>
                </c:pt>
                <c:pt idx="1">
                  <c:v>19992</c:v>
                </c:pt>
                <c:pt idx="2">
                  <c:v>19993</c:v>
                </c:pt>
                <c:pt idx="3">
                  <c:v>19994</c:v>
                </c:pt>
                <c:pt idx="4">
                  <c:v>20001</c:v>
                </c:pt>
                <c:pt idx="5">
                  <c:v>20002</c:v>
                </c:pt>
                <c:pt idx="6">
                  <c:v>20003</c:v>
                </c:pt>
                <c:pt idx="7">
                  <c:v>20004</c:v>
                </c:pt>
                <c:pt idx="8">
                  <c:v>20011</c:v>
                </c:pt>
                <c:pt idx="9">
                  <c:v>20012</c:v>
                </c:pt>
                <c:pt idx="10">
                  <c:v>20013</c:v>
                </c:pt>
                <c:pt idx="11">
                  <c:v>20014</c:v>
                </c:pt>
                <c:pt idx="12">
                  <c:v>20021</c:v>
                </c:pt>
                <c:pt idx="13">
                  <c:v>20022</c:v>
                </c:pt>
                <c:pt idx="14">
                  <c:v>20023</c:v>
                </c:pt>
                <c:pt idx="15">
                  <c:v>20024</c:v>
                </c:pt>
                <c:pt idx="16">
                  <c:v>20031</c:v>
                </c:pt>
                <c:pt idx="17">
                  <c:v>20032</c:v>
                </c:pt>
                <c:pt idx="18">
                  <c:v>20033</c:v>
                </c:pt>
                <c:pt idx="19">
                  <c:v>20034</c:v>
                </c:pt>
                <c:pt idx="20">
                  <c:v>20041</c:v>
                </c:pt>
                <c:pt idx="21">
                  <c:v>20042</c:v>
                </c:pt>
                <c:pt idx="22">
                  <c:v>20043</c:v>
                </c:pt>
                <c:pt idx="23">
                  <c:v>20044</c:v>
                </c:pt>
                <c:pt idx="24">
                  <c:v>20051</c:v>
                </c:pt>
                <c:pt idx="25">
                  <c:v>20052</c:v>
                </c:pt>
                <c:pt idx="26">
                  <c:v>20053</c:v>
                </c:pt>
                <c:pt idx="27">
                  <c:v>20054</c:v>
                </c:pt>
                <c:pt idx="28">
                  <c:v>20061</c:v>
                </c:pt>
                <c:pt idx="29">
                  <c:v>20062</c:v>
                </c:pt>
                <c:pt idx="30">
                  <c:v>20063</c:v>
                </c:pt>
                <c:pt idx="31">
                  <c:v>20064</c:v>
                </c:pt>
                <c:pt idx="32">
                  <c:v>20071</c:v>
                </c:pt>
                <c:pt idx="33">
                  <c:v>20072</c:v>
                </c:pt>
                <c:pt idx="34">
                  <c:v>20073</c:v>
                </c:pt>
                <c:pt idx="35">
                  <c:v>20074</c:v>
                </c:pt>
                <c:pt idx="36">
                  <c:v>20081</c:v>
                </c:pt>
                <c:pt idx="37">
                  <c:v>20082</c:v>
                </c:pt>
                <c:pt idx="38">
                  <c:v>20083</c:v>
                </c:pt>
                <c:pt idx="39">
                  <c:v>20084</c:v>
                </c:pt>
                <c:pt idx="40">
                  <c:v>20091</c:v>
                </c:pt>
                <c:pt idx="41">
                  <c:v>20092</c:v>
                </c:pt>
                <c:pt idx="42">
                  <c:v>20093</c:v>
                </c:pt>
                <c:pt idx="43">
                  <c:v>20094</c:v>
                </c:pt>
                <c:pt idx="44">
                  <c:v>20101</c:v>
                </c:pt>
                <c:pt idx="45">
                  <c:v>20102</c:v>
                </c:pt>
                <c:pt idx="46">
                  <c:v>20103</c:v>
                </c:pt>
                <c:pt idx="47">
                  <c:v>20104</c:v>
                </c:pt>
                <c:pt idx="48">
                  <c:v>20111</c:v>
                </c:pt>
                <c:pt idx="49">
                  <c:v>20112</c:v>
                </c:pt>
                <c:pt idx="50">
                  <c:v>20113</c:v>
                </c:pt>
                <c:pt idx="51">
                  <c:v>20114</c:v>
                </c:pt>
                <c:pt idx="52">
                  <c:v>20121</c:v>
                </c:pt>
                <c:pt idx="53">
                  <c:v>20122</c:v>
                </c:pt>
                <c:pt idx="54">
                  <c:v>20123</c:v>
                </c:pt>
                <c:pt idx="55">
                  <c:v>20124</c:v>
                </c:pt>
                <c:pt idx="56">
                  <c:v>20131</c:v>
                </c:pt>
                <c:pt idx="57">
                  <c:v>20132</c:v>
                </c:pt>
                <c:pt idx="58">
                  <c:v>20133</c:v>
                </c:pt>
                <c:pt idx="59">
                  <c:v>20134</c:v>
                </c:pt>
                <c:pt idx="60">
                  <c:v>20141</c:v>
                </c:pt>
                <c:pt idx="61">
                  <c:v>20142</c:v>
                </c:pt>
                <c:pt idx="62">
                  <c:v>20143</c:v>
                </c:pt>
                <c:pt idx="63">
                  <c:v>20144</c:v>
                </c:pt>
                <c:pt idx="64">
                  <c:v>20151</c:v>
                </c:pt>
                <c:pt idx="65">
                  <c:v>20152</c:v>
                </c:pt>
                <c:pt idx="66">
                  <c:v>20153</c:v>
                </c:pt>
                <c:pt idx="67">
                  <c:v>20154</c:v>
                </c:pt>
                <c:pt idx="68">
                  <c:v>20161</c:v>
                </c:pt>
                <c:pt idx="69">
                  <c:v>20162</c:v>
                </c:pt>
                <c:pt idx="70">
                  <c:v>20163</c:v>
                </c:pt>
                <c:pt idx="71">
                  <c:v>20164</c:v>
                </c:pt>
                <c:pt idx="72">
                  <c:v>20171</c:v>
                </c:pt>
                <c:pt idx="73">
                  <c:v>20172</c:v>
                </c:pt>
                <c:pt idx="74">
                  <c:v>20173</c:v>
                </c:pt>
                <c:pt idx="75">
                  <c:v>20174</c:v>
                </c:pt>
                <c:pt idx="76">
                  <c:v>20181</c:v>
                </c:pt>
                <c:pt idx="77">
                  <c:v>20182</c:v>
                </c:pt>
                <c:pt idx="78">
                  <c:v>20183</c:v>
                </c:pt>
                <c:pt idx="79">
                  <c:v>20184</c:v>
                </c:pt>
                <c:pt idx="80">
                  <c:v>20191</c:v>
                </c:pt>
                <c:pt idx="81">
                  <c:v>20192</c:v>
                </c:pt>
                <c:pt idx="82">
                  <c:v>20193</c:v>
                </c:pt>
                <c:pt idx="83">
                  <c:v>20194</c:v>
                </c:pt>
                <c:pt idx="84">
                  <c:v>20201</c:v>
                </c:pt>
                <c:pt idx="85">
                  <c:v>20202</c:v>
                </c:pt>
                <c:pt idx="86">
                  <c:v>20203</c:v>
                </c:pt>
                <c:pt idx="87">
                  <c:v>20204</c:v>
                </c:pt>
              </c:strCache>
            </c:strRef>
          </c:cat>
          <c:val>
            <c:numRef>
              <c:f>'[NCREIF Cap Rates 2021-01-31_15_16_27.xlsx]Result1'!$L$451:$L$538</c:f>
              <c:numCache>
                <c:formatCode>General</c:formatCode>
                <c:ptCount val="88"/>
                <c:pt idx="0">
                  <c:v>3.8487500000000001E-2</c:v>
                </c:pt>
                <c:pt idx="1">
                  <c:v>2.68703125E-2</c:v>
                </c:pt>
                <c:pt idx="2">
                  <c:v>1.82516129032258E-2</c:v>
                </c:pt>
                <c:pt idx="3">
                  <c:v>-6.4841269841269811E-3</c:v>
                </c:pt>
                <c:pt idx="4">
                  <c:v>1.6350793650793657E-2</c:v>
                </c:pt>
                <c:pt idx="5">
                  <c:v>2.8901587301587303E-2</c:v>
                </c:pt>
                <c:pt idx="6">
                  <c:v>6.3935483870967771E-3</c:v>
                </c:pt>
                <c:pt idx="7">
                  <c:v>3.5658064516129032E-2</c:v>
                </c:pt>
                <c:pt idx="8">
                  <c:v>9.3380952380952426E-3</c:v>
                </c:pt>
                <c:pt idx="9">
                  <c:v>4.8442622950819678E-2</c:v>
                </c:pt>
                <c:pt idx="10">
                  <c:v>2.8279032258064517E-2</c:v>
                </c:pt>
                <c:pt idx="11">
                  <c:v>3.0508333333333332E-2</c:v>
                </c:pt>
                <c:pt idx="12">
                  <c:v>-9.6609375000000011E-3</c:v>
                </c:pt>
                <c:pt idx="13">
                  <c:v>4.6776562499999993E-2</c:v>
                </c:pt>
                <c:pt idx="14">
                  <c:v>3.1851612903225815E-2</c:v>
                </c:pt>
                <c:pt idx="15">
                  <c:v>3.6500000000000005E-2</c:v>
                </c:pt>
                <c:pt idx="16">
                  <c:v>5.5393650793650794E-2</c:v>
                </c:pt>
                <c:pt idx="17">
                  <c:v>5.8523437500000004E-2</c:v>
                </c:pt>
                <c:pt idx="18">
                  <c:v>2.7648387096774189E-2</c:v>
                </c:pt>
                <c:pt idx="19">
                  <c:v>4.2900000000000008E-2</c:v>
                </c:pt>
                <c:pt idx="20">
                  <c:v>3.7129032258064514E-2</c:v>
                </c:pt>
                <c:pt idx="21">
                  <c:v>3.17859375E-2</c:v>
                </c:pt>
                <c:pt idx="22">
                  <c:v>3.0241935483870962E-2</c:v>
                </c:pt>
                <c:pt idx="23">
                  <c:v>2.4863934426229514E-2</c:v>
                </c:pt>
                <c:pt idx="24">
                  <c:v>2.3914062500000006E-2</c:v>
                </c:pt>
                <c:pt idx="25">
                  <c:v>2.9548437500000004E-2</c:v>
                </c:pt>
                <c:pt idx="26">
                  <c:v>1.6818032786885241E-2</c:v>
                </c:pt>
                <c:pt idx="27">
                  <c:v>1.5729032258064518E-2</c:v>
                </c:pt>
                <c:pt idx="28">
                  <c:v>1.4573015873015877E-2</c:v>
                </c:pt>
                <c:pt idx="29">
                  <c:v>1.2565079365079362E-2</c:v>
                </c:pt>
                <c:pt idx="30">
                  <c:v>1.099354838709677E-2</c:v>
                </c:pt>
                <c:pt idx="31">
                  <c:v>1.6109677419354838E-2</c:v>
                </c:pt>
                <c:pt idx="32">
                  <c:v>9.8390625000000023E-3</c:v>
                </c:pt>
                <c:pt idx="33">
                  <c:v>6.8158730158730113E-3</c:v>
                </c:pt>
                <c:pt idx="34">
                  <c:v>6.9338709677419369E-3</c:v>
                </c:pt>
                <c:pt idx="35">
                  <c:v>2.1647540983606557E-2</c:v>
                </c:pt>
                <c:pt idx="36">
                  <c:v>1.5184375E-2</c:v>
                </c:pt>
                <c:pt idx="37">
                  <c:v>1.6878125000000001E-2</c:v>
                </c:pt>
                <c:pt idx="38">
                  <c:v>1.6153225806451614E-2</c:v>
                </c:pt>
                <c:pt idx="39">
                  <c:v>3.133770491803279E-2</c:v>
                </c:pt>
                <c:pt idx="40">
                  <c:v>3.0292063492063495E-2</c:v>
                </c:pt>
                <c:pt idx="41">
                  <c:v>3.1521874999999998E-2</c:v>
                </c:pt>
                <c:pt idx="42">
                  <c:v>3.1859677419354845E-2</c:v>
                </c:pt>
                <c:pt idx="43">
                  <c:v>3.722131147540983E-2</c:v>
                </c:pt>
                <c:pt idx="44">
                  <c:v>2.6974999999999992E-2</c:v>
                </c:pt>
                <c:pt idx="45">
                  <c:v>4.0754687499999998E-2</c:v>
                </c:pt>
                <c:pt idx="46">
                  <c:v>3.7016129032258066E-2</c:v>
                </c:pt>
                <c:pt idx="47">
                  <c:v>3.102580645161291E-2</c:v>
                </c:pt>
                <c:pt idx="48">
                  <c:v>2.6185714285714284E-2</c:v>
                </c:pt>
                <c:pt idx="49">
                  <c:v>3.3157812499999995E-2</c:v>
                </c:pt>
                <c:pt idx="50">
                  <c:v>4.9332786885245908E-2</c:v>
                </c:pt>
                <c:pt idx="51">
                  <c:v>4.3799999999999992E-2</c:v>
                </c:pt>
                <c:pt idx="52">
                  <c:v>3.6342187500000005E-2</c:v>
                </c:pt>
                <c:pt idx="53">
                  <c:v>4.2987301587301588E-2</c:v>
                </c:pt>
                <c:pt idx="54">
                  <c:v>4.4029508196721315E-2</c:v>
                </c:pt>
                <c:pt idx="55">
                  <c:v>4.0090000000000001E-2</c:v>
                </c:pt>
                <c:pt idx="56">
                  <c:v>3.1837500000000005E-2</c:v>
                </c:pt>
                <c:pt idx="57">
                  <c:v>2.7334374999999998E-2</c:v>
                </c:pt>
                <c:pt idx="58">
                  <c:v>2.6658064516129034E-2</c:v>
                </c:pt>
                <c:pt idx="59">
                  <c:v>2.8945901639344261E-2</c:v>
                </c:pt>
                <c:pt idx="60">
                  <c:v>2.5090476190476187E-2</c:v>
                </c:pt>
                <c:pt idx="61">
                  <c:v>2.6404687500000003E-2</c:v>
                </c:pt>
                <c:pt idx="62">
                  <c:v>2.5740322580645163E-2</c:v>
                </c:pt>
                <c:pt idx="63">
                  <c:v>2.8511475409836066E-2</c:v>
                </c:pt>
                <c:pt idx="64">
                  <c:v>2.425625E-2</c:v>
                </c:pt>
                <c:pt idx="65">
                  <c:v>2.5368750000000002E-2</c:v>
                </c:pt>
                <c:pt idx="66">
                  <c:v>2.3795161290322577E-2</c:v>
                </c:pt>
                <c:pt idx="67">
                  <c:v>2.6057377049180326E-2</c:v>
                </c:pt>
                <c:pt idx="68">
                  <c:v>2.2798437500000001E-2</c:v>
                </c:pt>
                <c:pt idx="69">
                  <c:v>2.6356250000000001E-2</c:v>
                </c:pt>
                <c:pt idx="70">
                  <c:v>2.1313114754098361E-2</c:v>
                </c:pt>
                <c:pt idx="71">
                  <c:v>1.7033870967741935E-2</c:v>
                </c:pt>
                <c:pt idx="72">
                  <c:v>1.9190476190476188E-2</c:v>
                </c:pt>
                <c:pt idx="73">
                  <c:v>1.9785714285714285E-2</c:v>
                </c:pt>
                <c:pt idx="74">
                  <c:v>1.8985483870967743E-2</c:v>
                </c:pt>
                <c:pt idx="75">
                  <c:v>1.4514754098360654E-2</c:v>
                </c:pt>
                <c:pt idx="76">
                  <c:v>1.1793750000000002E-2</c:v>
                </c:pt>
                <c:pt idx="77">
                  <c:v>1.376190476190476E-2</c:v>
                </c:pt>
                <c:pt idx="78">
                  <c:v>1.2388524590163933E-2</c:v>
                </c:pt>
                <c:pt idx="79">
                  <c:v>1.7270491803278686E-2</c:v>
                </c:pt>
                <c:pt idx="80">
                  <c:v>1.7811111111111111E-2</c:v>
                </c:pt>
                <c:pt idx="81">
                  <c:v>2.4920312500000003E-2</c:v>
                </c:pt>
                <c:pt idx="82">
                  <c:v>2.7780645161290321E-2</c:v>
                </c:pt>
                <c:pt idx="83">
                  <c:v>2.9949999999999997E-2</c:v>
                </c:pt>
                <c:pt idx="84">
                  <c:v>3.3223809523809524E-2</c:v>
                </c:pt>
                <c:pt idx="85">
                  <c:v>1.6093749999999997E-2</c:v>
                </c:pt>
                <c:pt idx="86">
                  <c:v>2.1954838709677418E-2</c:v>
                </c:pt>
                <c:pt idx="87">
                  <c:v>2.4599999999999997E-2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995E-416B-9DB4-C517013AA5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844058056"/>
        <c:axId val="1844059040"/>
      </c:lineChart>
      <c:catAx>
        <c:axId val="184405805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Quarter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44059040"/>
        <c:crosses val="autoZero"/>
        <c:auto val="1"/>
        <c:lblAlgn val="ctr"/>
        <c:lblOffset val="100"/>
        <c:noMultiLvlLbl val="0"/>
      </c:catAx>
      <c:valAx>
        <c:axId val="1844059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Cap Rate Spread(%)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440580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12647805677455981"/>
          <c:y val="2.7777777777777776E-2"/>
          <c:w val="0.74030970416152697"/>
          <c:h val="0.1215310586176727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'[A373RX1Q020SBEA.xls]FRED Graph'!$A$12:$A$175</c:f>
              <c:numCache>
                <c:formatCode>yyyy\-mm\-dd</c:formatCode>
                <c:ptCount val="164"/>
                <c:pt idx="0">
                  <c:v>29221</c:v>
                </c:pt>
                <c:pt idx="1">
                  <c:v>29312</c:v>
                </c:pt>
                <c:pt idx="2">
                  <c:v>29403</c:v>
                </c:pt>
                <c:pt idx="3">
                  <c:v>29495</c:v>
                </c:pt>
                <c:pt idx="4">
                  <c:v>29587</c:v>
                </c:pt>
                <c:pt idx="5">
                  <c:v>29677</c:v>
                </c:pt>
                <c:pt idx="6">
                  <c:v>29768</c:v>
                </c:pt>
                <c:pt idx="7">
                  <c:v>29860</c:v>
                </c:pt>
                <c:pt idx="8">
                  <c:v>29952</c:v>
                </c:pt>
                <c:pt idx="9">
                  <c:v>30042</c:v>
                </c:pt>
                <c:pt idx="10">
                  <c:v>30133</c:v>
                </c:pt>
                <c:pt idx="11">
                  <c:v>30225</c:v>
                </c:pt>
                <c:pt idx="12">
                  <c:v>30317</c:v>
                </c:pt>
                <c:pt idx="13">
                  <c:v>30407</c:v>
                </c:pt>
                <c:pt idx="14">
                  <c:v>30498</c:v>
                </c:pt>
                <c:pt idx="15">
                  <c:v>30590</c:v>
                </c:pt>
                <c:pt idx="16">
                  <c:v>30682</c:v>
                </c:pt>
                <c:pt idx="17">
                  <c:v>30773</c:v>
                </c:pt>
                <c:pt idx="18">
                  <c:v>30864</c:v>
                </c:pt>
                <c:pt idx="19">
                  <c:v>30956</c:v>
                </c:pt>
                <c:pt idx="20">
                  <c:v>31048</c:v>
                </c:pt>
                <c:pt idx="21">
                  <c:v>31138</c:v>
                </c:pt>
                <c:pt idx="22">
                  <c:v>31229</c:v>
                </c:pt>
                <c:pt idx="23">
                  <c:v>31321</c:v>
                </c:pt>
                <c:pt idx="24">
                  <c:v>31413</c:v>
                </c:pt>
                <c:pt idx="25">
                  <c:v>31503</c:v>
                </c:pt>
                <c:pt idx="26">
                  <c:v>31594</c:v>
                </c:pt>
                <c:pt idx="27">
                  <c:v>31686</c:v>
                </c:pt>
                <c:pt idx="28">
                  <c:v>31778</c:v>
                </c:pt>
                <c:pt idx="29">
                  <c:v>31868</c:v>
                </c:pt>
                <c:pt idx="30">
                  <c:v>31959</c:v>
                </c:pt>
                <c:pt idx="31">
                  <c:v>32051</c:v>
                </c:pt>
                <c:pt idx="32">
                  <c:v>32143</c:v>
                </c:pt>
                <c:pt idx="33">
                  <c:v>32234</c:v>
                </c:pt>
                <c:pt idx="34">
                  <c:v>32325</c:v>
                </c:pt>
                <c:pt idx="35">
                  <c:v>32417</c:v>
                </c:pt>
                <c:pt idx="36">
                  <c:v>32509</c:v>
                </c:pt>
                <c:pt idx="37">
                  <c:v>32599</c:v>
                </c:pt>
                <c:pt idx="38">
                  <c:v>32690</c:v>
                </c:pt>
                <c:pt idx="39">
                  <c:v>32782</c:v>
                </c:pt>
                <c:pt idx="40">
                  <c:v>32874</c:v>
                </c:pt>
                <c:pt idx="41">
                  <c:v>32964</c:v>
                </c:pt>
                <c:pt idx="42">
                  <c:v>33055</c:v>
                </c:pt>
                <c:pt idx="43">
                  <c:v>33147</c:v>
                </c:pt>
                <c:pt idx="44">
                  <c:v>33239</c:v>
                </c:pt>
                <c:pt idx="45">
                  <c:v>33329</c:v>
                </c:pt>
                <c:pt idx="46">
                  <c:v>33420</c:v>
                </c:pt>
                <c:pt idx="47">
                  <c:v>33512</c:v>
                </c:pt>
                <c:pt idx="48">
                  <c:v>33604</c:v>
                </c:pt>
                <c:pt idx="49">
                  <c:v>33695</c:v>
                </c:pt>
                <c:pt idx="50">
                  <c:v>33786</c:v>
                </c:pt>
                <c:pt idx="51">
                  <c:v>33878</c:v>
                </c:pt>
                <c:pt idx="52">
                  <c:v>33970</c:v>
                </c:pt>
                <c:pt idx="53">
                  <c:v>34060</c:v>
                </c:pt>
                <c:pt idx="54">
                  <c:v>34151</c:v>
                </c:pt>
                <c:pt idx="55">
                  <c:v>34243</c:v>
                </c:pt>
                <c:pt idx="56">
                  <c:v>34335</c:v>
                </c:pt>
                <c:pt idx="57">
                  <c:v>34425</c:v>
                </c:pt>
                <c:pt idx="58">
                  <c:v>34516</c:v>
                </c:pt>
                <c:pt idx="59">
                  <c:v>34608</c:v>
                </c:pt>
                <c:pt idx="60">
                  <c:v>34700</c:v>
                </c:pt>
                <c:pt idx="61">
                  <c:v>34790</c:v>
                </c:pt>
                <c:pt idx="62">
                  <c:v>34881</c:v>
                </c:pt>
                <c:pt idx="63">
                  <c:v>34973</c:v>
                </c:pt>
                <c:pt idx="64">
                  <c:v>35065</c:v>
                </c:pt>
                <c:pt idx="65">
                  <c:v>35156</c:v>
                </c:pt>
                <c:pt idx="66">
                  <c:v>35247</c:v>
                </c:pt>
                <c:pt idx="67">
                  <c:v>35339</c:v>
                </c:pt>
                <c:pt idx="68">
                  <c:v>35431</c:v>
                </c:pt>
                <c:pt idx="69">
                  <c:v>35521</c:v>
                </c:pt>
                <c:pt idx="70">
                  <c:v>35612</c:v>
                </c:pt>
                <c:pt idx="71">
                  <c:v>35704</c:v>
                </c:pt>
                <c:pt idx="72">
                  <c:v>35796</c:v>
                </c:pt>
                <c:pt idx="73">
                  <c:v>35886</c:v>
                </c:pt>
                <c:pt idx="74">
                  <c:v>35977</c:v>
                </c:pt>
                <c:pt idx="75">
                  <c:v>36069</c:v>
                </c:pt>
                <c:pt idx="76">
                  <c:v>36161</c:v>
                </c:pt>
                <c:pt idx="77">
                  <c:v>36251</c:v>
                </c:pt>
                <c:pt idx="78">
                  <c:v>36342</c:v>
                </c:pt>
                <c:pt idx="79">
                  <c:v>36434</c:v>
                </c:pt>
                <c:pt idx="80">
                  <c:v>36526</c:v>
                </c:pt>
                <c:pt idx="81">
                  <c:v>36617</c:v>
                </c:pt>
                <c:pt idx="82">
                  <c:v>36708</c:v>
                </c:pt>
                <c:pt idx="83">
                  <c:v>36800</c:v>
                </c:pt>
                <c:pt idx="84">
                  <c:v>36892</c:v>
                </c:pt>
                <c:pt idx="85">
                  <c:v>36982</c:v>
                </c:pt>
                <c:pt idx="86">
                  <c:v>37073</c:v>
                </c:pt>
                <c:pt idx="87">
                  <c:v>37165</c:v>
                </c:pt>
                <c:pt idx="88">
                  <c:v>37257</c:v>
                </c:pt>
                <c:pt idx="89">
                  <c:v>37347</c:v>
                </c:pt>
                <c:pt idx="90">
                  <c:v>37438</c:v>
                </c:pt>
                <c:pt idx="91">
                  <c:v>37530</c:v>
                </c:pt>
                <c:pt idx="92">
                  <c:v>37622</c:v>
                </c:pt>
                <c:pt idx="93">
                  <c:v>37712</c:v>
                </c:pt>
                <c:pt idx="94">
                  <c:v>37803</c:v>
                </c:pt>
                <c:pt idx="95">
                  <c:v>37895</c:v>
                </c:pt>
                <c:pt idx="96">
                  <c:v>37987</c:v>
                </c:pt>
                <c:pt idx="97">
                  <c:v>38078</c:v>
                </c:pt>
                <c:pt idx="98">
                  <c:v>38169</c:v>
                </c:pt>
                <c:pt idx="99">
                  <c:v>38261</c:v>
                </c:pt>
                <c:pt idx="100">
                  <c:v>38353</c:v>
                </c:pt>
                <c:pt idx="101">
                  <c:v>38443</c:v>
                </c:pt>
                <c:pt idx="102">
                  <c:v>38534</c:v>
                </c:pt>
                <c:pt idx="103">
                  <c:v>38626</c:v>
                </c:pt>
                <c:pt idx="104">
                  <c:v>38718</c:v>
                </c:pt>
                <c:pt idx="105">
                  <c:v>38808</c:v>
                </c:pt>
                <c:pt idx="106">
                  <c:v>38899</c:v>
                </c:pt>
                <c:pt idx="107">
                  <c:v>38991</c:v>
                </c:pt>
                <c:pt idx="108">
                  <c:v>39083</c:v>
                </c:pt>
                <c:pt idx="109">
                  <c:v>39173</c:v>
                </c:pt>
                <c:pt idx="110">
                  <c:v>39264</c:v>
                </c:pt>
                <c:pt idx="111">
                  <c:v>39356</c:v>
                </c:pt>
                <c:pt idx="112">
                  <c:v>39448</c:v>
                </c:pt>
                <c:pt idx="113">
                  <c:v>39539</c:v>
                </c:pt>
                <c:pt idx="114">
                  <c:v>39630</c:v>
                </c:pt>
                <c:pt idx="115">
                  <c:v>39722</c:v>
                </c:pt>
                <c:pt idx="116">
                  <c:v>39814</c:v>
                </c:pt>
                <c:pt idx="117">
                  <c:v>39904</c:v>
                </c:pt>
                <c:pt idx="118">
                  <c:v>39995</c:v>
                </c:pt>
                <c:pt idx="119">
                  <c:v>40087</c:v>
                </c:pt>
                <c:pt idx="120">
                  <c:v>40179</c:v>
                </c:pt>
                <c:pt idx="121">
                  <c:v>40269</c:v>
                </c:pt>
                <c:pt idx="122">
                  <c:v>40360</c:v>
                </c:pt>
                <c:pt idx="123">
                  <c:v>40452</c:v>
                </c:pt>
                <c:pt idx="124">
                  <c:v>40544</c:v>
                </c:pt>
                <c:pt idx="125">
                  <c:v>40634</c:v>
                </c:pt>
                <c:pt idx="126">
                  <c:v>40725</c:v>
                </c:pt>
                <c:pt idx="127">
                  <c:v>40817</c:v>
                </c:pt>
                <c:pt idx="128">
                  <c:v>40909</c:v>
                </c:pt>
                <c:pt idx="129">
                  <c:v>41000</c:v>
                </c:pt>
                <c:pt idx="130">
                  <c:v>41091</c:v>
                </c:pt>
                <c:pt idx="131">
                  <c:v>41183</c:v>
                </c:pt>
                <c:pt idx="132">
                  <c:v>41275</c:v>
                </c:pt>
                <c:pt idx="133">
                  <c:v>41365</c:v>
                </c:pt>
                <c:pt idx="134">
                  <c:v>41456</c:v>
                </c:pt>
                <c:pt idx="135">
                  <c:v>41548</c:v>
                </c:pt>
                <c:pt idx="136">
                  <c:v>41640</c:v>
                </c:pt>
                <c:pt idx="137">
                  <c:v>41730</c:v>
                </c:pt>
                <c:pt idx="138">
                  <c:v>41821</c:v>
                </c:pt>
                <c:pt idx="139">
                  <c:v>41913</c:v>
                </c:pt>
                <c:pt idx="140">
                  <c:v>42005</c:v>
                </c:pt>
                <c:pt idx="141">
                  <c:v>42095</c:v>
                </c:pt>
                <c:pt idx="142">
                  <c:v>42186</c:v>
                </c:pt>
                <c:pt idx="143">
                  <c:v>42278</c:v>
                </c:pt>
                <c:pt idx="144">
                  <c:v>42370</c:v>
                </c:pt>
                <c:pt idx="145">
                  <c:v>42461</c:v>
                </c:pt>
                <c:pt idx="146">
                  <c:v>42552</c:v>
                </c:pt>
                <c:pt idx="147">
                  <c:v>42644</c:v>
                </c:pt>
                <c:pt idx="148">
                  <c:v>42736</c:v>
                </c:pt>
                <c:pt idx="149">
                  <c:v>42826</c:v>
                </c:pt>
                <c:pt idx="150">
                  <c:v>42917</c:v>
                </c:pt>
                <c:pt idx="151">
                  <c:v>43009</c:v>
                </c:pt>
                <c:pt idx="152">
                  <c:v>43101</c:v>
                </c:pt>
                <c:pt idx="153">
                  <c:v>43191</c:v>
                </c:pt>
                <c:pt idx="154">
                  <c:v>43282</c:v>
                </c:pt>
                <c:pt idx="155">
                  <c:v>43374</c:v>
                </c:pt>
                <c:pt idx="156">
                  <c:v>43466</c:v>
                </c:pt>
                <c:pt idx="157">
                  <c:v>43556</c:v>
                </c:pt>
                <c:pt idx="158">
                  <c:v>43647</c:v>
                </c:pt>
                <c:pt idx="159">
                  <c:v>43739</c:v>
                </c:pt>
                <c:pt idx="160">
                  <c:v>43831</c:v>
                </c:pt>
                <c:pt idx="161">
                  <c:v>43922</c:v>
                </c:pt>
                <c:pt idx="162">
                  <c:v>44013</c:v>
                </c:pt>
                <c:pt idx="163">
                  <c:v>44105</c:v>
                </c:pt>
              </c:numCache>
            </c:numRef>
          </c:cat>
          <c:val>
            <c:numRef>
              <c:f>'[A373RX1Q020SBEA.xls]FRED Graph'!$C$12:$C$175</c:f>
              <c:numCache>
                <c:formatCode>General</c:formatCode>
                <c:ptCount val="164"/>
                <c:pt idx="0">
                  <c:v>2.4314499999999999E-2</c:v>
                </c:pt>
                <c:pt idx="1">
                  <c:v>1.76609E-2</c:v>
                </c:pt>
                <c:pt idx="2">
                  <c:v>5.2918000000000001E-3</c:v>
                </c:pt>
                <c:pt idx="3">
                  <c:v>-5.4279999999999997E-4</c:v>
                </c:pt>
                <c:pt idx="4">
                  <c:v>7.5778E-3</c:v>
                </c:pt>
                <c:pt idx="5">
                  <c:v>2.3007000000000001E-3</c:v>
                </c:pt>
                <c:pt idx="6">
                  <c:v>2.4903400000000003E-2</c:v>
                </c:pt>
                <c:pt idx="7">
                  <c:v>3.3849299999999999E-2</c:v>
                </c:pt>
                <c:pt idx="8">
                  <c:v>1.0024E-2</c:v>
                </c:pt>
                <c:pt idx="9">
                  <c:v>5.8960000000000002E-3</c:v>
                </c:pt>
                <c:pt idx="10">
                  <c:v>-8.2986999999999991E-3</c:v>
                </c:pt>
                <c:pt idx="11">
                  <c:v>-3.1856000000000002E-2</c:v>
                </c:pt>
                <c:pt idx="12">
                  <c:v>-3.3099999999999997E-2</c:v>
                </c:pt>
                <c:pt idx="13">
                  <c:v>-2.7692800000000004E-2</c:v>
                </c:pt>
                <c:pt idx="14">
                  <c:v>-1.6049899999999999E-2</c:v>
                </c:pt>
                <c:pt idx="15">
                  <c:v>1.2672900000000001E-2</c:v>
                </c:pt>
                <c:pt idx="16">
                  <c:v>4.88701E-2</c:v>
                </c:pt>
                <c:pt idx="17">
                  <c:v>7.0046700000000003E-2</c:v>
                </c:pt>
                <c:pt idx="18">
                  <c:v>8.2701799999999992E-2</c:v>
                </c:pt>
                <c:pt idx="19">
                  <c:v>8.5129800000000005E-2</c:v>
                </c:pt>
                <c:pt idx="20">
                  <c:v>6.2006199999999997E-2</c:v>
                </c:pt>
                <c:pt idx="21">
                  <c:v>4.4580799999999997E-2</c:v>
                </c:pt>
                <c:pt idx="22">
                  <c:v>2.51545E-2</c:v>
                </c:pt>
                <c:pt idx="23">
                  <c:v>1.9725200000000002E-2</c:v>
                </c:pt>
                <c:pt idx="24">
                  <c:v>2.6219700000000002E-2</c:v>
                </c:pt>
                <c:pt idx="25">
                  <c:v>2.64947E-2</c:v>
                </c:pt>
                <c:pt idx="26">
                  <c:v>2.1581000000000003E-2</c:v>
                </c:pt>
                <c:pt idx="27">
                  <c:v>1.08483E-2</c:v>
                </c:pt>
                <c:pt idx="28">
                  <c:v>1.38973E-2</c:v>
                </c:pt>
                <c:pt idx="29">
                  <c:v>1.6798500000000001E-2</c:v>
                </c:pt>
                <c:pt idx="30">
                  <c:v>1.93323E-2</c:v>
                </c:pt>
                <c:pt idx="31">
                  <c:v>4.3232699999999999E-2</c:v>
                </c:pt>
                <c:pt idx="32">
                  <c:v>3.7606799999999996E-2</c:v>
                </c:pt>
                <c:pt idx="33">
                  <c:v>3.8635799999999998E-2</c:v>
                </c:pt>
                <c:pt idx="34">
                  <c:v>4.5927800000000005E-2</c:v>
                </c:pt>
                <c:pt idx="35">
                  <c:v>3.5616500000000002E-2</c:v>
                </c:pt>
                <c:pt idx="36">
                  <c:v>4.0814299999999998E-2</c:v>
                </c:pt>
                <c:pt idx="37">
                  <c:v>4.0255099999999995E-2</c:v>
                </c:pt>
                <c:pt idx="38">
                  <c:v>3.6164599999999998E-2</c:v>
                </c:pt>
                <c:pt idx="39">
                  <c:v>2.9821799999999999E-2</c:v>
                </c:pt>
                <c:pt idx="40">
                  <c:v>2.1457500000000001E-2</c:v>
                </c:pt>
                <c:pt idx="41">
                  <c:v>2.1806899999999997E-2</c:v>
                </c:pt>
                <c:pt idx="42">
                  <c:v>2.2559900000000001E-2</c:v>
                </c:pt>
                <c:pt idx="43">
                  <c:v>1.30484E-2</c:v>
                </c:pt>
                <c:pt idx="44">
                  <c:v>5.5269000000000004E-3</c:v>
                </c:pt>
                <c:pt idx="45">
                  <c:v>-8.7299000000000005E-3</c:v>
                </c:pt>
                <c:pt idx="46">
                  <c:v>-1.0386200000000002E-2</c:v>
                </c:pt>
                <c:pt idx="47">
                  <c:v>1.42E-5</c:v>
                </c:pt>
                <c:pt idx="48">
                  <c:v>2.6941999999999999E-3</c:v>
                </c:pt>
                <c:pt idx="49">
                  <c:v>1.06088E-2</c:v>
                </c:pt>
                <c:pt idx="50">
                  <c:v>1.1377699999999999E-2</c:v>
                </c:pt>
                <c:pt idx="51">
                  <c:v>1.0107900000000001E-2</c:v>
                </c:pt>
                <c:pt idx="52">
                  <c:v>2.2663099999999999E-2</c:v>
                </c:pt>
                <c:pt idx="53">
                  <c:v>2.7180300000000001E-2</c:v>
                </c:pt>
                <c:pt idx="54">
                  <c:v>2.7955500000000001E-2</c:v>
                </c:pt>
                <c:pt idx="55">
                  <c:v>2.7361E-2</c:v>
                </c:pt>
                <c:pt idx="56">
                  <c:v>2.3478599999999999E-2</c:v>
                </c:pt>
                <c:pt idx="57">
                  <c:v>3.1808400000000001E-2</c:v>
                </c:pt>
                <c:pt idx="58">
                  <c:v>3.7461099999999997E-2</c:v>
                </c:pt>
                <c:pt idx="59">
                  <c:v>4.9884500000000005E-2</c:v>
                </c:pt>
                <c:pt idx="60">
                  <c:v>5.8461400000000004E-2</c:v>
                </c:pt>
                <c:pt idx="61">
                  <c:v>5.3238800000000003E-2</c:v>
                </c:pt>
                <c:pt idx="62">
                  <c:v>4.97948E-2</c:v>
                </c:pt>
                <c:pt idx="63">
                  <c:v>3.7524000000000002E-2</c:v>
                </c:pt>
                <c:pt idx="64">
                  <c:v>2.33014E-2</c:v>
                </c:pt>
                <c:pt idx="65">
                  <c:v>1.67245E-2</c:v>
                </c:pt>
                <c:pt idx="66">
                  <c:v>1.7001699999999998E-2</c:v>
                </c:pt>
                <c:pt idx="67">
                  <c:v>1.8883399999999998E-2</c:v>
                </c:pt>
                <c:pt idx="68">
                  <c:v>2.51475E-2</c:v>
                </c:pt>
                <c:pt idx="69">
                  <c:v>4.2557600000000001E-2</c:v>
                </c:pt>
                <c:pt idx="70">
                  <c:v>4.8731600000000007E-2</c:v>
                </c:pt>
                <c:pt idx="71">
                  <c:v>5.7180099999999998E-2</c:v>
                </c:pt>
                <c:pt idx="72">
                  <c:v>7.271480000000001E-2</c:v>
                </c:pt>
                <c:pt idx="73">
                  <c:v>5.9545800000000003E-2</c:v>
                </c:pt>
                <c:pt idx="74">
                  <c:v>5.6150200000000004E-2</c:v>
                </c:pt>
                <c:pt idx="75">
                  <c:v>5.3150300000000004E-2</c:v>
                </c:pt>
                <c:pt idx="76">
                  <c:v>4.7558999999999997E-2</c:v>
                </c:pt>
                <c:pt idx="77">
                  <c:v>4.5654199999999999E-2</c:v>
                </c:pt>
                <c:pt idx="78">
                  <c:v>4.6035100000000002E-2</c:v>
                </c:pt>
                <c:pt idx="79">
                  <c:v>5.1176300000000001E-2</c:v>
                </c:pt>
                <c:pt idx="80">
                  <c:v>3.9698799999999999E-2</c:v>
                </c:pt>
                <c:pt idx="81">
                  <c:v>4.8726399999999996E-2</c:v>
                </c:pt>
                <c:pt idx="82">
                  <c:v>5.0359600000000004E-2</c:v>
                </c:pt>
                <c:pt idx="83">
                  <c:v>4.3084400000000002E-2</c:v>
                </c:pt>
                <c:pt idx="84">
                  <c:v>3.0219599999999999E-2</c:v>
                </c:pt>
                <c:pt idx="85">
                  <c:v>1.4635E-2</c:v>
                </c:pt>
                <c:pt idx="86">
                  <c:v>-3.3822000000000001E-3</c:v>
                </c:pt>
                <c:pt idx="87">
                  <c:v>-2.73412E-2</c:v>
                </c:pt>
                <c:pt idx="88">
                  <c:v>-2.2091E-2</c:v>
                </c:pt>
                <c:pt idx="89">
                  <c:v>-1.6446300000000001E-2</c:v>
                </c:pt>
                <c:pt idx="90">
                  <c:v>-6.0072000000000007E-3</c:v>
                </c:pt>
                <c:pt idx="91">
                  <c:v>1.4822200000000001E-2</c:v>
                </c:pt>
                <c:pt idx="92">
                  <c:v>2.1039500000000003E-2</c:v>
                </c:pt>
                <c:pt idx="93">
                  <c:v>1.3986400000000001E-2</c:v>
                </c:pt>
                <c:pt idx="94">
                  <c:v>9.9978999999999988E-3</c:v>
                </c:pt>
                <c:pt idx="95">
                  <c:v>1.0366E-2</c:v>
                </c:pt>
                <c:pt idx="96">
                  <c:v>1.24174E-2</c:v>
                </c:pt>
                <c:pt idx="97">
                  <c:v>2.3846099999999999E-2</c:v>
                </c:pt>
                <c:pt idx="98">
                  <c:v>3.3098500000000003E-2</c:v>
                </c:pt>
                <c:pt idx="99">
                  <c:v>3.7517800000000004E-2</c:v>
                </c:pt>
                <c:pt idx="100">
                  <c:v>4.7333699999999999E-2</c:v>
                </c:pt>
                <c:pt idx="101">
                  <c:v>3.9769199999999998E-2</c:v>
                </c:pt>
                <c:pt idx="102">
                  <c:v>3.0639900000000001E-2</c:v>
                </c:pt>
                <c:pt idx="103">
                  <c:v>3.16542E-2</c:v>
                </c:pt>
                <c:pt idx="104">
                  <c:v>2.7512599999999998E-2</c:v>
                </c:pt>
                <c:pt idx="105">
                  <c:v>3.6825700000000003E-2</c:v>
                </c:pt>
                <c:pt idx="106">
                  <c:v>4.9051499999999998E-2</c:v>
                </c:pt>
                <c:pt idx="107">
                  <c:v>4.4411899999999997E-2</c:v>
                </c:pt>
                <c:pt idx="108">
                  <c:v>3.4596099999999998E-2</c:v>
                </c:pt>
                <c:pt idx="109">
                  <c:v>2.8453200000000001E-2</c:v>
                </c:pt>
                <c:pt idx="110">
                  <c:v>2.2470900000000002E-2</c:v>
                </c:pt>
                <c:pt idx="111">
                  <c:v>1.9387700000000001E-2</c:v>
                </c:pt>
                <c:pt idx="112">
                  <c:v>1.7419400000000002E-2</c:v>
                </c:pt>
                <c:pt idx="113">
                  <c:v>8.2086999999999993E-3</c:v>
                </c:pt>
                <c:pt idx="114">
                  <c:v>-6.625E-4</c:v>
                </c:pt>
                <c:pt idx="115">
                  <c:v>-1.4726999999999999E-2</c:v>
                </c:pt>
                <c:pt idx="116">
                  <c:v>-3.51425E-2</c:v>
                </c:pt>
                <c:pt idx="117">
                  <c:v>-5.7395800000000004E-2</c:v>
                </c:pt>
                <c:pt idx="118">
                  <c:v>-8.1944400000000001E-2</c:v>
                </c:pt>
                <c:pt idx="119">
                  <c:v>-7.84966E-2</c:v>
                </c:pt>
                <c:pt idx="120">
                  <c:v>-5.89832E-2</c:v>
                </c:pt>
                <c:pt idx="121">
                  <c:v>-2.8131200000000002E-2</c:v>
                </c:pt>
                <c:pt idx="122">
                  <c:v>1.8475999999999999E-2</c:v>
                </c:pt>
                <c:pt idx="123">
                  <c:v>3.6218899999999998E-2</c:v>
                </c:pt>
                <c:pt idx="124">
                  <c:v>3.9826300000000002E-2</c:v>
                </c:pt>
                <c:pt idx="125">
                  <c:v>4.3333700000000003E-2</c:v>
                </c:pt>
                <c:pt idx="126">
                  <c:v>2.2761099999999999E-2</c:v>
                </c:pt>
                <c:pt idx="127">
                  <c:v>2.40666E-2</c:v>
                </c:pt>
                <c:pt idx="128">
                  <c:v>3.0084E-2</c:v>
                </c:pt>
                <c:pt idx="129">
                  <c:v>3.3354700000000001E-2</c:v>
                </c:pt>
                <c:pt idx="130">
                  <c:v>5.0423499999999996E-2</c:v>
                </c:pt>
                <c:pt idx="131">
                  <c:v>4.3693299999999997E-2</c:v>
                </c:pt>
                <c:pt idx="132">
                  <c:v>4.28913E-2</c:v>
                </c:pt>
                <c:pt idx="133">
                  <c:v>3.88446E-2</c:v>
                </c:pt>
                <c:pt idx="134">
                  <c:v>3.9427400000000001E-2</c:v>
                </c:pt>
                <c:pt idx="135">
                  <c:v>4.5729600000000002E-2</c:v>
                </c:pt>
                <c:pt idx="136">
                  <c:v>4.3298799999999998E-2</c:v>
                </c:pt>
                <c:pt idx="137">
                  <c:v>4.6175100000000004E-2</c:v>
                </c:pt>
                <c:pt idx="138">
                  <c:v>4.2734100000000004E-2</c:v>
                </c:pt>
                <c:pt idx="139">
                  <c:v>4.0117599999999996E-2</c:v>
                </c:pt>
                <c:pt idx="140">
                  <c:v>5.1975E-2</c:v>
                </c:pt>
                <c:pt idx="141">
                  <c:v>5.71563E-2</c:v>
                </c:pt>
                <c:pt idx="142">
                  <c:v>5.8465299999999998E-2</c:v>
                </c:pt>
                <c:pt idx="143">
                  <c:v>5.8442100000000004E-2</c:v>
                </c:pt>
                <c:pt idx="144">
                  <c:v>4.6148600000000005E-2</c:v>
                </c:pt>
                <c:pt idx="145">
                  <c:v>3.0725799999999998E-2</c:v>
                </c:pt>
                <c:pt idx="146">
                  <c:v>1.5844899999999999E-2</c:v>
                </c:pt>
                <c:pt idx="147">
                  <c:v>1.2209399999999999E-2</c:v>
                </c:pt>
                <c:pt idx="148">
                  <c:v>4.1127999999999998E-3</c:v>
                </c:pt>
                <c:pt idx="149">
                  <c:v>3.3704E-3</c:v>
                </c:pt>
                <c:pt idx="150">
                  <c:v>1.1103200000000001E-2</c:v>
                </c:pt>
                <c:pt idx="151">
                  <c:v>8.3978000000000004E-3</c:v>
                </c:pt>
                <c:pt idx="152">
                  <c:v>1.4843599999999998E-2</c:v>
                </c:pt>
                <c:pt idx="153">
                  <c:v>1.43118E-2</c:v>
                </c:pt>
                <c:pt idx="154">
                  <c:v>1.6616499999999999E-2</c:v>
                </c:pt>
                <c:pt idx="155">
                  <c:v>2.3496199999999998E-2</c:v>
                </c:pt>
                <c:pt idx="156">
                  <c:v>2.9654E-2</c:v>
                </c:pt>
                <c:pt idx="157">
                  <c:v>3.5875999999999998E-2</c:v>
                </c:pt>
                <c:pt idx="158">
                  <c:v>3.3065999999999998E-2</c:v>
                </c:pt>
                <c:pt idx="159">
                  <c:v>2.4096300000000001E-2</c:v>
                </c:pt>
                <c:pt idx="160">
                  <c:v>6.0899000000000005E-3</c:v>
                </c:pt>
                <c:pt idx="161">
                  <c:v>-2.6680499999999999E-2</c:v>
                </c:pt>
                <c:pt idx="162">
                  <c:v>-3.2828599999999999E-2</c:v>
                </c:pt>
                <c:pt idx="163">
                  <c:v>-3.02318E-2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FF2-451F-BCFE-7F39817E39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45049760"/>
        <c:axId val="1645054680"/>
      </c:lineChart>
      <c:dateAx>
        <c:axId val="1645049760"/>
        <c:scaling>
          <c:orientation val="minMax"/>
        </c:scaling>
        <c:delete val="0"/>
        <c:axPos val="b"/>
        <c:numFmt formatCode="yyyy\-mm\-dd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45054680"/>
        <c:crosses val="autoZero"/>
        <c:auto val="1"/>
        <c:lblOffset val="100"/>
        <c:baseTimeUnit val="months"/>
      </c:dateAx>
      <c:valAx>
        <c:axId val="16450546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Percent Change from Year Ago (%)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450497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DB83D4-1EBD-432D-9A74-5F1D9E50AAB7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782B8D-B539-4F07-8871-CDA31275C6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2104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698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12695" indent="-273014" defTabSz="92698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096821" indent="-219047" defTabSz="92698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34914" indent="-219047" defTabSz="92698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74594" indent="-219047" defTabSz="92698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31735" indent="-219047" defTabSz="92698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88876" indent="-219047" defTabSz="92698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46017" indent="-219047" defTabSz="92698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03157" indent="-219047" defTabSz="92698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8AA6A22-B9FE-4DCF-A9C5-FDBDC15B37CF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1192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23622" indent="-277200" defTabSz="941192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13637" indent="-222405" defTabSz="941192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58447" indent="-222405" defTabSz="941192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04868" indent="-222405" defTabSz="941192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69017" indent="-222405" defTabSz="94119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33167" indent="-222405" defTabSz="94119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97316" indent="-222405" defTabSz="94119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61465" indent="-222405" defTabSz="94119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1B19D8E-D44C-431E-BBBD-7CFBE90EEA13}" type="slidenum">
              <a:rPr lang="en-US" altLang="en-US" sz="1200"/>
              <a:pPr/>
              <a:t>10</a:t>
            </a:fld>
            <a:endParaRPr lang="en-US" altLang="en-US" sz="120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552511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1192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23622" indent="-277200" defTabSz="941192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13637" indent="-222405" defTabSz="941192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58447" indent="-222405" defTabSz="941192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04868" indent="-222405" defTabSz="941192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69017" indent="-222405" defTabSz="94119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33167" indent="-222405" defTabSz="94119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97316" indent="-222405" defTabSz="94119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61465" indent="-222405" defTabSz="94119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1B19D8E-D44C-431E-BBBD-7CFBE90EEA13}" type="slidenum">
              <a:rPr lang="en-US" altLang="en-US" sz="1200"/>
              <a:pPr/>
              <a:t>11</a:t>
            </a:fld>
            <a:endParaRPr lang="en-US" altLang="en-US" sz="120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560552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1192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23622" indent="-277200" defTabSz="941192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13637" indent="-222405" defTabSz="941192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58447" indent="-222405" defTabSz="941192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04868" indent="-222405" defTabSz="941192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69017" indent="-222405" defTabSz="94119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33167" indent="-222405" defTabSz="94119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97316" indent="-222405" defTabSz="94119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61465" indent="-222405" defTabSz="94119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1B19D8E-D44C-431E-BBBD-7CFBE90EEA13}" type="slidenum">
              <a:rPr lang="en-US" altLang="en-US" sz="1200"/>
              <a:pPr/>
              <a:t>12</a:t>
            </a:fld>
            <a:endParaRPr lang="en-US" altLang="en-US" sz="120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438702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1192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23622" indent="-277200" defTabSz="941192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13637" indent="-222405" defTabSz="941192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58447" indent="-222405" defTabSz="941192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04868" indent="-222405" defTabSz="941192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69017" indent="-222405" defTabSz="94119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33167" indent="-222405" defTabSz="94119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97316" indent="-222405" defTabSz="94119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61465" indent="-222405" defTabSz="94119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1B19D8E-D44C-431E-BBBD-7CFBE90EEA13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501805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1192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23622" indent="-277200" defTabSz="941192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13637" indent="-222405" defTabSz="941192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58447" indent="-222405" defTabSz="941192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04868" indent="-222405" defTabSz="941192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69017" indent="-222405" defTabSz="94119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33167" indent="-222405" defTabSz="94119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97316" indent="-222405" defTabSz="94119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61465" indent="-222405" defTabSz="94119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1B19D8E-D44C-431E-BBBD-7CFBE90EEA13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913552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1192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23622" indent="-277200" defTabSz="941192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13637" indent="-222405" defTabSz="941192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58447" indent="-222405" defTabSz="941192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04868" indent="-222405" defTabSz="941192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69017" indent="-222405" defTabSz="94119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33167" indent="-222405" defTabSz="94119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97316" indent="-222405" defTabSz="94119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61465" indent="-222405" defTabSz="94119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1B19D8E-D44C-431E-BBBD-7CFBE90EEA13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277271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1192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23622" indent="-277200" defTabSz="941192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13637" indent="-222405" defTabSz="941192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58447" indent="-222405" defTabSz="941192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04868" indent="-222405" defTabSz="941192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69017" indent="-222405" defTabSz="94119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33167" indent="-222405" defTabSz="94119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97316" indent="-222405" defTabSz="94119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61465" indent="-222405" defTabSz="94119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1B19D8E-D44C-431E-BBBD-7CFBE90EEA13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937600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1192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23622" indent="-277200" defTabSz="941192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13637" indent="-222405" defTabSz="941192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58447" indent="-222405" defTabSz="941192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04868" indent="-222405" defTabSz="941192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69017" indent="-222405" defTabSz="94119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33167" indent="-222405" defTabSz="94119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97316" indent="-222405" defTabSz="94119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61465" indent="-222405" defTabSz="94119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1B19D8E-D44C-431E-BBBD-7CFBE90EEA13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190486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1192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23622" indent="-277200" defTabSz="941192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13637" indent="-222405" defTabSz="941192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58447" indent="-222405" defTabSz="941192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04868" indent="-222405" defTabSz="941192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69017" indent="-222405" defTabSz="94119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33167" indent="-222405" defTabSz="94119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97316" indent="-222405" defTabSz="94119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61465" indent="-222405" defTabSz="94119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1B19D8E-D44C-431E-BBBD-7CFBE90EEA13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859221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1192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23622" indent="-277200" defTabSz="941192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13637" indent="-222405" defTabSz="941192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58447" indent="-222405" defTabSz="941192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04868" indent="-222405" defTabSz="941192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69017" indent="-222405" defTabSz="94119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33167" indent="-222405" defTabSz="94119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97316" indent="-222405" defTabSz="94119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61465" indent="-222405" defTabSz="94119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1B19D8E-D44C-431E-BBBD-7CFBE90EEA13}" type="slidenum">
              <a:rPr lang="en-US" altLang="en-US" sz="1200"/>
              <a:pPr/>
              <a:t>8</a:t>
            </a:fld>
            <a:endParaRPr lang="en-US" altLang="en-US" sz="120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749496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1192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23622" indent="-277200" defTabSz="941192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13637" indent="-222405" defTabSz="941192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58447" indent="-222405" defTabSz="941192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04868" indent="-222405" defTabSz="941192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69017" indent="-222405" defTabSz="94119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33167" indent="-222405" defTabSz="94119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97316" indent="-222405" defTabSz="94119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61465" indent="-222405" defTabSz="94119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1B19D8E-D44C-431E-BBBD-7CFBE90EEA13}" type="slidenum">
              <a:rPr lang="en-US" altLang="en-US" sz="1200"/>
              <a:pPr/>
              <a:t>9</a:t>
            </a:fld>
            <a:endParaRPr lang="en-US" altLang="en-US" sz="120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187828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73763-8A41-4F68-AB13-9C7EBC5C71FE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A09D9-56E8-4D5C-AB46-C4D052D6E3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63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73763-8A41-4F68-AB13-9C7EBC5C71FE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A09D9-56E8-4D5C-AB46-C4D052D6E3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397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73763-8A41-4F68-AB13-9C7EBC5C71FE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A09D9-56E8-4D5C-AB46-C4D052D6E3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552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73763-8A41-4F68-AB13-9C7EBC5C71FE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A09D9-56E8-4D5C-AB46-C4D052D6E3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758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73763-8A41-4F68-AB13-9C7EBC5C71FE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A09D9-56E8-4D5C-AB46-C4D052D6E3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387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73763-8A41-4F68-AB13-9C7EBC5C71FE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A09D9-56E8-4D5C-AB46-C4D052D6E3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080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73763-8A41-4F68-AB13-9C7EBC5C71FE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A09D9-56E8-4D5C-AB46-C4D052D6E3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211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73763-8A41-4F68-AB13-9C7EBC5C71FE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A09D9-56E8-4D5C-AB46-C4D052D6E3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506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73763-8A41-4F68-AB13-9C7EBC5C71FE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A09D9-56E8-4D5C-AB46-C4D052D6E3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909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73763-8A41-4F68-AB13-9C7EBC5C71FE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A09D9-56E8-4D5C-AB46-C4D052D6E3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466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73763-8A41-4F68-AB13-9C7EBC5C71FE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A09D9-56E8-4D5C-AB46-C4D052D6E3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587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73763-8A41-4F68-AB13-9C7EBC5C71FE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9A09D9-56E8-4D5C-AB46-C4D052D6E3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980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3733801"/>
            <a:ext cx="10363200" cy="1376363"/>
          </a:xfrm>
        </p:spPr>
        <p:txBody>
          <a:bodyPr>
            <a:normAutofit fontScale="90000"/>
          </a:bodyPr>
          <a:lstStyle/>
          <a:p>
            <a:pPr>
              <a:spcBef>
                <a:spcPts val="0"/>
              </a:spcBef>
            </a:pPr>
            <a:r>
              <a:rPr lang="en-US" altLang="en-US" sz="2800" b="1" dirty="0" smtClean="0">
                <a:solidFill>
                  <a:schemeClr val="tx1"/>
                </a:solidFill>
              </a:rPr>
              <a:t/>
            </a:r>
            <a:br>
              <a:rPr lang="en-US" altLang="en-US" sz="2800" b="1" dirty="0" smtClean="0">
                <a:solidFill>
                  <a:schemeClr val="tx1"/>
                </a:solidFill>
              </a:rPr>
            </a:br>
            <a:r>
              <a:rPr lang="en-US" altLang="en-US" sz="2800" b="1" dirty="0" smtClean="0">
                <a:solidFill>
                  <a:schemeClr val="tx1"/>
                </a:solidFill>
              </a:rPr>
              <a:t/>
            </a:r>
            <a:br>
              <a:rPr lang="en-US" altLang="en-US" sz="2800" b="1" dirty="0" smtClean="0">
                <a:solidFill>
                  <a:schemeClr val="tx1"/>
                </a:solidFill>
              </a:rPr>
            </a:br>
            <a:r>
              <a:rPr lang="en-US" altLang="en-US" sz="2800" b="1" dirty="0" smtClean="0">
                <a:solidFill>
                  <a:schemeClr val="tx1"/>
                </a:solidFill>
              </a:rPr>
              <a:t/>
            </a:r>
            <a:br>
              <a:rPr lang="en-US" altLang="en-US" sz="2800" b="1" dirty="0" smtClean="0">
                <a:solidFill>
                  <a:schemeClr val="tx1"/>
                </a:solidFill>
              </a:rPr>
            </a:br>
            <a:r>
              <a:rPr lang="en-US" altLang="en-US" sz="2800" b="1" dirty="0" smtClean="0">
                <a:solidFill>
                  <a:schemeClr val="tx1"/>
                </a:solidFill>
              </a:rPr>
              <a:t/>
            </a:r>
            <a:br>
              <a:rPr lang="en-US" altLang="en-US" sz="2800" b="1" dirty="0" smtClean="0">
                <a:solidFill>
                  <a:schemeClr val="tx1"/>
                </a:solidFill>
              </a:rPr>
            </a:br>
            <a:r>
              <a:rPr lang="en-US" altLang="en-US" sz="2800" b="1" dirty="0" smtClean="0">
                <a:solidFill>
                  <a:schemeClr val="tx1"/>
                </a:solidFill>
              </a:rPr>
              <a:t/>
            </a:r>
            <a:br>
              <a:rPr lang="en-US" altLang="en-US" sz="2800" b="1" dirty="0" smtClean="0">
                <a:solidFill>
                  <a:schemeClr val="tx1"/>
                </a:solidFill>
              </a:rPr>
            </a:br>
            <a:r>
              <a:rPr lang="en-US" altLang="en-US" sz="2800" b="1" dirty="0" smtClean="0">
                <a:solidFill>
                  <a:schemeClr val="tx1"/>
                </a:solidFill>
              </a:rPr>
              <a:t/>
            </a:r>
            <a:br>
              <a:rPr lang="en-US" altLang="en-US" sz="2800" b="1" dirty="0" smtClean="0">
                <a:solidFill>
                  <a:schemeClr val="tx1"/>
                </a:solidFill>
              </a:rPr>
            </a:br>
            <a:r>
              <a:rPr lang="en-US" altLang="en-US" sz="2800" b="1" dirty="0" smtClean="0">
                <a:solidFill>
                  <a:schemeClr val="tx1"/>
                </a:solidFill>
              </a:rPr>
              <a:t/>
            </a:r>
            <a:br>
              <a:rPr lang="en-US" altLang="en-US" sz="2800" b="1" dirty="0" smtClean="0">
                <a:solidFill>
                  <a:schemeClr val="tx1"/>
                </a:solidFill>
              </a:rPr>
            </a:br>
            <a:r>
              <a:rPr lang="en-US" altLang="en-US" sz="2800" b="1" dirty="0" smtClean="0">
                <a:solidFill>
                  <a:schemeClr val="tx1"/>
                </a:solidFill>
              </a:rPr>
              <a:t/>
            </a:r>
            <a:br>
              <a:rPr lang="en-US" altLang="en-US" sz="2800" b="1" dirty="0" smtClean="0">
                <a:solidFill>
                  <a:schemeClr val="tx1"/>
                </a:solidFill>
              </a:rPr>
            </a:br>
            <a:r>
              <a:rPr lang="en-US" altLang="en-US" sz="2800" b="1" dirty="0" smtClean="0">
                <a:solidFill>
                  <a:schemeClr val="tx1"/>
                </a:solidFill>
              </a:rPr>
              <a:t/>
            </a:r>
            <a:br>
              <a:rPr lang="en-US" altLang="en-US" sz="2800" b="1" dirty="0" smtClean="0">
                <a:solidFill>
                  <a:schemeClr val="tx1"/>
                </a:solidFill>
              </a:rPr>
            </a:br>
            <a:r>
              <a:rPr lang="en-US" altLang="en-US" sz="2800" b="1" dirty="0" smtClean="0">
                <a:solidFill>
                  <a:schemeClr val="tx1"/>
                </a:solidFill>
              </a:rPr>
              <a:t/>
            </a:r>
            <a:br>
              <a:rPr lang="en-US" altLang="en-US" sz="2800" b="1" dirty="0" smtClean="0">
                <a:solidFill>
                  <a:schemeClr val="tx1"/>
                </a:solidFill>
              </a:rPr>
            </a:br>
            <a:r>
              <a:rPr lang="en-US" altLang="en-US" sz="2800" b="1" dirty="0" smtClean="0"/>
              <a:t>REIA Webinar</a:t>
            </a:r>
            <a:r>
              <a:rPr lang="en-US" altLang="en-US" sz="2800" dirty="0" smtClean="0">
                <a:solidFill>
                  <a:schemeClr val="tx1"/>
                </a:solidFill>
              </a:rPr>
              <a:t/>
            </a:r>
            <a:br>
              <a:rPr lang="en-US" altLang="en-US" sz="2800" dirty="0" smtClean="0">
                <a:solidFill>
                  <a:schemeClr val="tx1"/>
                </a:solidFill>
              </a:rPr>
            </a:br>
            <a:r>
              <a:rPr lang="en-US" altLang="en-US" sz="2800" dirty="0" smtClean="0">
                <a:solidFill>
                  <a:schemeClr val="tx1"/>
                </a:solidFill>
              </a:rPr>
              <a:t/>
            </a:r>
            <a:br>
              <a:rPr lang="en-US" altLang="en-US" sz="2800" dirty="0" smtClean="0">
                <a:solidFill>
                  <a:schemeClr val="tx1"/>
                </a:solidFill>
              </a:rPr>
            </a:br>
            <a:r>
              <a:rPr lang="en-US" altLang="en-US" sz="2400" b="1" dirty="0" smtClean="0"/>
              <a:t>2021 A Look Ahead: </a:t>
            </a:r>
            <a:br>
              <a:rPr lang="en-US" altLang="en-US" sz="2400" b="1" dirty="0" smtClean="0"/>
            </a:br>
            <a:r>
              <a:rPr lang="en-US" altLang="en-US" sz="2400" b="1" dirty="0" smtClean="0"/>
              <a:t>The Start of a </a:t>
            </a:r>
            <a:r>
              <a:rPr lang="en-US" altLang="en-US" sz="2400" b="1" dirty="0" smtClean="0"/>
              <a:t>New Cycle</a:t>
            </a:r>
            <a:r>
              <a:rPr lang="en-US" altLang="en-US" sz="2400" b="1" dirty="0" smtClean="0"/>
              <a:t/>
            </a:r>
            <a:br>
              <a:rPr lang="en-US" altLang="en-US" sz="2400" b="1" dirty="0" smtClean="0"/>
            </a:br>
            <a:r>
              <a:rPr lang="en-US" altLang="en-US" sz="2400" b="1" dirty="0"/>
              <a:t/>
            </a:r>
            <a:br>
              <a:rPr lang="en-US" altLang="en-US" sz="2400" b="1" dirty="0"/>
            </a:br>
            <a:r>
              <a:rPr lang="en-US" altLang="en-US" sz="2800" dirty="0" smtClean="0">
                <a:solidFill>
                  <a:schemeClr val="tx1"/>
                </a:solidFill>
              </a:rPr>
              <a:t/>
            </a:r>
            <a:br>
              <a:rPr lang="en-US" altLang="en-US" sz="2800" dirty="0" smtClean="0">
                <a:solidFill>
                  <a:schemeClr val="tx1"/>
                </a:solidFill>
              </a:rPr>
            </a:br>
            <a:r>
              <a:rPr lang="en-US" altLang="en-US" sz="2400" b="1" dirty="0" smtClean="0"/>
              <a:t>February</a:t>
            </a:r>
            <a:r>
              <a:rPr lang="en-US" altLang="en-US" sz="2400" b="1" dirty="0" smtClean="0">
                <a:solidFill>
                  <a:schemeClr val="tx1"/>
                </a:solidFill>
              </a:rPr>
              <a:t> 4, 2021</a:t>
            </a:r>
            <a:br>
              <a:rPr lang="en-US" altLang="en-US" sz="2400" b="1" dirty="0" smtClean="0">
                <a:solidFill>
                  <a:schemeClr val="tx1"/>
                </a:solidFill>
              </a:rPr>
            </a:br>
            <a:r>
              <a:rPr lang="en-US" altLang="en-US" sz="2800" dirty="0" smtClean="0">
                <a:solidFill>
                  <a:schemeClr val="tx1"/>
                </a:solidFill>
              </a:rPr>
              <a:t/>
            </a:r>
            <a:br>
              <a:rPr lang="en-US" altLang="en-US" sz="2800" dirty="0" smtClean="0">
                <a:solidFill>
                  <a:schemeClr val="tx1"/>
                </a:solidFill>
              </a:rPr>
            </a:br>
            <a:r>
              <a:rPr lang="en-US" altLang="en-US" sz="2400" b="1" dirty="0" smtClean="0">
                <a:solidFill>
                  <a:schemeClr val="tx1"/>
                </a:solidFill>
              </a:rPr>
              <a:t>James D. Shilling </a:t>
            </a:r>
            <a:br>
              <a:rPr lang="en-US" altLang="en-US" sz="2400" b="1" dirty="0" smtClean="0">
                <a:solidFill>
                  <a:schemeClr val="tx1"/>
                </a:solidFill>
              </a:rPr>
            </a:br>
            <a:r>
              <a:rPr lang="en-US" altLang="en-US" sz="2400" b="1" dirty="0" smtClean="0">
                <a:solidFill>
                  <a:schemeClr val="tx1"/>
                </a:solidFill>
              </a:rPr>
              <a:t>DePaul University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5181601"/>
            <a:ext cx="10160000" cy="1281113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rgbClr val="00B0F0"/>
                </a:solidFill>
              </a:rPr>
              <a:t>   </a:t>
            </a:r>
            <a:r>
              <a:rPr lang="en-US" altLang="en-US" sz="1800" b="1" dirty="0" smtClean="0"/>
              <a:t>Professor and George R. Ruff Chair </a:t>
            </a:r>
          </a:p>
          <a:p>
            <a:pPr eaLnBrk="1" hangingPunct="1"/>
            <a:r>
              <a:rPr lang="en-US" altLang="en-US" sz="1800" b="1" dirty="0" smtClean="0"/>
              <a:t>    in Real Estate Studies</a:t>
            </a:r>
          </a:p>
        </p:txBody>
      </p:sp>
    </p:spTree>
    <p:extLst>
      <p:ext uri="{BB962C8B-B14F-4D97-AF65-F5344CB8AC3E}">
        <p14:creationId xmlns:p14="http://schemas.microsoft.com/office/powerpoint/2010/main" val="24471711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57399" y="763385"/>
            <a:ext cx="8724207" cy="5329844"/>
          </a:xfrm>
        </p:spPr>
        <p:txBody>
          <a:bodyPr>
            <a:normAutofit/>
          </a:bodyPr>
          <a:lstStyle/>
          <a:p>
            <a:pPr algn="l" eaLnBrk="1" hangingPunct="1">
              <a:spcBef>
                <a:spcPts val="0"/>
              </a:spcBef>
            </a:pPr>
            <a:r>
              <a:rPr lang="en-US" altLang="en-US" dirty="0" smtClean="0">
                <a:solidFill>
                  <a:srgbClr val="00B0F0"/>
                </a:solidFill>
              </a:rPr>
              <a:t>     </a:t>
            </a:r>
            <a:r>
              <a:rPr lang="en-US" altLang="en-US" b="1" dirty="0" smtClean="0"/>
              <a:t>Where is the Chicago Real Estate Market Headed Post-COVID</a:t>
            </a:r>
          </a:p>
          <a:p>
            <a:pPr algn="l">
              <a:spcBef>
                <a:spcPts val="1200"/>
              </a:spcBef>
            </a:pPr>
            <a:r>
              <a:rPr lang="en-US" altLang="en-US" b="1" dirty="0" smtClean="0">
                <a:solidFill>
                  <a:srgbClr val="00B0F0"/>
                </a:solidFill>
              </a:rPr>
              <a:t>     </a:t>
            </a:r>
            <a:r>
              <a:rPr lang="en-US" altLang="en-US" sz="1800" b="1" dirty="0" smtClean="0">
                <a:solidFill>
                  <a:srgbClr val="000066"/>
                </a:solidFill>
              </a:rPr>
              <a:t>Commercial Real Estate Pricing in the Chicago Market</a:t>
            </a:r>
            <a:endParaRPr lang="en-US" altLang="en-US" sz="1800" b="1" dirty="0">
              <a:solidFill>
                <a:srgbClr val="000066"/>
              </a:solidFill>
            </a:endParaRPr>
          </a:p>
          <a:p>
            <a:pPr algn="l">
              <a:spcBef>
                <a:spcPts val="1200"/>
              </a:spcBef>
            </a:pPr>
            <a:r>
              <a:rPr lang="en-US" altLang="en-US" sz="1800" b="1" dirty="0" smtClean="0">
                <a:solidFill>
                  <a:srgbClr val="000066"/>
                </a:solidFill>
              </a:rPr>
              <a:t>       </a:t>
            </a:r>
          </a:p>
        </p:txBody>
      </p:sp>
      <p:cxnSp>
        <p:nvCxnSpPr>
          <p:cNvPr id="5123" name="Straight Connector 2"/>
          <p:cNvCxnSpPr>
            <a:cxnSpLocks noChangeShapeType="1"/>
          </p:cNvCxnSpPr>
          <p:nvPr/>
        </p:nvCxnSpPr>
        <p:spPr bwMode="auto">
          <a:xfrm>
            <a:off x="2514600" y="685800"/>
            <a:ext cx="7086600" cy="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24" name="Straight Connector 6"/>
          <p:cNvCxnSpPr>
            <a:cxnSpLocks noChangeShapeType="1"/>
          </p:cNvCxnSpPr>
          <p:nvPr/>
        </p:nvCxnSpPr>
        <p:spPr bwMode="auto">
          <a:xfrm>
            <a:off x="2514600" y="6248400"/>
            <a:ext cx="7086600" cy="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26" name="TextBox 5"/>
          <p:cNvSpPr txBox="1">
            <a:spLocks noChangeArrowheads="1"/>
          </p:cNvSpPr>
          <p:nvPr/>
        </p:nvSpPr>
        <p:spPr bwMode="auto">
          <a:xfrm>
            <a:off x="2438400" y="228601"/>
            <a:ext cx="7239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 smtClean="0"/>
              <a:t>REIA Webinar </a:t>
            </a:r>
            <a:endParaRPr lang="en-US" altLang="en-US" sz="2400" dirty="0"/>
          </a:p>
        </p:txBody>
      </p:sp>
      <p:sp>
        <p:nvSpPr>
          <p:cNvPr id="11" name="TextBox 5"/>
          <p:cNvSpPr txBox="1">
            <a:spLocks noChangeArrowheads="1"/>
          </p:cNvSpPr>
          <p:nvPr/>
        </p:nvSpPr>
        <p:spPr bwMode="auto">
          <a:xfrm>
            <a:off x="2514600" y="6248400"/>
            <a:ext cx="7239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 smtClean="0"/>
              <a:t>Feb. 4, 2021 (Thursday) 2021 A Look Ahead: A New Economic Cycle</a:t>
            </a:r>
            <a:endParaRPr lang="en-US" altLang="en-US" sz="1800" dirty="0"/>
          </a:p>
        </p:txBody>
      </p:sp>
      <p:sp>
        <p:nvSpPr>
          <p:cNvPr id="13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8760397" y="6238240"/>
            <a:ext cx="1905000" cy="41656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>
                <a:cs typeface="Times New Roman" panose="02020603050405020304" pitchFamily="18" charset="0"/>
              </a:rPr>
              <a:t>9</a:t>
            </a:r>
            <a:r>
              <a:rPr lang="en-US" altLang="en-US" sz="1400" dirty="0" smtClean="0">
                <a:cs typeface="Times New Roman" panose="02020603050405020304" pitchFamily="18" charset="0"/>
              </a:rPr>
              <a:t>/11</a:t>
            </a: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56770217"/>
              </p:ext>
            </p:extLst>
          </p:nvPr>
        </p:nvGraphicFramePr>
        <p:xfrm>
          <a:off x="2983832" y="2165684"/>
          <a:ext cx="6320590" cy="3176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959336" y="1877767"/>
            <a:ext cx="67416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Spreads between Capitalization Rates and 10-year Treasury Yield in the Chicago Market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0" name="TextBox 13"/>
          <p:cNvSpPr txBox="1">
            <a:spLocks noChangeArrowheads="1"/>
          </p:cNvSpPr>
          <p:nvPr/>
        </p:nvSpPr>
        <p:spPr bwMode="auto">
          <a:xfrm>
            <a:off x="2579717" y="5629937"/>
            <a:ext cx="681355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/>
              <a:t>Source</a:t>
            </a:r>
            <a:r>
              <a:rPr lang="en-US" altLang="en-US" sz="1400" dirty="0" smtClean="0"/>
              <a:t>: NCREIF</a:t>
            </a:r>
            <a:endParaRPr lang="en-US" alt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9799517" y="2058823"/>
            <a:ext cx="2300748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n-US" altLang="en-US" sz="1600" b="1" dirty="0" smtClean="0"/>
              <a:t>Key Insights</a:t>
            </a:r>
            <a:endParaRPr lang="en-US" altLang="en-US" sz="1400" b="1" dirty="0" smtClean="0"/>
          </a:p>
          <a:p>
            <a:pPr>
              <a:spcBef>
                <a:spcPts val="1200"/>
              </a:spcBef>
            </a:pPr>
            <a:r>
              <a:rPr lang="en-US" altLang="en-US" sz="1400" b="1" dirty="0" smtClean="0"/>
              <a:t>Above-Average Spreads 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sz="1400" b="1" dirty="0" smtClean="0"/>
              <a:t>Apartments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sz="1400" b="1" dirty="0" smtClean="0"/>
              <a:t>Industrial 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sz="1400" b="1" dirty="0" smtClean="0"/>
              <a:t>Office</a:t>
            </a:r>
          </a:p>
          <a:p>
            <a:pPr>
              <a:spcBef>
                <a:spcPts val="1200"/>
              </a:spcBef>
            </a:pPr>
            <a:r>
              <a:rPr lang="en-US" altLang="en-US" sz="1400" b="1" dirty="0" smtClean="0"/>
              <a:t>Average Spreads 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sz="1400" b="1" dirty="0" smtClean="0"/>
              <a:t>Retail </a:t>
            </a:r>
          </a:p>
          <a:p>
            <a:pPr>
              <a:spcBef>
                <a:spcPts val="1200"/>
              </a:spcBef>
            </a:pPr>
            <a:r>
              <a:rPr lang="en-US" altLang="en-US" sz="1400" b="1" dirty="0" smtClean="0"/>
              <a:t>Talk of opportunity around distressed asset sales, such deals have yet to arrive in great number</a:t>
            </a:r>
            <a:endParaRPr lang="en-US" alt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34995238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57399" y="838200"/>
            <a:ext cx="9156033" cy="1752600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r>
              <a:rPr lang="en-US" altLang="en-US" dirty="0" smtClean="0">
                <a:solidFill>
                  <a:srgbClr val="00B0F0"/>
                </a:solidFill>
              </a:rPr>
              <a:t>     </a:t>
            </a:r>
            <a:r>
              <a:rPr lang="en-US" altLang="en-US" b="1" dirty="0"/>
              <a:t>Where is the Chicago Real Estate Market Headed </a:t>
            </a:r>
            <a:r>
              <a:rPr lang="en-US" altLang="en-US" b="1" dirty="0" smtClean="0"/>
              <a:t>Post-COVID</a:t>
            </a:r>
          </a:p>
          <a:p>
            <a:pPr algn="l" eaLnBrk="1" hangingPunct="1">
              <a:spcBef>
                <a:spcPts val="0"/>
              </a:spcBef>
            </a:pPr>
            <a:endParaRPr lang="en-US" altLang="en-US" sz="1800" b="1" dirty="0">
              <a:solidFill>
                <a:srgbClr val="000066"/>
              </a:solidFill>
            </a:endParaRPr>
          </a:p>
          <a:p>
            <a:pPr algn="l" eaLnBrk="1" hangingPunct="1">
              <a:spcBef>
                <a:spcPts val="0"/>
              </a:spcBef>
            </a:pPr>
            <a:r>
              <a:rPr lang="en-US" altLang="en-US" sz="1800" b="1" dirty="0" smtClean="0">
                <a:solidFill>
                  <a:srgbClr val="000066"/>
                </a:solidFill>
              </a:rPr>
              <a:t>       Vacancy Rates for Affordable Multifamily Housing will Remain Relatively Low in 2021</a:t>
            </a:r>
            <a:endParaRPr lang="en-US" altLang="en-US" sz="1800" b="1" dirty="0">
              <a:solidFill>
                <a:srgbClr val="000066"/>
              </a:solidFill>
            </a:endParaRPr>
          </a:p>
        </p:txBody>
      </p:sp>
      <p:cxnSp>
        <p:nvCxnSpPr>
          <p:cNvPr id="5123" name="Straight Connector 2"/>
          <p:cNvCxnSpPr>
            <a:cxnSpLocks noChangeShapeType="1"/>
          </p:cNvCxnSpPr>
          <p:nvPr/>
        </p:nvCxnSpPr>
        <p:spPr bwMode="auto">
          <a:xfrm>
            <a:off x="2514600" y="685800"/>
            <a:ext cx="7086600" cy="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24" name="Straight Connector 6"/>
          <p:cNvCxnSpPr>
            <a:cxnSpLocks noChangeShapeType="1"/>
          </p:cNvCxnSpPr>
          <p:nvPr/>
        </p:nvCxnSpPr>
        <p:spPr bwMode="auto">
          <a:xfrm>
            <a:off x="2514600" y="6248400"/>
            <a:ext cx="7086600" cy="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26" name="TextBox 5"/>
          <p:cNvSpPr txBox="1">
            <a:spLocks noChangeArrowheads="1"/>
          </p:cNvSpPr>
          <p:nvPr/>
        </p:nvSpPr>
        <p:spPr bwMode="auto">
          <a:xfrm>
            <a:off x="2438400" y="228601"/>
            <a:ext cx="7239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2400" b="1" dirty="0" smtClean="0"/>
              <a:t>REIA </a:t>
            </a:r>
            <a:r>
              <a:rPr lang="en-US" altLang="en-US" sz="2400" b="1" dirty="0"/>
              <a:t>Webinar </a:t>
            </a: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 smtClean="0"/>
              <a:t> </a:t>
            </a:r>
            <a:endParaRPr lang="en-US" altLang="en-US" sz="2400" dirty="0"/>
          </a:p>
        </p:txBody>
      </p:sp>
      <p:sp>
        <p:nvSpPr>
          <p:cNvPr id="10" name="TextBox 13"/>
          <p:cNvSpPr txBox="1">
            <a:spLocks noChangeArrowheads="1"/>
          </p:cNvSpPr>
          <p:nvPr/>
        </p:nvSpPr>
        <p:spPr bwMode="auto">
          <a:xfrm>
            <a:off x="2509683" y="5810864"/>
            <a:ext cx="779452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1400" dirty="0"/>
              <a:t>Source: </a:t>
            </a:r>
            <a:r>
              <a:rPr lang="en-US" altLang="en-US" sz="1400" dirty="0" smtClean="0"/>
              <a:t>Bureau of Labor Statistics</a:t>
            </a:r>
            <a:endParaRPr lang="en-US" altLang="en-US" sz="1400" dirty="0"/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8660034" y="6238240"/>
            <a:ext cx="1905000" cy="41656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cs typeface="Times New Roman" panose="02020603050405020304" pitchFamily="18" charset="0"/>
              </a:rPr>
              <a:t>10/11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35135" y="2539246"/>
            <a:ext cx="5951912" cy="251460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2557194" y="2030372"/>
            <a:ext cx="6378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Cumulative Change in Real Weekly Earnings 1963-2017</a:t>
            </a:r>
          </a:p>
          <a:p>
            <a:pPr algn="ctr"/>
            <a:r>
              <a:rPr lang="en-US" sz="1400" b="1" dirty="0" smtClean="0"/>
              <a:t>Working Age Adults, Ages 18-67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08106" y="5217070"/>
            <a:ext cx="4010025" cy="381000"/>
          </a:xfrm>
          <a:prstGeom prst="rect">
            <a:avLst/>
          </a:prstGeom>
        </p:spPr>
      </p:pic>
      <p:sp>
        <p:nvSpPr>
          <p:cNvPr id="14" name="TextBox 5"/>
          <p:cNvSpPr txBox="1">
            <a:spLocks noChangeArrowheads="1"/>
          </p:cNvSpPr>
          <p:nvPr/>
        </p:nvSpPr>
        <p:spPr bwMode="auto">
          <a:xfrm>
            <a:off x="2514599" y="6248400"/>
            <a:ext cx="697508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 smtClean="0"/>
              <a:t>Feb. 4, 2021 (Thursday) 2021 A Look Ahead: A New Economic Cycle</a:t>
            </a:r>
            <a:endParaRPr lang="en-US" altLang="en-US" sz="1800" dirty="0"/>
          </a:p>
        </p:txBody>
      </p:sp>
      <p:sp>
        <p:nvSpPr>
          <p:cNvPr id="15" name="TextBox 14"/>
          <p:cNvSpPr txBox="1"/>
          <p:nvPr/>
        </p:nvSpPr>
        <p:spPr>
          <a:xfrm>
            <a:off x="9014240" y="2027600"/>
            <a:ext cx="310832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n-US" altLang="en-US" sz="1600" b="1" dirty="0" smtClean="0"/>
              <a:t>Rise of Wage Inequality Starting in the 1980s</a:t>
            </a:r>
          </a:p>
          <a:p>
            <a:pPr>
              <a:spcBef>
                <a:spcPts val="1200"/>
              </a:spcBef>
            </a:pPr>
            <a:r>
              <a:rPr lang="en-US" altLang="en-US" sz="1400" b="1" dirty="0" smtClean="0"/>
              <a:t>Post-college educated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sz="1400" b="1" dirty="0" smtClean="0"/>
              <a:t>80 to 100% real rise</a:t>
            </a:r>
          </a:p>
          <a:p>
            <a:pPr>
              <a:spcBef>
                <a:spcPts val="1200"/>
              </a:spcBef>
            </a:pPr>
            <a:r>
              <a:rPr lang="en-US" altLang="en-US" sz="1400" b="1" dirty="0" smtClean="0"/>
              <a:t>Four-year college 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sz="1400" b="1" dirty="0" smtClean="0"/>
              <a:t>40 to 60% rise</a:t>
            </a:r>
          </a:p>
          <a:p>
            <a:pPr>
              <a:spcBef>
                <a:spcPts val="1200"/>
              </a:spcBef>
            </a:pPr>
            <a:r>
              <a:rPr lang="en-US" altLang="en-US" sz="1400" b="1" dirty="0" smtClean="0"/>
              <a:t>High school or less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sz="1400" b="1" dirty="0" smtClean="0"/>
              <a:t>Real wages have fallen among men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sz="1400" b="1" dirty="0" smtClean="0"/>
              <a:t>Have barely budged among women </a:t>
            </a:r>
          </a:p>
          <a:p>
            <a:pPr>
              <a:spcBef>
                <a:spcPts val="1200"/>
              </a:spcBef>
            </a:pPr>
            <a:r>
              <a:rPr lang="en-US" altLang="en-US" sz="1400" b="1" dirty="0" smtClean="0"/>
              <a:t>COVID has increased wage inequality across income, across socioeconomic groups, and between genders.</a:t>
            </a:r>
            <a:endParaRPr lang="en-US" alt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38622447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12796" y="838200"/>
            <a:ext cx="8453284" cy="1752600"/>
          </a:xfrm>
        </p:spPr>
        <p:txBody>
          <a:bodyPr>
            <a:normAutofit/>
          </a:bodyPr>
          <a:lstStyle/>
          <a:p>
            <a:pPr algn="l" eaLnBrk="1" hangingPunct="1">
              <a:spcBef>
                <a:spcPts val="0"/>
              </a:spcBef>
            </a:pPr>
            <a:r>
              <a:rPr lang="en-US" altLang="en-US" dirty="0" smtClean="0">
                <a:solidFill>
                  <a:srgbClr val="00B0F0"/>
                </a:solidFill>
              </a:rPr>
              <a:t>     </a:t>
            </a:r>
            <a:r>
              <a:rPr lang="en-US" altLang="en-US" b="1" dirty="0" smtClean="0"/>
              <a:t>2021 Chicago Real Estate Market Outlook</a:t>
            </a:r>
          </a:p>
          <a:p>
            <a:pPr algn="l">
              <a:spcBef>
                <a:spcPts val="1200"/>
              </a:spcBef>
            </a:pPr>
            <a:r>
              <a:rPr lang="en-US" altLang="en-US" b="1" dirty="0" smtClean="0">
                <a:solidFill>
                  <a:srgbClr val="00B0F0"/>
                </a:solidFill>
              </a:rPr>
              <a:t>     </a:t>
            </a:r>
            <a:r>
              <a:rPr lang="en-US" altLang="en-US" sz="1800" b="1" dirty="0" smtClean="0">
                <a:solidFill>
                  <a:srgbClr val="000066"/>
                </a:solidFill>
              </a:rPr>
              <a:t>Strong Demand Has Put Pressure on Inventories and Demand for Industrial Space</a:t>
            </a:r>
            <a:endParaRPr lang="en-US" altLang="en-US" sz="1800" b="1" dirty="0">
              <a:solidFill>
                <a:srgbClr val="000066"/>
              </a:solidFill>
            </a:endParaRPr>
          </a:p>
        </p:txBody>
      </p:sp>
      <p:cxnSp>
        <p:nvCxnSpPr>
          <p:cNvPr id="5123" name="Straight Connector 2"/>
          <p:cNvCxnSpPr>
            <a:cxnSpLocks noChangeShapeType="1"/>
          </p:cNvCxnSpPr>
          <p:nvPr/>
        </p:nvCxnSpPr>
        <p:spPr bwMode="auto">
          <a:xfrm>
            <a:off x="2514600" y="685800"/>
            <a:ext cx="7086600" cy="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24" name="Straight Connector 6"/>
          <p:cNvCxnSpPr>
            <a:cxnSpLocks noChangeShapeType="1"/>
          </p:cNvCxnSpPr>
          <p:nvPr/>
        </p:nvCxnSpPr>
        <p:spPr bwMode="auto">
          <a:xfrm>
            <a:off x="2514600" y="6238240"/>
            <a:ext cx="7086600" cy="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26" name="TextBox 5"/>
          <p:cNvSpPr txBox="1">
            <a:spLocks noChangeArrowheads="1"/>
          </p:cNvSpPr>
          <p:nvPr/>
        </p:nvSpPr>
        <p:spPr bwMode="auto">
          <a:xfrm>
            <a:off x="2438400" y="228601"/>
            <a:ext cx="7239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 smtClean="0"/>
              <a:t>REIA Webinar </a:t>
            </a:r>
            <a:endParaRPr lang="en-US" altLang="en-US" sz="2400" dirty="0"/>
          </a:p>
        </p:txBody>
      </p:sp>
      <p:sp>
        <p:nvSpPr>
          <p:cNvPr id="10" name="TextBox 13"/>
          <p:cNvSpPr txBox="1">
            <a:spLocks noChangeArrowheads="1"/>
          </p:cNvSpPr>
          <p:nvPr/>
        </p:nvSpPr>
        <p:spPr bwMode="auto">
          <a:xfrm>
            <a:off x="2438400" y="5629937"/>
            <a:ext cx="681355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/>
              <a:t>Source</a:t>
            </a:r>
            <a:r>
              <a:rPr lang="en-US" altLang="en-US" sz="1400" dirty="0" smtClean="0"/>
              <a:t>: Bureau of Economic Analysis</a:t>
            </a:r>
            <a:endParaRPr lang="en-US" altLang="en-US" sz="1400" dirty="0"/>
          </a:p>
        </p:txBody>
      </p:sp>
      <p:sp>
        <p:nvSpPr>
          <p:cNvPr id="13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8760396" y="6238240"/>
            <a:ext cx="1944773" cy="41656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cs typeface="Times New Roman" panose="02020603050405020304" pitchFamily="18" charset="0"/>
              </a:rPr>
              <a:t>11/11</a:t>
            </a:r>
          </a:p>
        </p:txBody>
      </p:sp>
      <p:sp>
        <p:nvSpPr>
          <p:cNvPr id="14" name="TextBox 5"/>
          <p:cNvSpPr txBox="1">
            <a:spLocks noChangeArrowheads="1"/>
          </p:cNvSpPr>
          <p:nvPr/>
        </p:nvSpPr>
        <p:spPr bwMode="auto">
          <a:xfrm>
            <a:off x="2514600" y="6248400"/>
            <a:ext cx="686357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 smtClean="0"/>
              <a:t>Feb. 4, 2021 (Thursday) 2021 A Look Ahead: A New Economic Cycle</a:t>
            </a:r>
            <a:endParaRPr lang="en-US" altLang="en-US" sz="1800" dirty="0"/>
          </a:p>
        </p:txBody>
      </p:sp>
      <p:sp>
        <p:nvSpPr>
          <p:cNvPr id="2" name="TextBox 1"/>
          <p:cNvSpPr txBox="1"/>
          <p:nvPr/>
        </p:nvSpPr>
        <p:spPr>
          <a:xfrm>
            <a:off x="9014239" y="1860340"/>
            <a:ext cx="303027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n-US" altLang="en-US" sz="1600" b="1" dirty="0" smtClean="0"/>
              <a:t>Key Insights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sz="1400" b="1" dirty="0" smtClean="0"/>
              <a:t>One trend in spending has been a shift away from services into goods sectors.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sz="1400" b="1" dirty="0" smtClean="0"/>
              <a:t>As a consequence, in those areas where demand has accelerated, lean inventories have developed.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sz="1400" b="1" dirty="0" smtClean="0"/>
              <a:t>Understocking is detrimental to online retailing.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sz="1400" b="1" dirty="0" smtClean="0"/>
              <a:t>COVID vaccine has increased demand </a:t>
            </a:r>
            <a:r>
              <a:rPr lang="en-US" altLang="en-US" sz="1400" b="1" dirty="0"/>
              <a:t>for temperature-controlled storage spaces across the </a:t>
            </a:r>
            <a:r>
              <a:rPr lang="en-US" altLang="en-US" sz="1400" b="1" dirty="0" smtClean="0"/>
              <a:t>globe.</a:t>
            </a:r>
            <a:endParaRPr lang="en-US" altLang="en-US" sz="1400" b="1" dirty="0"/>
          </a:p>
        </p:txBody>
      </p:sp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11904496"/>
              </p:ext>
            </p:extLst>
          </p:nvPr>
        </p:nvGraphicFramePr>
        <p:xfrm>
          <a:off x="3003666" y="235333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2557194" y="2030372"/>
            <a:ext cx="63789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Percentage Change in Real Nonfarm Inventories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7157258" y="3042458"/>
            <a:ext cx="418408" cy="1354975"/>
          </a:xfrm>
          <a:prstGeom prst="ellipse">
            <a:avLst/>
          </a:prstGeom>
          <a:noFill/>
          <a:ln w="2222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7988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838200"/>
            <a:ext cx="8217310" cy="4465320"/>
          </a:xfrm>
        </p:spPr>
        <p:txBody>
          <a:bodyPr>
            <a:normAutofit fontScale="92500" lnSpcReduction="20000"/>
          </a:bodyPr>
          <a:lstStyle/>
          <a:p>
            <a:pPr algn="l" eaLnBrk="1" hangingPunct="1">
              <a:spcBef>
                <a:spcPts val="0"/>
              </a:spcBef>
            </a:pPr>
            <a:r>
              <a:rPr lang="en-US" altLang="en-US" dirty="0" smtClean="0">
                <a:solidFill>
                  <a:srgbClr val="00B0F0"/>
                </a:solidFill>
              </a:rPr>
              <a:t>     </a:t>
            </a:r>
            <a:r>
              <a:rPr lang="en-US" altLang="en-US" b="1" dirty="0" smtClean="0"/>
              <a:t>Where We Were Headed Pre-COVID</a:t>
            </a:r>
          </a:p>
          <a:p>
            <a:pPr algn="l">
              <a:spcBef>
                <a:spcPts val="1200"/>
              </a:spcBef>
            </a:pPr>
            <a:r>
              <a:rPr lang="en-US" altLang="en-US" b="1" dirty="0" smtClean="0">
                <a:solidFill>
                  <a:srgbClr val="00B0F0"/>
                </a:solidFill>
              </a:rPr>
              <a:t>     </a:t>
            </a:r>
            <a:r>
              <a:rPr lang="en-US" altLang="en-US" sz="1900" b="1" dirty="0" smtClean="0">
                <a:solidFill>
                  <a:srgbClr val="000066"/>
                </a:solidFill>
              </a:rPr>
              <a:t>State of the Chicago Real Estate Market</a:t>
            </a:r>
            <a:endParaRPr lang="en-US" altLang="en-US" sz="1900" b="1" dirty="0">
              <a:solidFill>
                <a:srgbClr val="000066"/>
              </a:solidFill>
            </a:endParaRPr>
          </a:p>
          <a:p>
            <a:pPr algn="l">
              <a:spcBef>
                <a:spcPts val="1200"/>
              </a:spcBef>
            </a:pPr>
            <a:r>
              <a:rPr lang="en-US" altLang="en-US" sz="1800" b="1" dirty="0" smtClean="0">
                <a:solidFill>
                  <a:srgbClr val="000066"/>
                </a:solidFill>
              </a:rPr>
              <a:t>       </a:t>
            </a:r>
          </a:p>
          <a:p>
            <a:pPr algn="l">
              <a:spcBef>
                <a:spcPts val="1200"/>
              </a:spcBef>
            </a:pPr>
            <a:r>
              <a:rPr lang="en-US" altLang="en-US" sz="1800" b="1" dirty="0" smtClean="0"/>
              <a:t>       1. Expansion of the US Economy from 2009-2020 was Among the Longest on Record</a:t>
            </a:r>
          </a:p>
          <a:p>
            <a:pPr algn="l">
              <a:spcBef>
                <a:spcPts val="1200"/>
              </a:spcBef>
            </a:pPr>
            <a:r>
              <a:rPr lang="en-US" altLang="en-US" sz="1800" b="1" dirty="0"/>
              <a:t> </a:t>
            </a:r>
            <a:r>
              <a:rPr lang="en-US" altLang="en-US" sz="1800" b="1" dirty="0" smtClean="0"/>
              <a:t>      2. Rental Growth had been Strong but Slowing</a:t>
            </a:r>
          </a:p>
          <a:p>
            <a:pPr algn="l">
              <a:spcBef>
                <a:spcPts val="1200"/>
              </a:spcBef>
            </a:pPr>
            <a:r>
              <a:rPr lang="en-US" altLang="en-US" sz="1800" b="1" dirty="0"/>
              <a:t> </a:t>
            </a:r>
            <a:r>
              <a:rPr lang="en-US" altLang="en-US" sz="1800" b="1" dirty="0" smtClean="0"/>
              <a:t>      3. Vacancy Rates had Moved to New Lows for the Cycle</a:t>
            </a:r>
          </a:p>
          <a:p>
            <a:pPr algn="l">
              <a:spcBef>
                <a:spcPts val="1200"/>
              </a:spcBef>
            </a:pPr>
            <a:r>
              <a:rPr lang="en-US" altLang="en-US" sz="1800" b="1" dirty="0"/>
              <a:t> </a:t>
            </a:r>
            <a:r>
              <a:rPr lang="en-US" altLang="en-US" sz="1800" b="1" dirty="0" smtClean="0"/>
              <a:t>      4. Concerns were Rising </a:t>
            </a:r>
          </a:p>
          <a:p>
            <a:pPr algn="l">
              <a:spcBef>
                <a:spcPts val="1200"/>
              </a:spcBef>
            </a:pPr>
            <a:r>
              <a:rPr lang="en-US" altLang="en-US" sz="1800" b="1" dirty="0"/>
              <a:t>	</a:t>
            </a:r>
            <a:r>
              <a:rPr lang="en-US" altLang="en-US" sz="1800" b="1" dirty="0" smtClean="0"/>
              <a:t>Optimism was Stumbling</a:t>
            </a:r>
          </a:p>
          <a:p>
            <a:pPr algn="l">
              <a:spcBef>
                <a:spcPts val="1200"/>
              </a:spcBef>
            </a:pPr>
            <a:r>
              <a:rPr lang="en-US" altLang="en-US" sz="1800" b="1" dirty="0"/>
              <a:t> 	</a:t>
            </a:r>
            <a:r>
              <a:rPr lang="en-US" altLang="en-US" sz="1800" b="1" dirty="0" smtClean="0"/>
              <a:t>Issues Concerning the Ability to Raise Debt and Equity Financing </a:t>
            </a:r>
          </a:p>
          <a:p>
            <a:pPr algn="l">
              <a:spcBef>
                <a:spcPts val="1200"/>
              </a:spcBef>
            </a:pPr>
            <a:r>
              <a:rPr lang="en-US" altLang="en-US" sz="1800" b="1" dirty="0"/>
              <a:t>	</a:t>
            </a:r>
            <a:r>
              <a:rPr lang="en-US" altLang="en-US" sz="1800" b="1" dirty="0" smtClean="0"/>
              <a:t>Trepidations Around Pronounced Increases in Asset Prices</a:t>
            </a:r>
          </a:p>
          <a:p>
            <a:pPr algn="l">
              <a:spcBef>
                <a:spcPts val="1200"/>
              </a:spcBef>
            </a:pPr>
            <a:r>
              <a:rPr lang="en-US" altLang="en-US" sz="1800" b="1" dirty="0"/>
              <a:t>	</a:t>
            </a:r>
            <a:r>
              <a:rPr lang="en-US" altLang="en-US" sz="1800" b="1" dirty="0" smtClean="0"/>
              <a:t>Growing Uncertainty of the Cook County Property Taxes</a:t>
            </a:r>
          </a:p>
          <a:p>
            <a:pPr algn="l">
              <a:spcBef>
                <a:spcPts val="1200"/>
              </a:spcBef>
            </a:pPr>
            <a:r>
              <a:rPr lang="en-US" altLang="en-US" sz="1800" b="1" dirty="0"/>
              <a:t>	</a:t>
            </a:r>
            <a:endParaRPr lang="en-US" altLang="en-US" sz="1800" b="1" dirty="0" smtClean="0"/>
          </a:p>
          <a:p>
            <a:pPr algn="l">
              <a:spcBef>
                <a:spcPts val="1200"/>
              </a:spcBef>
            </a:pPr>
            <a:r>
              <a:rPr lang="en-US" altLang="en-US" sz="1800" b="1" dirty="0"/>
              <a:t> </a:t>
            </a:r>
            <a:r>
              <a:rPr lang="en-US" altLang="en-US" sz="1800" b="1" dirty="0" smtClean="0"/>
              <a:t>       </a:t>
            </a:r>
            <a:endParaRPr lang="en-US" altLang="en-US" sz="1800" b="1" dirty="0"/>
          </a:p>
        </p:txBody>
      </p:sp>
      <p:cxnSp>
        <p:nvCxnSpPr>
          <p:cNvPr id="5123" name="Straight Connector 2"/>
          <p:cNvCxnSpPr>
            <a:cxnSpLocks noChangeShapeType="1"/>
          </p:cNvCxnSpPr>
          <p:nvPr/>
        </p:nvCxnSpPr>
        <p:spPr bwMode="auto">
          <a:xfrm>
            <a:off x="2514600" y="685800"/>
            <a:ext cx="7086600" cy="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24" name="Straight Connector 6"/>
          <p:cNvCxnSpPr>
            <a:cxnSpLocks noChangeShapeType="1"/>
          </p:cNvCxnSpPr>
          <p:nvPr/>
        </p:nvCxnSpPr>
        <p:spPr bwMode="auto">
          <a:xfrm>
            <a:off x="2514600" y="6248400"/>
            <a:ext cx="7086600" cy="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26" name="TextBox 5"/>
          <p:cNvSpPr txBox="1">
            <a:spLocks noChangeArrowheads="1"/>
          </p:cNvSpPr>
          <p:nvPr/>
        </p:nvSpPr>
        <p:spPr bwMode="auto">
          <a:xfrm>
            <a:off x="2438400" y="228601"/>
            <a:ext cx="7239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 smtClean="0"/>
              <a:t>REIA Webinar </a:t>
            </a:r>
            <a:endParaRPr lang="en-US" altLang="en-US" sz="2400" dirty="0"/>
          </a:p>
        </p:txBody>
      </p:sp>
      <p:sp>
        <p:nvSpPr>
          <p:cNvPr id="11" name="TextBox 5"/>
          <p:cNvSpPr txBox="1">
            <a:spLocks noChangeArrowheads="1"/>
          </p:cNvSpPr>
          <p:nvPr/>
        </p:nvSpPr>
        <p:spPr bwMode="auto">
          <a:xfrm>
            <a:off x="2514600" y="6248400"/>
            <a:ext cx="7239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 smtClean="0"/>
              <a:t>Feb. 4, 2021 (Thursday) 2021 A Look Ahead: A New Economic Cycle</a:t>
            </a:r>
            <a:endParaRPr lang="en-US" altLang="en-US" sz="1800" dirty="0"/>
          </a:p>
        </p:txBody>
      </p:sp>
      <p:sp>
        <p:nvSpPr>
          <p:cNvPr id="13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8805004" y="6238240"/>
            <a:ext cx="1905000" cy="41656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cs typeface="Times New Roman" panose="02020603050405020304" pitchFamily="18" charset="0"/>
              </a:rPr>
              <a:t>1/11</a:t>
            </a:r>
          </a:p>
        </p:txBody>
      </p:sp>
    </p:spTree>
    <p:extLst>
      <p:ext uri="{BB962C8B-B14F-4D97-AF65-F5344CB8AC3E}">
        <p14:creationId xmlns:p14="http://schemas.microsoft.com/office/powerpoint/2010/main" val="14861132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838200"/>
            <a:ext cx="8453284" cy="1752600"/>
          </a:xfrm>
        </p:spPr>
        <p:txBody>
          <a:bodyPr>
            <a:normAutofit/>
          </a:bodyPr>
          <a:lstStyle/>
          <a:p>
            <a:pPr algn="l" eaLnBrk="1" hangingPunct="1">
              <a:spcBef>
                <a:spcPts val="0"/>
              </a:spcBef>
            </a:pPr>
            <a:r>
              <a:rPr lang="en-US" altLang="en-US" dirty="0" smtClean="0">
                <a:solidFill>
                  <a:srgbClr val="00B0F0"/>
                </a:solidFill>
              </a:rPr>
              <a:t>     </a:t>
            </a:r>
            <a:r>
              <a:rPr lang="en-US" altLang="en-US" b="1" dirty="0" smtClean="0"/>
              <a:t>Where We Were Headed Pre-COVID</a:t>
            </a:r>
          </a:p>
          <a:p>
            <a:pPr algn="l">
              <a:spcBef>
                <a:spcPts val="1200"/>
              </a:spcBef>
            </a:pPr>
            <a:r>
              <a:rPr lang="en-US" altLang="en-US" b="1" dirty="0" smtClean="0">
                <a:solidFill>
                  <a:srgbClr val="00B0F0"/>
                </a:solidFill>
              </a:rPr>
              <a:t>     </a:t>
            </a:r>
            <a:r>
              <a:rPr lang="en-US" altLang="en-US" sz="1800" b="1" dirty="0" smtClean="0">
                <a:solidFill>
                  <a:srgbClr val="000066"/>
                </a:solidFill>
              </a:rPr>
              <a:t>Expansion </a:t>
            </a:r>
            <a:r>
              <a:rPr lang="en-US" altLang="en-US" sz="1800" b="1" dirty="0">
                <a:solidFill>
                  <a:srgbClr val="000066"/>
                </a:solidFill>
              </a:rPr>
              <a:t>of the US Economy </a:t>
            </a:r>
            <a:r>
              <a:rPr lang="en-US" altLang="en-US" sz="1800" b="1" dirty="0" smtClean="0">
                <a:solidFill>
                  <a:srgbClr val="000066"/>
                </a:solidFill>
              </a:rPr>
              <a:t>from 2009-2020 was </a:t>
            </a:r>
            <a:r>
              <a:rPr lang="en-US" altLang="en-US" sz="1800" b="1" dirty="0">
                <a:solidFill>
                  <a:srgbClr val="000066"/>
                </a:solidFill>
              </a:rPr>
              <a:t>Among the Longest on </a:t>
            </a:r>
            <a:r>
              <a:rPr lang="en-US" altLang="en-US" sz="1800" b="1" dirty="0" smtClean="0">
                <a:solidFill>
                  <a:srgbClr val="000066"/>
                </a:solidFill>
              </a:rPr>
              <a:t>Record</a:t>
            </a:r>
            <a:endParaRPr lang="en-US" altLang="en-US" sz="1800" b="1" dirty="0">
              <a:solidFill>
                <a:srgbClr val="000066"/>
              </a:solidFill>
            </a:endParaRPr>
          </a:p>
          <a:p>
            <a:pPr algn="l">
              <a:spcBef>
                <a:spcPts val="1200"/>
              </a:spcBef>
            </a:pPr>
            <a:endParaRPr lang="en-US" altLang="en-US" sz="1800" b="1" dirty="0">
              <a:solidFill>
                <a:srgbClr val="000066"/>
              </a:solidFill>
            </a:endParaRPr>
          </a:p>
        </p:txBody>
      </p:sp>
      <p:cxnSp>
        <p:nvCxnSpPr>
          <p:cNvPr id="5123" name="Straight Connector 2"/>
          <p:cNvCxnSpPr>
            <a:cxnSpLocks noChangeShapeType="1"/>
          </p:cNvCxnSpPr>
          <p:nvPr/>
        </p:nvCxnSpPr>
        <p:spPr bwMode="auto">
          <a:xfrm>
            <a:off x="2514600" y="685800"/>
            <a:ext cx="7086600" cy="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24" name="Straight Connector 6"/>
          <p:cNvCxnSpPr>
            <a:cxnSpLocks noChangeShapeType="1"/>
          </p:cNvCxnSpPr>
          <p:nvPr/>
        </p:nvCxnSpPr>
        <p:spPr bwMode="auto">
          <a:xfrm>
            <a:off x="2514600" y="6248400"/>
            <a:ext cx="7086600" cy="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26" name="TextBox 5"/>
          <p:cNvSpPr txBox="1">
            <a:spLocks noChangeArrowheads="1"/>
          </p:cNvSpPr>
          <p:nvPr/>
        </p:nvSpPr>
        <p:spPr bwMode="auto">
          <a:xfrm>
            <a:off x="2438400" y="228601"/>
            <a:ext cx="7239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 smtClean="0"/>
              <a:t>REIA Webinar </a:t>
            </a:r>
            <a:endParaRPr lang="en-US" altLang="en-US" sz="2400" dirty="0"/>
          </a:p>
        </p:txBody>
      </p:sp>
      <p:sp>
        <p:nvSpPr>
          <p:cNvPr id="10" name="TextBox 13"/>
          <p:cNvSpPr txBox="1">
            <a:spLocks noChangeArrowheads="1"/>
          </p:cNvSpPr>
          <p:nvPr/>
        </p:nvSpPr>
        <p:spPr bwMode="auto">
          <a:xfrm>
            <a:off x="2590800" y="5791200"/>
            <a:ext cx="681355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/>
              <a:t>Source</a:t>
            </a:r>
            <a:r>
              <a:rPr lang="en-US" altLang="en-US" sz="1400" dirty="0" smtClean="0"/>
              <a:t>: U.S. Bureau of Economic Analysis</a:t>
            </a:r>
            <a:endParaRPr lang="en-US" altLang="en-US" sz="1400" dirty="0"/>
          </a:p>
        </p:txBody>
      </p:sp>
      <p:sp>
        <p:nvSpPr>
          <p:cNvPr id="13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8726942" y="6238240"/>
            <a:ext cx="1905000" cy="41656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cs typeface="Times New Roman" panose="02020603050405020304" pitchFamily="18" charset="0"/>
              </a:rPr>
              <a:t>2/11</a:t>
            </a:r>
          </a:p>
        </p:txBody>
      </p:sp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29228747"/>
              </p:ext>
            </p:extLst>
          </p:nvPr>
        </p:nvGraphicFramePr>
        <p:xfrm>
          <a:off x="2851266" y="2071835"/>
          <a:ext cx="5760720" cy="30676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TextBox 5"/>
          <p:cNvSpPr txBox="1">
            <a:spLocks noChangeArrowheads="1"/>
          </p:cNvSpPr>
          <p:nvPr/>
        </p:nvSpPr>
        <p:spPr bwMode="auto">
          <a:xfrm>
            <a:off x="2514600" y="6248400"/>
            <a:ext cx="710446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 smtClean="0"/>
              <a:t>Feb. 4, 2021 (Thursday) 2021 A Look Ahead: A New Economic Cycle</a:t>
            </a:r>
            <a:endParaRPr lang="en-US" altLang="en-US" sz="1800" dirty="0"/>
          </a:p>
        </p:txBody>
      </p:sp>
      <p:sp>
        <p:nvSpPr>
          <p:cNvPr id="2" name="TextBox 1"/>
          <p:cNvSpPr txBox="1"/>
          <p:nvPr/>
        </p:nvSpPr>
        <p:spPr>
          <a:xfrm>
            <a:off x="9619068" y="1759974"/>
            <a:ext cx="2300748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n-US" altLang="en-US" sz="1600" b="1" dirty="0" smtClean="0"/>
              <a:t>Economic Growth Rate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sz="1400" b="1" dirty="0" smtClean="0"/>
              <a:t>Feeling sluggish?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sz="1400" b="1" dirty="0" smtClean="0"/>
              <a:t>Does it feel like investment will never, ever go up?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sz="1400" b="1" dirty="0" smtClean="0"/>
              <a:t>Average growth from 2009-2020 was much slower than in previous expansion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sz="1400" b="1" dirty="0" smtClean="0"/>
              <a:t>Economy appears to be moderating toward a long-term trend of 2-2.5% real GDP growth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sz="1400" b="1" dirty="0" smtClean="0"/>
              <a:t>Symptoms include persistently low interest rates and weak inflation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US" altLang="en-US" sz="1400" b="1" dirty="0" smtClean="0"/>
          </a:p>
          <a:p>
            <a:pPr>
              <a:spcBef>
                <a:spcPts val="1200"/>
              </a:spcBef>
            </a:pPr>
            <a:endParaRPr lang="en-US" alt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23779503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838200"/>
            <a:ext cx="8453284" cy="1752600"/>
          </a:xfrm>
        </p:spPr>
        <p:txBody>
          <a:bodyPr>
            <a:normAutofit/>
          </a:bodyPr>
          <a:lstStyle/>
          <a:p>
            <a:pPr algn="l" eaLnBrk="1" hangingPunct="1">
              <a:spcBef>
                <a:spcPts val="0"/>
              </a:spcBef>
            </a:pPr>
            <a:r>
              <a:rPr lang="en-US" altLang="en-US" dirty="0" smtClean="0">
                <a:solidFill>
                  <a:srgbClr val="00B0F0"/>
                </a:solidFill>
              </a:rPr>
              <a:t>     </a:t>
            </a:r>
            <a:r>
              <a:rPr lang="en-US" altLang="en-US" b="1" dirty="0" smtClean="0"/>
              <a:t>Where We Were Headed Pre-COVID</a:t>
            </a:r>
          </a:p>
          <a:p>
            <a:pPr algn="l">
              <a:spcBef>
                <a:spcPts val="1200"/>
              </a:spcBef>
            </a:pPr>
            <a:r>
              <a:rPr lang="en-US" altLang="en-US" b="1" dirty="0" smtClean="0">
                <a:solidFill>
                  <a:srgbClr val="00B0F0"/>
                </a:solidFill>
              </a:rPr>
              <a:t>     </a:t>
            </a:r>
            <a:r>
              <a:rPr lang="en-US" altLang="en-US" sz="1800" b="1" dirty="0" smtClean="0">
                <a:solidFill>
                  <a:srgbClr val="000066"/>
                </a:solidFill>
              </a:rPr>
              <a:t>Rental Growth had Slowed and Vacancy Rates had Moved to New Lows</a:t>
            </a:r>
            <a:endParaRPr lang="en-US" altLang="en-US" sz="1800" b="1" dirty="0">
              <a:solidFill>
                <a:srgbClr val="000066"/>
              </a:solidFill>
            </a:endParaRPr>
          </a:p>
        </p:txBody>
      </p:sp>
      <p:cxnSp>
        <p:nvCxnSpPr>
          <p:cNvPr id="5123" name="Straight Connector 2"/>
          <p:cNvCxnSpPr>
            <a:cxnSpLocks noChangeShapeType="1"/>
          </p:cNvCxnSpPr>
          <p:nvPr/>
        </p:nvCxnSpPr>
        <p:spPr bwMode="auto">
          <a:xfrm>
            <a:off x="2514600" y="685800"/>
            <a:ext cx="7086600" cy="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24" name="Straight Connector 6"/>
          <p:cNvCxnSpPr>
            <a:cxnSpLocks noChangeShapeType="1"/>
          </p:cNvCxnSpPr>
          <p:nvPr/>
        </p:nvCxnSpPr>
        <p:spPr bwMode="auto">
          <a:xfrm>
            <a:off x="2514600" y="6248400"/>
            <a:ext cx="7086600" cy="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26" name="TextBox 5"/>
          <p:cNvSpPr txBox="1">
            <a:spLocks noChangeArrowheads="1"/>
          </p:cNvSpPr>
          <p:nvPr/>
        </p:nvSpPr>
        <p:spPr bwMode="auto">
          <a:xfrm>
            <a:off x="2438400" y="228601"/>
            <a:ext cx="7239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 smtClean="0"/>
              <a:t>REIA Webinar </a:t>
            </a:r>
            <a:endParaRPr lang="en-US" altLang="en-US" sz="2400" dirty="0"/>
          </a:p>
        </p:txBody>
      </p:sp>
      <p:sp>
        <p:nvSpPr>
          <p:cNvPr id="10" name="TextBox 13"/>
          <p:cNvSpPr txBox="1">
            <a:spLocks noChangeArrowheads="1"/>
          </p:cNvSpPr>
          <p:nvPr/>
        </p:nvSpPr>
        <p:spPr bwMode="auto">
          <a:xfrm>
            <a:off x="2438400" y="5629937"/>
            <a:ext cx="681355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/>
              <a:t>Source</a:t>
            </a:r>
            <a:r>
              <a:rPr lang="en-US" altLang="en-US" sz="1400" dirty="0" smtClean="0"/>
              <a:t>: NCREIF</a:t>
            </a:r>
            <a:endParaRPr lang="en-US" altLang="en-US" sz="1400" dirty="0"/>
          </a:p>
        </p:txBody>
      </p:sp>
      <p:sp>
        <p:nvSpPr>
          <p:cNvPr id="13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8726942" y="6238240"/>
            <a:ext cx="1905000" cy="41656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cs typeface="Times New Roman" panose="02020603050405020304" pitchFamily="18" charset="0"/>
              </a:rPr>
              <a:t>3/11</a:t>
            </a:r>
          </a:p>
        </p:txBody>
      </p:sp>
      <p:sp>
        <p:nvSpPr>
          <p:cNvPr id="14" name="TextBox 5"/>
          <p:cNvSpPr txBox="1">
            <a:spLocks noChangeArrowheads="1"/>
          </p:cNvSpPr>
          <p:nvPr/>
        </p:nvSpPr>
        <p:spPr bwMode="auto">
          <a:xfrm>
            <a:off x="2514599" y="6248400"/>
            <a:ext cx="693048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 smtClean="0"/>
              <a:t>Feb. 4, 2021 (Thursday) 2021 A Look Ahead: A New Economic Cycle</a:t>
            </a:r>
            <a:endParaRPr lang="en-US" altLang="en-US" sz="1800" dirty="0"/>
          </a:p>
        </p:txBody>
      </p:sp>
      <p:sp>
        <p:nvSpPr>
          <p:cNvPr id="2" name="TextBox 1"/>
          <p:cNvSpPr txBox="1"/>
          <p:nvPr/>
        </p:nvSpPr>
        <p:spPr>
          <a:xfrm>
            <a:off x="9743762" y="1759974"/>
            <a:ext cx="2300748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n-US" altLang="en-US" sz="1600" b="1" dirty="0" smtClean="0"/>
              <a:t>Rent/Vacancy Cycle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sz="1400" b="1" dirty="0" smtClean="0"/>
              <a:t>More of a supply shock as opposed to a demand shock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sz="1400" b="1" dirty="0" smtClean="0"/>
              <a:t>Consistently positive rental growth but weakness was gaining strength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sz="1400" b="1" dirty="0" smtClean="0"/>
              <a:t>Not the sweetest of spots for real estate investor performance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sz="1400" b="1" dirty="0" smtClean="0"/>
              <a:t>Apartments were the big winner in real estate – no doubt being driven by demographic changes, gentrification, and income stagnation for all but the highest wage earners</a:t>
            </a:r>
            <a:endParaRPr lang="en-US" altLang="en-US" sz="1600" b="1" dirty="0"/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21591513"/>
              </p:ext>
            </p:extLst>
          </p:nvPr>
        </p:nvGraphicFramePr>
        <p:xfrm>
          <a:off x="2224548" y="2084438"/>
          <a:ext cx="4118064" cy="3234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224983" y="1809137"/>
            <a:ext cx="36182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Chicago Rental Growth Rates</a:t>
            </a: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15" name="Chart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2243434"/>
              </p:ext>
            </p:extLst>
          </p:nvPr>
        </p:nvGraphicFramePr>
        <p:xfrm>
          <a:off x="6342613" y="2057400"/>
          <a:ext cx="3410986" cy="22758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7167982" y="1803595"/>
            <a:ext cx="21505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Chicago Vacancy Rates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2071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838200"/>
            <a:ext cx="8453284" cy="1752600"/>
          </a:xfrm>
        </p:spPr>
        <p:txBody>
          <a:bodyPr>
            <a:normAutofit/>
          </a:bodyPr>
          <a:lstStyle/>
          <a:p>
            <a:pPr algn="l" eaLnBrk="1" hangingPunct="1">
              <a:spcBef>
                <a:spcPts val="0"/>
              </a:spcBef>
            </a:pPr>
            <a:r>
              <a:rPr lang="en-US" altLang="en-US" dirty="0" smtClean="0">
                <a:solidFill>
                  <a:srgbClr val="00B0F0"/>
                </a:solidFill>
              </a:rPr>
              <a:t>     </a:t>
            </a:r>
            <a:r>
              <a:rPr lang="en-US" altLang="en-US" b="1" dirty="0" smtClean="0"/>
              <a:t>Where We Were Headed Pre-COVID</a:t>
            </a:r>
          </a:p>
          <a:p>
            <a:pPr algn="l">
              <a:spcBef>
                <a:spcPts val="1200"/>
              </a:spcBef>
            </a:pPr>
            <a:r>
              <a:rPr lang="en-US" altLang="en-US" b="1" dirty="0" smtClean="0">
                <a:solidFill>
                  <a:srgbClr val="00B0F0"/>
                </a:solidFill>
              </a:rPr>
              <a:t>     </a:t>
            </a:r>
            <a:r>
              <a:rPr lang="en-US" altLang="en-US" sz="1800" b="1" dirty="0" smtClean="0">
                <a:solidFill>
                  <a:srgbClr val="000066"/>
                </a:solidFill>
              </a:rPr>
              <a:t>Concerns were Rising </a:t>
            </a:r>
            <a:endParaRPr lang="en-US" altLang="en-US" sz="1800" b="1" dirty="0">
              <a:solidFill>
                <a:srgbClr val="000066"/>
              </a:solidFill>
            </a:endParaRPr>
          </a:p>
        </p:txBody>
      </p:sp>
      <p:cxnSp>
        <p:nvCxnSpPr>
          <p:cNvPr id="5123" name="Straight Connector 2"/>
          <p:cNvCxnSpPr>
            <a:cxnSpLocks noChangeShapeType="1"/>
          </p:cNvCxnSpPr>
          <p:nvPr/>
        </p:nvCxnSpPr>
        <p:spPr bwMode="auto">
          <a:xfrm>
            <a:off x="2514600" y="685800"/>
            <a:ext cx="7086600" cy="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24" name="Straight Connector 6"/>
          <p:cNvCxnSpPr>
            <a:cxnSpLocks noChangeShapeType="1"/>
          </p:cNvCxnSpPr>
          <p:nvPr/>
        </p:nvCxnSpPr>
        <p:spPr bwMode="auto">
          <a:xfrm>
            <a:off x="2514600" y="6248400"/>
            <a:ext cx="7086600" cy="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26" name="TextBox 5"/>
          <p:cNvSpPr txBox="1">
            <a:spLocks noChangeArrowheads="1"/>
          </p:cNvSpPr>
          <p:nvPr/>
        </p:nvSpPr>
        <p:spPr bwMode="auto">
          <a:xfrm>
            <a:off x="2438400" y="228601"/>
            <a:ext cx="7239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 smtClean="0"/>
              <a:t>REIA Webinar </a:t>
            </a:r>
            <a:endParaRPr lang="en-US" altLang="en-US" sz="2400" dirty="0"/>
          </a:p>
        </p:txBody>
      </p:sp>
      <p:sp>
        <p:nvSpPr>
          <p:cNvPr id="10" name="TextBox 13"/>
          <p:cNvSpPr txBox="1">
            <a:spLocks noChangeArrowheads="1"/>
          </p:cNvSpPr>
          <p:nvPr/>
        </p:nvSpPr>
        <p:spPr bwMode="auto">
          <a:xfrm>
            <a:off x="2438400" y="5629937"/>
            <a:ext cx="68135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/>
              <a:t>Source</a:t>
            </a:r>
            <a:r>
              <a:rPr lang="en-US" altLang="en-US" sz="1400" dirty="0" smtClean="0"/>
              <a:t>: Real Estate Center at DePaul University, 2018-2020 Mid-Year Perspective on Chicago Real Estate Markets</a:t>
            </a:r>
            <a:endParaRPr lang="en-US" altLang="en-US" sz="1400" dirty="0"/>
          </a:p>
        </p:txBody>
      </p:sp>
      <p:sp>
        <p:nvSpPr>
          <p:cNvPr id="13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8660040" y="6238240"/>
            <a:ext cx="1905000" cy="41656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>
                <a:cs typeface="Times New Roman" panose="02020603050405020304" pitchFamily="18" charset="0"/>
              </a:rPr>
              <a:t>4</a:t>
            </a:r>
            <a:r>
              <a:rPr lang="en-US" altLang="en-US" sz="1400" dirty="0" smtClean="0">
                <a:cs typeface="Times New Roman" panose="02020603050405020304" pitchFamily="18" charset="0"/>
              </a:rPr>
              <a:t>/11</a:t>
            </a:r>
          </a:p>
        </p:txBody>
      </p:sp>
      <p:sp>
        <p:nvSpPr>
          <p:cNvPr id="14" name="TextBox 5"/>
          <p:cNvSpPr txBox="1">
            <a:spLocks noChangeArrowheads="1"/>
          </p:cNvSpPr>
          <p:nvPr/>
        </p:nvSpPr>
        <p:spPr bwMode="auto">
          <a:xfrm>
            <a:off x="2514600" y="6248400"/>
            <a:ext cx="69750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 smtClean="0"/>
              <a:t>Feb. 4, 2021 (Thursday) 2021 A Look Ahead: A New Economic Cycle</a:t>
            </a:r>
            <a:endParaRPr lang="en-US" altLang="en-US" sz="1800" dirty="0"/>
          </a:p>
        </p:txBody>
      </p:sp>
      <p:sp>
        <p:nvSpPr>
          <p:cNvPr id="2" name="TextBox 1"/>
          <p:cNvSpPr txBox="1"/>
          <p:nvPr/>
        </p:nvSpPr>
        <p:spPr>
          <a:xfrm>
            <a:off x="9743762" y="1759974"/>
            <a:ext cx="2300748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n-US" altLang="en-US" sz="1600" b="1" dirty="0" smtClean="0"/>
              <a:t>Investor Sentiment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sz="1400" b="1" dirty="0" smtClean="0"/>
              <a:t>Expectations were falling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sz="1400" b="1" dirty="0" smtClean="0"/>
              <a:t>However, no “free fall” was in sight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sz="1400" b="1" dirty="0" smtClean="0"/>
              <a:t>Most were cautiously optimistic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sz="1400" b="1" dirty="0" smtClean="0"/>
              <a:t>Cook County property taxes have been the biggest threat three-years running 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sz="1400" b="1" dirty="0" smtClean="0"/>
              <a:t>Property tax increases for commercial and industrial property may be shifted to a greater degree than those on rental property</a:t>
            </a:r>
            <a:endParaRPr lang="en-US" altLang="en-US" sz="16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6741622" y="1803595"/>
            <a:ext cx="25935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Local Property Taxes are Taxing Real Estate Opportunities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25491" y="2891327"/>
            <a:ext cx="3113809" cy="1766398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2557194" y="1789742"/>
            <a:ext cx="27878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Bears were Back in Force in Chicago’s </a:t>
            </a:r>
            <a:r>
              <a:rPr lang="en-US" sz="1400" b="1" dirty="0"/>
              <a:t>R</a:t>
            </a:r>
            <a:r>
              <a:rPr lang="en-US" sz="1400" b="1" dirty="0" smtClean="0"/>
              <a:t>eal </a:t>
            </a:r>
            <a:r>
              <a:rPr lang="en-US" sz="1400" b="1" dirty="0"/>
              <a:t>E</a:t>
            </a:r>
            <a:r>
              <a:rPr lang="en-US" sz="1400" b="1" dirty="0" smtClean="0"/>
              <a:t>state Community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47900" y="2510444"/>
            <a:ext cx="3462944" cy="275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55979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838200"/>
            <a:ext cx="8453284" cy="1752600"/>
          </a:xfrm>
        </p:spPr>
        <p:txBody>
          <a:bodyPr>
            <a:normAutofit/>
          </a:bodyPr>
          <a:lstStyle/>
          <a:p>
            <a:pPr algn="l" eaLnBrk="1" hangingPunct="1">
              <a:spcBef>
                <a:spcPts val="0"/>
              </a:spcBef>
            </a:pPr>
            <a:r>
              <a:rPr lang="en-US" altLang="en-US" dirty="0" smtClean="0">
                <a:solidFill>
                  <a:srgbClr val="00B0F0"/>
                </a:solidFill>
              </a:rPr>
              <a:t>     </a:t>
            </a:r>
            <a:r>
              <a:rPr lang="en-US" altLang="en-US" b="1" dirty="0" smtClean="0"/>
              <a:t>The Shape of the COVID Recovery</a:t>
            </a:r>
          </a:p>
          <a:p>
            <a:pPr algn="l">
              <a:spcBef>
                <a:spcPts val="1200"/>
              </a:spcBef>
            </a:pPr>
            <a:r>
              <a:rPr lang="en-US" altLang="en-US" b="1" dirty="0" smtClean="0">
                <a:solidFill>
                  <a:srgbClr val="00B0F0"/>
                </a:solidFill>
              </a:rPr>
              <a:t>     </a:t>
            </a:r>
            <a:r>
              <a:rPr lang="en-US" altLang="en-US" sz="1800" b="1" dirty="0" smtClean="0">
                <a:solidFill>
                  <a:srgbClr val="000066"/>
                </a:solidFill>
              </a:rPr>
              <a:t>Most Markets have Experienced a V-Shaped </a:t>
            </a:r>
            <a:r>
              <a:rPr lang="en-US" altLang="en-US" sz="1800" b="1" dirty="0">
                <a:solidFill>
                  <a:srgbClr val="000066"/>
                </a:solidFill>
              </a:rPr>
              <a:t>R</a:t>
            </a:r>
            <a:r>
              <a:rPr lang="en-US" altLang="en-US" sz="1800" b="1" dirty="0" smtClean="0">
                <a:solidFill>
                  <a:srgbClr val="000066"/>
                </a:solidFill>
              </a:rPr>
              <a:t>ecovery</a:t>
            </a:r>
            <a:endParaRPr lang="en-US" altLang="en-US" sz="1800" b="1" dirty="0">
              <a:solidFill>
                <a:srgbClr val="000066"/>
              </a:solidFill>
            </a:endParaRPr>
          </a:p>
        </p:txBody>
      </p:sp>
      <p:cxnSp>
        <p:nvCxnSpPr>
          <p:cNvPr id="5123" name="Straight Connector 2"/>
          <p:cNvCxnSpPr>
            <a:cxnSpLocks noChangeShapeType="1"/>
          </p:cNvCxnSpPr>
          <p:nvPr/>
        </p:nvCxnSpPr>
        <p:spPr bwMode="auto">
          <a:xfrm>
            <a:off x="2514600" y="685800"/>
            <a:ext cx="7086600" cy="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24" name="Straight Connector 6"/>
          <p:cNvCxnSpPr>
            <a:cxnSpLocks noChangeShapeType="1"/>
          </p:cNvCxnSpPr>
          <p:nvPr/>
        </p:nvCxnSpPr>
        <p:spPr bwMode="auto">
          <a:xfrm>
            <a:off x="2514600" y="6248400"/>
            <a:ext cx="7086600" cy="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26" name="TextBox 5"/>
          <p:cNvSpPr txBox="1">
            <a:spLocks noChangeArrowheads="1"/>
          </p:cNvSpPr>
          <p:nvPr/>
        </p:nvSpPr>
        <p:spPr bwMode="auto">
          <a:xfrm>
            <a:off x="2438400" y="228601"/>
            <a:ext cx="7239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 smtClean="0"/>
              <a:t>REIA Webinar </a:t>
            </a:r>
            <a:endParaRPr lang="en-US" altLang="en-US" sz="2400" dirty="0"/>
          </a:p>
        </p:txBody>
      </p:sp>
      <p:sp>
        <p:nvSpPr>
          <p:cNvPr id="10" name="TextBox 13"/>
          <p:cNvSpPr txBox="1">
            <a:spLocks noChangeArrowheads="1"/>
          </p:cNvSpPr>
          <p:nvPr/>
        </p:nvSpPr>
        <p:spPr bwMode="auto">
          <a:xfrm>
            <a:off x="2438400" y="5629937"/>
            <a:ext cx="681355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/>
              <a:t>Source</a:t>
            </a:r>
            <a:r>
              <a:rPr lang="en-US" altLang="en-US" sz="1400" dirty="0" smtClean="0"/>
              <a:t>: tracktherecovery.org</a:t>
            </a:r>
            <a:endParaRPr lang="en-US" altLang="en-US" sz="1400" dirty="0"/>
          </a:p>
        </p:txBody>
      </p:sp>
      <p:sp>
        <p:nvSpPr>
          <p:cNvPr id="13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8671185" y="6238240"/>
            <a:ext cx="1905000" cy="41656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cs typeface="Times New Roman" panose="02020603050405020304" pitchFamily="18" charset="0"/>
              </a:rPr>
              <a:t>5/11</a:t>
            </a:r>
          </a:p>
        </p:txBody>
      </p:sp>
      <p:sp>
        <p:nvSpPr>
          <p:cNvPr id="14" name="TextBox 5"/>
          <p:cNvSpPr txBox="1">
            <a:spLocks noChangeArrowheads="1"/>
          </p:cNvSpPr>
          <p:nvPr/>
        </p:nvSpPr>
        <p:spPr bwMode="auto">
          <a:xfrm>
            <a:off x="2514600" y="6248400"/>
            <a:ext cx="691933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 smtClean="0"/>
              <a:t>Feb. 4, 2021 (Thursday) 2021 A Look Ahead: A New Economic Cycle</a:t>
            </a:r>
            <a:endParaRPr lang="en-US" altLang="en-US" sz="1800" dirty="0"/>
          </a:p>
        </p:txBody>
      </p:sp>
      <p:sp>
        <p:nvSpPr>
          <p:cNvPr id="2" name="TextBox 1"/>
          <p:cNvSpPr txBox="1"/>
          <p:nvPr/>
        </p:nvSpPr>
        <p:spPr>
          <a:xfrm>
            <a:off x="9743762" y="1759974"/>
            <a:ext cx="230074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n-US" altLang="en-US" sz="1600" b="1" dirty="0" smtClean="0"/>
              <a:t>Key Insights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sz="1400" b="1" dirty="0" smtClean="0"/>
              <a:t>In the US, as of Jan. 17, 2021, total spending by all consumers was 6.2% higher than Jan. 2020 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sz="1400" b="1" dirty="0" smtClean="0"/>
              <a:t>Full-year GDP in 2020 is expected to be down only 4% 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sz="1400" b="1" dirty="0" smtClean="0"/>
              <a:t>Ironically, the V-shaped recovery created what turned out to be one of the best years for equity markets and other financial assets.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sz="1400" b="1" dirty="0" smtClean="0"/>
              <a:t>Reduction in spending coming largely from high-wage earners 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US" altLang="en-US" sz="1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2793" y="1820487"/>
            <a:ext cx="8190808" cy="3670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39082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838200"/>
            <a:ext cx="8641080" cy="1752600"/>
          </a:xfrm>
        </p:spPr>
        <p:txBody>
          <a:bodyPr>
            <a:normAutofit/>
          </a:bodyPr>
          <a:lstStyle/>
          <a:p>
            <a:pPr algn="l" eaLnBrk="1" hangingPunct="1">
              <a:spcBef>
                <a:spcPts val="0"/>
              </a:spcBef>
            </a:pPr>
            <a:r>
              <a:rPr lang="en-US" altLang="en-US" dirty="0" smtClean="0">
                <a:solidFill>
                  <a:srgbClr val="00B0F0"/>
                </a:solidFill>
              </a:rPr>
              <a:t>     </a:t>
            </a:r>
            <a:r>
              <a:rPr lang="en-US" altLang="en-US" b="1" dirty="0" smtClean="0"/>
              <a:t>The Shape of the COVID Recovery</a:t>
            </a:r>
          </a:p>
          <a:p>
            <a:pPr algn="l">
              <a:spcBef>
                <a:spcPts val="1200"/>
              </a:spcBef>
            </a:pPr>
            <a:r>
              <a:rPr lang="en-US" altLang="en-US" b="1" dirty="0" smtClean="0">
                <a:solidFill>
                  <a:srgbClr val="00B0F0"/>
                </a:solidFill>
              </a:rPr>
              <a:t>     </a:t>
            </a:r>
            <a:r>
              <a:rPr lang="en-US" altLang="en-US" sz="1800" b="1" dirty="0" smtClean="0">
                <a:solidFill>
                  <a:srgbClr val="000066"/>
                </a:solidFill>
              </a:rPr>
              <a:t>High-Income Households have Sharply </a:t>
            </a:r>
            <a:r>
              <a:rPr lang="en-US" altLang="en-US" sz="1800" b="1" dirty="0">
                <a:solidFill>
                  <a:srgbClr val="000066"/>
                </a:solidFill>
              </a:rPr>
              <a:t>R</a:t>
            </a:r>
            <a:r>
              <a:rPr lang="en-US" altLang="en-US" sz="1800" b="1" dirty="0" smtClean="0">
                <a:solidFill>
                  <a:srgbClr val="000066"/>
                </a:solidFill>
              </a:rPr>
              <a:t>educed their Spending on In-Person </a:t>
            </a:r>
            <a:r>
              <a:rPr lang="en-US" altLang="en-US" sz="1800" b="1" dirty="0">
                <a:solidFill>
                  <a:srgbClr val="000066"/>
                </a:solidFill>
              </a:rPr>
              <a:t>S</a:t>
            </a:r>
            <a:r>
              <a:rPr lang="en-US" altLang="en-US" sz="1800" b="1" dirty="0" smtClean="0">
                <a:solidFill>
                  <a:srgbClr val="000066"/>
                </a:solidFill>
              </a:rPr>
              <a:t>ervices</a:t>
            </a:r>
            <a:endParaRPr lang="en-US" altLang="en-US" sz="1800" b="1" dirty="0">
              <a:solidFill>
                <a:srgbClr val="000066"/>
              </a:solidFill>
            </a:endParaRPr>
          </a:p>
        </p:txBody>
      </p:sp>
      <p:cxnSp>
        <p:nvCxnSpPr>
          <p:cNvPr id="5123" name="Straight Connector 2"/>
          <p:cNvCxnSpPr>
            <a:cxnSpLocks noChangeShapeType="1"/>
          </p:cNvCxnSpPr>
          <p:nvPr/>
        </p:nvCxnSpPr>
        <p:spPr bwMode="auto">
          <a:xfrm>
            <a:off x="2514600" y="685800"/>
            <a:ext cx="7086600" cy="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24" name="Straight Connector 6"/>
          <p:cNvCxnSpPr>
            <a:cxnSpLocks noChangeShapeType="1"/>
          </p:cNvCxnSpPr>
          <p:nvPr/>
        </p:nvCxnSpPr>
        <p:spPr bwMode="auto">
          <a:xfrm>
            <a:off x="2514600" y="6248400"/>
            <a:ext cx="7086600" cy="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26" name="TextBox 5"/>
          <p:cNvSpPr txBox="1">
            <a:spLocks noChangeArrowheads="1"/>
          </p:cNvSpPr>
          <p:nvPr/>
        </p:nvSpPr>
        <p:spPr bwMode="auto">
          <a:xfrm>
            <a:off x="2438400" y="228601"/>
            <a:ext cx="7239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 smtClean="0"/>
              <a:t>REIA Webinar </a:t>
            </a:r>
            <a:endParaRPr lang="en-US" altLang="en-US" sz="2400" dirty="0"/>
          </a:p>
        </p:txBody>
      </p:sp>
      <p:sp>
        <p:nvSpPr>
          <p:cNvPr id="10" name="TextBox 13"/>
          <p:cNvSpPr txBox="1">
            <a:spLocks noChangeArrowheads="1"/>
          </p:cNvSpPr>
          <p:nvPr/>
        </p:nvSpPr>
        <p:spPr bwMode="auto">
          <a:xfrm>
            <a:off x="2438400" y="5629937"/>
            <a:ext cx="681355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/>
              <a:t>Source</a:t>
            </a:r>
            <a:r>
              <a:rPr lang="en-US" altLang="en-US" sz="1400" dirty="0" smtClean="0"/>
              <a:t>: tracktherecovery.org</a:t>
            </a:r>
            <a:endParaRPr lang="en-US" altLang="en-US" sz="1400" dirty="0"/>
          </a:p>
        </p:txBody>
      </p:sp>
      <p:sp>
        <p:nvSpPr>
          <p:cNvPr id="13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8671186" y="6238240"/>
            <a:ext cx="1905000" cy="41656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>
                <a:cs typeface="Times New Roman" panose="02020603050405020304" pitchFamily="18" charset="0"/>
              </a:rPr>
              <a:t>6</a:t>
            </a:r>
            <a:r>
              <a:rPr lang="en-US" altLang="en-US" sz="1400" dirty="0" smtClean="0">
                <a:cs typeface="Times New Roman" panose="02020603050405020304" pitchFamily="18" charset="0"/>
              </a:rPr>
              <a:t>/11</a:t>
            </a:r>
          </a:p>
        </p:txBody>
      </p:sp>
      <p:sp>
        <p:nvSpPr>
          <p:cNvPr id="14" name="TextBox 5"/>
          <p:cNvSpPr txBox="1">
            <a:spLocks noChangeArrowheads="1"/>
          </p:cNvSpPr>
          <p:nvPr/>
        </p:nvSpPr>
        <p:spPr bwMode="auto">
          <a:xfrm>
            <a:off x="2514600" y="6248400"/>
            <a:ext cx="70866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 smtClean="0"/>
              <a:t>Feb. 4, 2021 (Thursday) 2021 A Look Ahead: A New Economic Cycle</a:t>
            </a:r>
            <a:endParaRPr lang="en-US" altLang="en-US" sz="1800" dirty="0"/>
          </a:p>
        </p:txBody>
      </p:sp>
      <p:sp>
        <p:nvSpPr>
          <p:cNvPr id="2" name="TextBox 1"/>
          <p:cNvSpPr txBox="1"/>
          <p:nvPr/>
        </p:nvSpPr>
        <p:spPr>
          <a:xfrm>
            <a:off x="9743762" y="1759974"/>
            <a:ext cx="230074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n-US" altLang="en-US" sz="1600" b="1" dirty="0" smtClean="0"/>
              <a:t>Key Insights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sz="1400" b="1" dirty="0" smtClean="0"/>
              <a:t>On what did people cut their spending?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sz="1400" b="1" dirty="0" smtClean="0"/>
              <a:t>In-person services, like health care (-10.8%), restaurants &amp; hotels (-46.2%), and entertainment &amp; recreation (-50.9%)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sz="1400" b="1" dirty="0" smtClean="0"/>
              <a:t>These results are quite intuitive.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sz="1400" b="1" dirty="0" smtClean="0"/>
              <a:t>High-income consumers have reduced their spending on in-person services out of concern about potential exposure to COVID.</a:t>
            </a:r>
            <a:endParaRPr lang="en-US" altLang="en-US" sz="1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8868" y="1809302"/>
            <a:ext cx="8138532" cy="3734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91409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838200"/>
            <a:ext cx="8453284" cy="1752600"/>
          </a:xfrm>
        </p:spPr>
        <p:txBody>
          <a:bodyPr>
            <a:normAutofit/>
          </a:bodyPr>
          <a:lstStyle/>
          <a:p>
            <a:pPr algn="l" eaLnBrk="1" hangingPunct="1">
              <a:spcBef>
                <a:spcPts val="0"/>
              </a:spcBef>
            </a:pPr>
            <a:r>
              <a:rPr lang="en-US" altLang="en-US" dirty="0" smtClean="0">
                <a:solidFill>
                  <a:srgbClr val="00B0F0"/>
                </a:solidFill>
              </a:rPr>
              <a:t>     </a:t>
            </a:r>
            <a:r>
              <a:rPr lang="en-US" altLang="en-US" b="1" dirty="0" smtClean="0"/>
              <a:t>The Shape of the COVID Recovery</a:t>
            </a:r>
          </a:p>
          <a:p>
            <a:pPr algn="l">
              <a:spcBef>
                <a:spcPts val="1200"/>
              </a:spcBef>
            </a:pPr>
            <a:r>
              <a:rPr lang="en-US" altLang="en-US" b="1" dirty="0" smtClean="0">
                <a:solidFill>
                  <a:srgbClr val="00B0F0"/>
                </a:solidFill>
              </a:rPr>
              <a:t>     </a:t>
            </a:r>
            <a:r>
              <a:rPr lang="en-US" altLang="en-US" sz="1800" b="1" dirty="0" smtClean="0">
                <a:solidFill>
                  <a:srgbClr val="000066"/>
                </a:solidFill>
              </a:rPr>
              <a:t>Highest-Rent ZIP Codes have Lost </a:t>
            </a:r>
            <a:r>
              <a:rPr lang="en-US" altLang="en-US" sz="1800" b="1" dirty="0">
                <a:solidFill>
                  <a:srgbClr val="000066"/>
                </a:solidFill>
              </a:rPr>
              <a:t>M</a:t>
            </a:r>
            <a:r>
              <a:rPr lang="en-US" altLang="en-US" sz="1800" b="1" dirty="0" smtClean="0">
                <a:solidFill>
                  <a:srgbClr val="000066"/>
                </a:solidFill>
              </a:rPr>
              <a:t>ore than Half of Their </a:t>
            </a:r>
            <a:r>
              <a:rPr lang="en-US" altLang="en-US" sz="1800" b="1" dirty="0">
                <a:solidFill>
                  <a:srgbClr val="000066"/>
                </a:solidFill>
              </a:rPr>
              <a:t>S</a:t>
            </a:r>
            <a:r>
              <a:rPr lang="en-US" altLang="en-US" sz="1800" b="1" dirty="0" smtClean="0">
                <a:solidFill>
                  <a:srgbClr val="000066"/>
                </a:solidFill>
              </a:rPr>
              <a:t>mall </a:t>
            </a:r>
            <a:r>
              <a:rPr lang="en-US" altLang="en-US" sz="1800" b="1" dirty="0">
                <a:solidFill>
                  <a:srgbClr val="000066"/>
                </a:solidFill>
              </a:rPr>
              <a:t>B</a:t>
            </a:r>
            <a:r>
              <a:rPr lang="en-US" altLang="en-US" sz="1800" b="1" dirty="0" smtClean="0">
                <a:solidFill>
                  <a:srgbClr val="000066"/>
                </a:solidFill>
              </a:rPr>
              <a:t>usiness </a:t>
            </a:r>
            <a:r>
              <a:rPr lang="en-US" altLang="en-US" sz="1800" b="1" dirty="0">
                <a:solidFill>
                  <a:srgbClr val="000066"/>
                </a:solidFill>
              </a:rPr>
              <a:t>R</a:t>
            </a:r>
            <a:r>
              <a:rPr lang="en-US" altLang="en-US" sz="1800" b="1" dirty="0" smtClean="0">
                <a:solidFill>
                  <a:srgbClr val="000066"/>
                </a:solidFill>
              </a:rPr>
              <a:t>evenues</a:t>
            </a:r>
            <a:endParaRPr lang="en-US" altLang="en-US" sz="1800" b="1" dirty="0">
              <a:solidFill>
                <a:srgbClr val="000066"/>
              </a:solidFill>
            </a:endParaRPr>
          </a:p>
        </p:txBody>
      </p:sp>
      <p:cxnSp>
        <p:nvCxnSpPr>
          <p:cNvPr id="5123" name="Straight Connector 2"/>
          <p:cNvCxnSpPr>
            <a:cxnSpLocks noChangeShapeType="1"/>
          </p:cNvCxnSpPr>
          <p:nvPr/>
        </p:nvCxnSpPr>
        <p:spPr bwMode="auto">
          <a:xfrm>
            <a:off x="2514600" y="685800"/>
            <a:ext cx="7086600" cy="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24" name="Straight Connector 6"/>
          <p:cNvCxnSpPr>
            <a:cxnSpLocks noChangeShapeType="1"/>
          </p:cNvCxnSpPr>
          <p:nvPr/>
        </p:nvCxnSpPr>
        <p:spPr bwMode="auto">
          <a:xfrm>
            <a:off x="2514600" y="6248400"/>
            <a:ext cx="7086600" cy="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26" name="TextBox 5"/>
          <p:cNvSpPr txBox="1">
            <a:spLocks noChangeArrowheads="1"/>
          </p:cNvSpPr>
          <p:nvPr/>
        </p:nvSpPr>
        <p:spPr bwMode="auto">
          <a:xfrm>
            <a:off x="2438400" y="228601"/>
            <a:ext cx="7239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 smtClean="0"/>
              <a:t>REIA Webinar </a:t>
            </a:r>
            <a:endParaRPr lang="en-US" altLang="en-US" sz="2400" dirty="0"/>
          </a:p>
        </p:txBody>
      </p:sp>
      <p:sp>
        <p:nvSpPr>
          <p:cNvPr id="10" name="TextBox 13"/>
          <p:cNvSpPr txBox="1">
            <a:spLocks noChangeArrowheads="1"/>
          </p:cNvSpPr>
          <p:nvPr/>
        </p:nvSpPr>
        <p:spPr bwMode="auto">
          <a:xfrm>
            <a:off x="2438400" y="5629937"/>
            <a:ext cx="681355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/>
              <a:t>Source</a:t>
            </a:r>
            <a:r>
              <a:rPr lang="en-US" altLang="en-US" sz="1400" dirty="0" smtClean="0"/>
              <a:t>: tracktherecovery.org</a:t>
            </a:r>
            <a:endParaRPr lang="en-US" altLang="en-US" sz="1400" dirty="0"/>
          </a:p>
        </p:txBody>
      </p:sp>
      <p:sp>
        <p:nvSpPr>
          <p:cNvPr id="13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8648883" y="6238240"/>
            <a:ext cx="1855563" cy="41656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>
                <a:cs typeface="Times New Roman" panose="02020603050405020304" pitchFamily="18" charset="0"/>
              </a:rPr>
              <a:t>7</a:t>
            </a:r>
            <a:r>
              <a:rPr lang="en-US" altLang="en-US" sz="1400" dirty="0" smtClean="0">
                <a:cs typeface="Times New Roman" panose="02020603050405020304" pitchFamily="18" charset="0"/>
              </a:rPr>
              <a:t>/11</a:t>
            </a:r>
          </a:p>
        </p:txBody>
      </p:sp>
      <p:sp>
        <p:nvSpPr>
          <p:cNvPr id="14" name="TextBox 5"/>
          <p:cNvSpPr txBox="1">
            <a:spLocks noChangeArrowheads="1"/>
          </p:cNvSpPr>
          <p:nvPr/>
        </p:nvSpPr>
        <p:spPr bwMode="auto">
          <a:xfrm>
            <a:off x="2514600" y="6248400"/>
            <a:ext cx="69750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 smtClean="0"/>
              <a:t>Feb. 4, 2021 (Thursday) 2021 A Look Ahead: A New Economic Cycle</a:t>
            </a:r>
            <a:endParaRPr lang="en-US" altLang="en-US" sz="1800" dirty="0"/>
          </a:p>
        </p:txBody>
      </p:sp>
      <p:sp>
        <p:nvSpPr>
          <p:cNvPr id="2" name="TextBox 1"/>
          <p:cNvSpPr txBox="1"/>
          <p:nvPr/>
        </p:nvSpPr>
        <p:spPr>
          <a:xfrm>
            <a:off x="9743762" y="1759974"/>
            <a:ext cx="2300748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n-US" altLang="en-US" sz="1600" b="1" dirty="0" smtClean="0"/>
              <a:t>Key Insights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sz="1400" b="1" dirty="0" smtClean="0"/>
              <a:t>Small business revenues in Chicago have decreased by 30.1% compared to Jan. 2020.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sz="1400" b="1" dirty="0" smtClean="0"/>
              <a:t>These decreases are larger in more affluent areas than less affluent areas.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sz="1400" b="1" dirty="0" smtClean="0"/>
              <a:t>To balance their books, these small businesses have had little choice but to reduce payroll in response to income lost during the pandemic.</a:t>
            </a:r>
            <a:endParaRPr lang="en-US" altLang="en-US" sz="1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9240" y="1855762"/>
            <a:ext cx="8138160" cy="3298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61300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57399" y="763385"/>
            <a:ext cx="8724207" cy="5329844"/>
          </a:xfrm>
        </p:spPr>
        <p:txBody>
          <a:bodyPr>
            <a:normAutofit fontScale="92500" lnSpcReduction="20000"/>
          </a:bodyPr>
          <a:lstStyle/>
          <a:p>
            <a:pPr algn="l" eaLnBrk="1" hangingPunct="1">
              <a:spcBef>
                <a:spcPts val="0"/>
              </a:spcBef>
            </a:pPr>
            <a:r>
              <a:rPr lang="en-US" altLang="en-US" dirty="0" smtClean="0">
                <a:solidFill>
                  <a:srgbClr val="00B0F0"/>
                </a:solidFill>
              </a:rPr>
              <a:t>     </a:t>
            </a:r>
            <a:r>
              <a:rPr lang="en-US" altLang="en-US" b="1" dirty="0" smtClean="0"/>
              <a:t>Where is the Chicago Real Estate Market Headed Post-COVID</a:t>
            </a:r>
          </a:p>
          <a:p>
            <a:pPr algn="l">
              <a:spcBef>
                <a:spcPts val="1200"/>
              </a:spcBef>
            </a:pPr>
            <a:r>
              <a:rPr lang="en-US" altLang="en-US" b="1" dirty="0" smtClean="0">
                <a:solidFill>
                  <a:srgbClr val="00B0F0"/>
                </a:solidFill>
              </a:rPr>
              <a:t>     </a:t>
            </a:r>
            <a:r>
              <a:rPr lang="en-US" altLang="en-US" sz="1900" b="1" dirty="0" smtClean="0">
                <a:solidFill>
                  <a:srgbClr val="000066"/>
                </a:solidFill>
              </a:rPr>
              <a:t>2021 will Mark the Beginning of a New Real Estate Cycle for Chicago</a:t>
            </a:r>
            <a:endParaRPr lang="en-US" altLang="en-US" sz="1900" b="1" dirty="0">
              <a:solidFill>
                <a:srgbClr val="000066"/>
              </a:solidFill>
            </a:endParaRPr>
          </a:p>
          <a:p>
            <a:pPr algn="l">
              <a:spcBef>
                <a:spcPts val="1200"/>
              </a:spcBef>
            </a:pPr>
            <a:r>
              <a:rPr lang="en-US" altLang="en-US" sz="1800" b="1" dirty="0" smtClean="0">
                <a:solidFill>
                  <a:srgbClr val="000066"/>
                </a:solidFill>
              </a:rPr>
              <a:t>       </a:t>
            </a:r>
          </a:p>
          <a:p>
            <a:pPr algn="l">
              <a:spcBef>
                <a:spcPts val="1200"/>
              </a:spcBef>
            </a:pPr>
            <a:r>
              <a:rPr lang="en-US" altLang="en-US" sz="1800" b="1" dirty="0" smtClean="0"/>
              <a:t>       </a:t>
            </a:r>
            <a:r>
              <a:rPr lang="en-US" altLang="en-US" sz="1800" b="1" dirty="0"/>
              <a:t>1</a:t>
            </a:r>
            <a:r>
              <a:rPr lang="en-US" altLang="en-US" sz="1800" b="1" dirty="0" smtClean="0"/>
              <a:t>. Economic Growth should Accelerate in 2021</a:t>
            </a:r>
          </a:p>
          <a:p>
            <a:pPr algn="l">
              <a:spcBef>
                <a:spcPts val="1200"/>
              </a:spcBef>
            </a:pPr>
            <a:r>
              <a:rPr lang="en-US" altLang="en-US" sz="1800" b="1" dirty="0" smtClean="0"/>
              <a:t>       2. The Vaccine Rollout will Help and Disproportionately Benefit Highest-Rent Zip Codes</a:t>
            </a:r>
          </a:p>
          <a:p>
            <a:pPr algn="l">
              <a:spcBef>
                <a:spcPts val="1200"/>
              </a:spcBef>
            </a:pPr>
            <a:r>
              <a:rPr lang="en-US" altLang="en-US" sz="1800" b="1" dirty="0"/>
              <a:t> </a:t>
            </a:r>
            <a:r>
              <a:rPr lang="en-US" altLang="en-US" sz="1800" b="1" dirty="0" smtClean="0"/>
              <a:t>      3. Positives for the Market</a:t>
            </a:r>
          </a:p>
          <a:p>
            <a:pPr algn="l">
              <a:spcBef>
                <a:spcPts val="1200"/>
              </a:spcBef>
            </a:pPr>
            <a:r>
              <a:rPr lang="en-US" altLang="en-US" sz="1800" b="1" dirty="0" smtClean="0"/>
              <a:t>	High-Income Households have Built Up Savings Faster than Normal</a:t>
            </a:r>
          </a:p>
          <a:p>
            <a:pPr algn="l">
              <a:spcBef>
                <a:spcPts val="1200"/>
              </a:spcBef>
            </a:pPr>
            <a:r>
              <a:rPr lang="en-US" altLang="en-US" sz="1800" b="1" dirty="0" smtClean="0"/>
              <a:t>	Low Interest Rates are a Positive for Funding </a:t>
            </a:r>
          </a:p>
          <a:p>
            <a:pPr algn="l">
              <a:spcBef>
                <a:spcPts val="1200"/>
              </a:spcBef>
            </a:pPr>
            <a:r>
              <a:rPr lang="en-US" altLang="en-US" sz="1800" b="1" dirty="0"/>
              <a:t>	</a:t>
            </a:r>
            <a:r>
              <a:rPr lang="en-US" altLang="en-US" sz="1800" b="1" dirty="0" smtClean="0"/>
              <a:t>Attractive Pricing</a:t>
            </a:r>
          </a:p>
          <a:p>
            <a:pPr algn="l">
              <a:spcBef>
                <a:spcPts val="1200"/>
              </a:spcBef>
            </a:pPr>
            <a:r>
              <a:rPr lang="en-US" altLang="en-US" sz="1800" b="1" dirty="0"/>
              <a:t> </a:t>
            </a:r>
            <a:r>
              <a:rPr lang="en-US" altLang="en-US" sz="1800" b="1" dirty="0" smtClean="0"/>
              <a:t>      4. Negatives for the Market </a:t>
            </a:r>
          </a:p>
          <a:p>
            <a:pPr algn="l">
              <a:spcBef>
                <a:spcPts val="1200"/>
              </a:spcBef>
            </a:pPr>
            <a:r>
              <a:rPr lang="en-US" altLang="en-US" sz="1800" b="1" dirty="0"/>
              <a:t>	</a:t>
            </a:r>
            <a:r>
              <a:rPr lang="en-US" altLang="en-US" sz="1800" b="1" dirty="0" smtClean="0"/>
              <a:t>Pandemic may Exacerbate Some Trends and Reverse Others </a:t>
            </a:r>
          </a:p>
          <a:p>
            <a:pPr algn="l">
              <a:spcBef>
                <a:spcPts val="1200"/>
              </a:spcBef>
            </a:pPr>
            <a:r>
              <a:rPr lang="en-US" altLang="en-US" sz="1800" b="1" dirty="0"/>
              <a:t>	</a:t>
            </a:r>
            <a:r>
              <a:rPr lang="en-US" altLang="en-US" sz="1800" b="1" dirty="0" smtClean="0"/>
              <a:t>Caution for Offices</a:t>
            </a:r>
          </a:p>
          <a:p>
            <a:pPr algn="l">
              <a:spcBef>
                <a:spcPts val="1200"/>
              </a:spcBef>
            </a:pPr>
            <a:r>
              <a:rPr lang="en-US" altLang="en-US" sz="1800" b="1" dirty="0"/>
              <a:t>	</a:t>
            </a:r>
            <a:r>
              <a:rPr lang="en-US" altLang="en-US" sz="1800" b="1" dirty="0" smtClean="0"/>
              <a:t>Shifts to More Affordable Areas (as Living Near One’s Workplace is Far Less Relevant)</a:t>
            </a:r>
          </a:p>
          <a:p>
            <a:pPr algn="l">
              <a:spcBef>
                <a:spcPts val="1200"/>
              </a:spcBef>
            </a:pPr>
            <a:r>
              <a:rPr lang="en-US" altLang="en-US" sz="1800" b="1" dirty="0"/>
              <a:t>	</a:t>
            </a:r>
            <a:r>
              <a:rPr lang="en-US" altLang="en-US" sz="1800" b="1" dirty="0" smtClean="0"/>
              <a:t>Shifts to E-commerce from Brick-and-Mortar Stores</a:t>
            </a:r>
          </a:p>
          <a:p>
            <a:pPr algn="l">
              <a:spcBef>
                <a:spcPts val="1200"/>
              </a:spcBef>
            </a:pPr>
            <a:r>
              <a:rPr lang="en-US" altLang="en-US" sz="1800" b="1" dirty="0"/>
              <a:t>	</a:t>
            </a:r>
            <a:r>
              <a:rPr lang="en-US" altLang="en-US" sz="1800" b="1" dirty="0" smtClean="0"/>
              <a:t>Vacancies Left Behind by Failed Retailers</a:t>
            </a:r>
          </a:p>
        </p:txBody>
      </p:sp>
      <p:cxnSp>
        <p:nvCxnSpPr>
          <p:cNvPr id="5123" name="Straight Connector 2"/>
          <p:cNvCxnSpPr>
            <a:cxnSpLocks noChangeShapeType="1"/>
          </p:cNvCxnSpPr>
          <p:nvPr/>
        </p:nvCxnSpPr>
        <p:spPr bwMode="auto">
          <a:xfrm>
            <a:off x="2514600" y="685800"/>
            <a:ext cx="7086600" cy="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24" name="Straight Connector 6"/>
          <p:cNvCxnSpPr>
            <a:cxnSpLocks noChangeShapeType="1"/>
          </p:cNvCxnSpPr>
          <p:nvPr/>
        </p:nvCxnSpPr>
        <p:spPr bwMode="auto">
          <a:xfrm>
            <a:off x="2514600" y="6248400"/>
            <a:ext cx="7086600" cy="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26" name="TextBox 5"/>
          <p:cNvSpPr txBox="1">
            <a:spLocks noChangeArrowheads="1"/>
          </p:cNvSpPr>
          <p:nvPr/>
        </p:nvSpPr>
        <p:spPr bwMode="auto">
          <a:xfrm>
            <a:off x="2438400" y="228601"/>
            <a:ext cx="7239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 smtClean="0"/>
              <a:t>REIA Webinar </a:t>
            </a:r>
            <a:endParaRPr lang="en-US" altLang="en-US" sz="2400" dirty="0"/>
          </a:p>
        </p:txBody>
      </p:sp>
      <p:sp>
        <p:nvSpPr>
          <p:cNvPr id="11" name="TextBox 5"/>
          <p:cNvSpPr txBox="1">
            <a:spLocks noChangeArrowheads="1"/>
          </p:cNvSpPr>
          <p:nvPr/>
        </p:nvSpPr>
        <p:spPr bwMode="auto">
          <a:xfrm>
            <a:off x="2514600" y="6248400"/>
            <a:ext cx="7239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 smtClean="0"/>
              <a:t>Feb. 4, 2021 (Thursday) 2021 A Look Ahead: A New Economic Cycle</a:t>
            </a:r>
            <a:endParaRPr lang="en-US" altLang="en-US" sz="1800" dirty="0"/>
          </a:p>
        </p:txBody>
      </p:sp>
      <p:sp>
        <p:nvSpPr>
          <p:cNvPr id="13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8704640" y="6238240"/>
            <a:ext cx="1905000" cy="41656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>
                <a:cs typeface="Times New Roman" panose="02020603050405020304" pitchFamily="18" charset="0"/>
              </a:rPr>
              <a:t>8</a:t>
            </a:r>
            <a:r>
              <a:rPr lang="en-US" altLang="en-US" sz="1400" dirty="0" smtClean="0">
                <a:cs typeface="Times New Roman" panose="02020603050405020304" pitchFamily="18" charset="0"/>
              </a:rPr>
              <a:t>/11</a:t>
            </a:r>
          </a:p>
        </p:txBody>
      </p:sp>
    </p:spTree>
    <p:extLst>
      <p:ext uri="{BB962C8B-B14F-4D97-AF65-F5344CB8AC3E}">
        <p14:creationId xmlns:p14="http://schemas.microsoft.com/office/powerpoint/2010/main" val="20258463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6347</TotalTime>
  <Words>1307</Words>
  <Application>Microsoft Office PowerPoint</Application>
  <PresentationFormat>Widescreen</PresentationFormat>
  <Paragraphs>174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Office Theme</vt:lpstr>
      <vt:lpstr>          REIA Webinar  2021 A Look Ahead:  The Start of a New Cycle   February 4, 2021  James D. Shilling  DePaul University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DePaul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Shilling, James</dc:creator>
  <cp:lastModifiedBy>James Shilling</cp:lastModifiedBy>
  <cp:revision>103</cp:revision>
  <dcterms:created xsi:type="dcterms:W3CDTF">2018-10-09T16:20:35Z</dcterms:created>
  <dcterms:modified xsi:type="dcterms:W3CDTF">2021-02-04T05:15:40Z</dcterms:modified>
</cp:coreProperties>
</file>