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9" r:id="rId3"/>
    <p:sldId id="280" r:id="rId4"/>
    <p:sldId id="281" r:id="rId5"/>
    <p:sldId id="282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4660" autoAdjust="0"/>
  </p:normalViewPr>
  <p:slideViewPr>
    <p:cSldViewPr snapToGrid="0">
      <p:cViewPr varScale="1">
        <p:scale>
          <a:sx n="90" d="100"/>
          <a:sy n="90" d="100"/>
        </p:scale>
        <p:origin x="90" y="5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illing\AppData\Local\Temp\QueryResultXLS-shilling@depaul.edu-2021-09-21_11_49_0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illing\AppData\Local\Temp\QueryResultXLS-shilling@depaul.edu-2021-09-21_13_22_3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611471717036914E-2"/>
          <c:y val="0.17171296296296296"/>
          <c:w val="0.75860653781913612"/>
          <c:h val="0.66618875765529306"/>
        </c:manualLayout>
      </c:layout>
      <c:barChart>
        <c:barDir val="col"/>
        <c:grouping val="clustered"/>
        <c:varyColors val="0"/>
        <c:ser>
          <c:idx val="5"/>
          <c:order val="5"/>
          <c:tx>
            <c:v>Global financial crisis</c:v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val>
            <c:numRef>
              <c:f>'[QueryResultXLS-shilling@depaul.edu-2021-09-21_11_49_04.xlsx]Result1'!$S$65:$S$127</c:f>
              <c:numCache>
                <c:formatCode>General</c:formatCode>
                <c:ptCount val="63"/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40</c:v>
                </c:pt>
                <c:pt idx="6">
                  <c:v>40</c:v>
                </c:pt>
                <c:pt idx="7">
                  <c:v>40</c:v>
                </c:pt>
                <c:pt idx="8">
                  <c:v>40</c:v>
                </c:pt>
                <c:pt idx="9">
                  <c:v>40</c:v>
                </c:pt>
                <c:pt idx="10">
                  <c:v>40</c:v>
                </c:pt>
                <c:pt idx="11">
                  <c:v>40</c:v>
                </c:pt>
                <c:pt idx="12">
                  <c:v>40</c:v>
                </c:pt>
                <c:pt idx="13">
                  <c:v>40</c:v>
                </c:pt>
                <c:pt idx="14">
                  <c:v>40</c:v>
                </c:pt>
                <c:pt idx="15">
                  <c:v>40</c:v>
                </c:pt>
                <c:pt idx="16">
                  <c:v>40</c:v>
                </c:pt>
                <c:pt idx="17">
                  <c:v>40</c:v>
                </c:pt>
                <c:pt idx="18">
                  <c:v>40</c:v>
                </c:pt>
                <c:pt idx="19">
                  <c:v>40</c:v>
                </c:pt>
                <c:pt idx="2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96-4DF4-9E4B-15BD21D5C13E}"/>
            </c:ext>
          </c:extLst>
        </c:ser>
        <c:ser>
          <c:idx val="6"/>
          <c:order val="6"/>
          <c:tx>
            <c:v>COVID-19</c:v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val>
            <c:numRef>
              <c:f>'[QueryResultXLS-shilling@depaul.edu-2021-09-21_11_49_04.xlsx]Result1'!$T$65:$T$127</c:f>
              <c:numCache>
                <c:formatCode>General</c:formatCode>
                <c:ptCount val="63"/>
                <c:pt idx="57">
                  <c:v>40</c:v>
                </c:pt>
                <c:pt idx="58">
                  <c:v>40</c:v>
                </c:pt>
                <c:pt idx="59">
                  <c:v>40</c:v>
                </c:pt>
                <c:pt idx="60">
                  <c:v>40</c:v>
                </c:pt>
                <c:pt idx="61">
                  <c:v>40</c:v>
                </c:pt>
                <c:pt idx="6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96-4DF4-9E4B-15BD21D5C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624398176"/>
        <c:axId val="624395224"/>
      </c:barChart>
      <c:lineChart>
        <c:grouping val="standard"/>
        <c:varyColors val="0"/>
        <c:ser>
          <c:idx val="0"/>
          <c:order val="0"/>
          <c:tx>
            <c:v>Apartments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'[QueryResultXLS-shilling@depaul.edu-2021-09-21_11_49_04.xlsx]Result1'!$B$65:$B$127</c:f>
              <c:strCache>
                <c:ptCount val="63"/>
                <c:pt idx="0">
                  <c:v>20054</c:v>
                </c:pt>
                <c:pt idx="1">
                  <c:v>20061</c:v>
                </c:pt>
                <c:pt idx="2">
                  <c:v>20062</c:v>
                </c:pt>
                <c:pt idx="3">
                  <c:v>20063</c:v>
                </c:pt>
                <c:pt idx="4">
                  <c:v>20064</c:v>
                </c:pt>
                <c:pt idx="5">
                  <c:v>20071</c:v>
                </c:pt>
                <c:pt idx="6">
                  <c:v>20072</c:v>
                </c:pt>
                <c:pt idx="7">
                  <c:v>20073</c:v>
                </c:pt>
                <c:pt idx="8">
                  <c:v>20074</c:v>
                </c:pt>
                <c:pt idx="9">
                  <c:v>20081</c:v>
                </c:pt>
                <c:pt idx="10">
                  <c:v>20082</c:v>
                </c:pt>
                <c:pt idx="11">
                  <c:v>20083</c:v>
                </c:pt>
                <c:pt idx="12">
                  <c:v>20084</c:v>
                </c:pt>
                <c:pt idx="13">
                  <c:v>20091</c:v>
                </c:pt>
                <c:pt idx="14">
                  <c:v>20092</c:v>
                </c:pt>
                <c:pt idx="15">
                  <c:v>20093</c:v>
                </c:pt>
                <c:pt idx="16">
                  <c:v>20094</c:v>
                </c:pt>
                <c:pt idx="17">
                  <c:v>20101</c:v>
                </c:pt>
                <c:pt idx="18">
                  <c:v>20102</c:v>
                </c:pt>
                <c:pt idx="19">
                  <c:v>20103</c:v>
                </c:pt>
                <c:pt idx="20">
                  <c:v>20104</c:v>
                </c:pt>
                <c:pt idx="21">
                  <c:v>20111</c:v>
                </c:pt>
                <c:pt idx="22">
                  <c:v>20112</c:v>
                </c:pt>
                <c:pt idx="23">
                  <c:v>20113</c:v>
                </c:pt>
                <c:pt idx="24">
                  <c:v>20114</c:v>
                </c:pt>
                <c:pt idx="25">
                  <c:v>20121</c:v>
                </c:pt>
                <c:pt idx="26">
                  <c:v>20122</c:v>
                </c:pt>
                <c:pt idx="27">
                  <c:v>20123</c:v>
                </c:pt>
                <c:pt idx="28">
                  <c:v>20124</c:v>
                </c:pt>
                <c:pt idx="29">
                  <c:v>20131</c:v>
                </c:pt>
                <c:pt idx="30">
                  <c:v>20132</c:v>
                </c:pt>
                <c:pt idx="31">
                  <c:v>20133</c:v>
                </c:pt>
                <c:pt idx="32">
                  <c:v>20134</c:v>
                </c:pt>
                <c:pt idx="33">
                  <c:v>20141</c:v>
                </c:pt>
                <c:pt idx="34">
                  <c:v>20142</c:v>
                </c:pt>
                <c:pt idx="35">
                  <c:v>20143</c:v>
                </c:pt>
                <c:pt idx="36">
                  <c:v>20144</c:v>
                </c:pt>
                <c:pt idx="37">
                  <c:v>20151</c:v>
                </c:pt>
                <c:pt idx="38">
                  <c:v>20152</c:v>
                </c:pt>
                <c:pt idx="39">
                  <c:v>20153</c:v>
                </c:pt>
                <c:pt idx="40">
                  <c:v>20154</c:v>
                </c:pt>
                <c:pt idx="41">
                  <c:v>20161</c:v>
                </c:pt>
                <c:pt idx="42">
                  <c:v>20162</c:v>
                </c:pt>
                <c:pt idx="43">
                  <c:v>20163</c:v>
                </c:pt>
                <c:pt idx="44">
                  <c:v>20164</c:v>
                </c:pt>
                <c:pt idx="45">
                  <c:v>20171</c:v>
                </c:pt>
                <c:pt idx="46">
                  <c:v>20172</c:v>
                </c:pt>
                <c:pt idx="47">
                  <c:v>20173</c:v>
                </c:pt>
                <c:pt idx="48">
                  <c:v>20174</c:v>
                </c:pt>
                <c:pt idx="49">
                  <c:v>20181</c:v>
                </c:pt>
                <c:pt idx="50">
                  <c:v>20182</c:v>
                </c:pt>
                <c:pt idx="51">
                  <c:v>20183</c:v>
                </c:pt>
                <c:pt idx="52">
                  <c:v>20184</c:v>
                </c:pt>
                <c:pt idx="53">
                  <c:v>20191</c:v>
                </c:pt>
                <c:pt idx="54">
                  <c:v>20192</c:v>
                </c:pt>
                <c:pt idx="55">
                  <c:v>20193</c:v>
                </c:pt>
                <c:pt idx="56">
                  <c:v>20194</c:v>
                </c:pt>
                <c:pt idx="57">
                  <c:v>20201</c:v>
                </c:pt>
                <c:pt idx="58">
                  <c:v>20202</c:v>
                </c:pt>
                <c:pt idx="59">
                  <c:v>20203</c:v>
                </c:pt>
                <c:pt idx="60">
                  <c:v>20204</c:v>
                </c:pt>
                <c:pt idx="61">
                  <c:v>20211</c:v>
                </c:pt>
                <c:pt idx="62">
                  <c:v>20212</c:v>
                </c:pt>
              </c:strCache>
            </c:strRef>
          </c:cat>
          <c:val>
            <c:numRef>
              <c:f>'[QueryResultXLS-shilling@depaul.edu-2021-09-21_11_49_04.xlsx]Result1'!$R$65:$R$127</c:f>
              <c:numCache>
                <c:formatCode>General</c:formatCode>
                <c:ptCount val="63"/>
                <c:pt idx="0">
                  <c:v>100</c:v>
                </c:pt>
                <c:pt idx="1">
                  <c:v>103</c:v>
                </c:pt>
                <c:pt idx="2">
                  <c:v>103.43259999999999</c:v>
                </c:pt>
                <c:pt idx="3">
                  <c:v>105.70811719999999</c:v>
                </c:pt>
                <c:pt idx="4">
                  <c:v>110.28527867475998</c:v>
                </c:pt>
                <c:pt idx="5">
                  <c:v>111.48738821231485</c:v>
                </c:pt>
                <c:pt idx="6">
                  <c:v>114.29687039526517</c:v>
                </c:pt>
                <c:pt idx="7">
                  <c:v>116.52565936797285</c:v>
                </c:pt>
                <c:pt idx="8">
                  <c:v>117.36464411542227</c:v>
                </c:pt>
                <c:pt idx="9">
                  <c:v>118.49134469893032</c:v>
                </c:pt>
                <c:pt idx="10">
                  <c:v>118.28990941294214</c:v>
                </c:pt>
                <c:pt idx="11">
                  <c:v>116.9532334365759</c:v>
                </c:pt>
                <c:pt idx="12">
                  <c:v>107.59697476164983</c:v>
                </c:pt>
                <c:pt idx="13">
                  <c:v>100.34493866271463</c:v>
                </c:pt>
                <c:pt idx="14">
                  <c:v>93.822517649638186</c:v>
                </c:pt>
                <c:pt idx="15">
                  <c:v>89.778767138938775</c:v>
                </c:pt>
                <c:pt idx="16">
                  <c:v>89.428629947096908</c:v>
                </c:pt>
                <c:pt idx="17">
                  <c:v>90.090401808705437</c:v>
                </c:pt>
                <c:pt idx="18">
                  <c:v>92.027345447592609</c:v>
                </c:pt>
                <c:pt idx="19">
                  <c:v>96.82197014541218</c:v>
                </c:pt>
                <c:pt idx="20">
                  <c:v>100.9853148616649</c:v>
                </c:pt>
                <c:pt idx="21">
                  <c:v>102.24763129743572</c:v>
                </c:pt>
                <c:pt idx="22">
                  <c:v>105.77517457719725</c:v>
                </c:pt>
                <c:pt idx="23">
                  <c:v>108.63110429078156</c:v>
                </c:pt>
                <c:pt idx="24">
                  <c:v>111.66191210049438</c:v>
                </c:pt>
                <c:pt idx="25">
                  <c:v>112.90135932480987</c:v>
                </c:pt>
                <c:pt idx="26">
                  <c:v>115.76905385166006</c:v>
                </c:pt>
                <c:pt idx="27">
                  <c:v>116.84570605248051</c:v>
                </c:pt>
                <c:pt idx="28">
                  <c:v>119.28778130897734</c:v>
                </c:pt>
                <c:pt idx="29">
                  <c:v>121.01745413795751</c:v>
                </c:pt>
                <c:pt idx="30">
                  <c:v>123.19576831244075</c:v>
                </c:pt>
                <c:pt idx="31">
                  <c:v>125.22849848959602</c:v>
                </c:pt>
                <c:pt idx="32">
                  <c:v>126.09257512917422</c:v>
                </c:pt>
                <c:pt idx="33">
                  <c:v>126.584336172178</c:v>
                </c:pt>
                <c:pt idx="34">
                  <c:v>128.40715061305735</c:v>
                </c:pt>
                <c:pt idx="35">
                  <c:v>130.51302788311148</c:v>
                </c:pt>
                <c:pt idx="36">
                  <c:v>132.45767199856982</c:v>
                </c:pt>
                <c:pt idx="37">
                  <c:v>135.04059660254194</c:v>
                </c:pt>
                <c:pt idx="38">
                  <c:v>138.16003438406065</c:v>
                </c:pt>
                <c:pt idx="39">
                  <c:v>140.52257097202806</c:v>
                </c:pt>
                <c:pt idx="40">
                  <c:v>140.90198191365252</c:v>
                </c:pt>
                <c:pt idx="41">
                  <c:v>141.81784479609126</c:v>
                </c:pt>
                <c:pt idx="42">
                  <c:v>143.16511432165413</c:v>
                </c:pt>
                <c:pt idx="43">
                  <c:v>143.56597664175476</c:v>
                </c:pt>
                <c:pt idx="44">
                  <c:v>142.97735613752357</c:v>
                </c:pt>
                <c:pt idx="45">
                  <c:v>142.5198285978835</c:v>
                </c:pt>
                <c:pt idx="46">
                  <c:v>142.20628497496816</c:v>
                </c:pt>
                <c:pt idx="47">
                  <c:v>141.75122486304826</c:v>
                </c:pt>
                <c:pt idx="48">
                  <c:v>141.43937216834956</c:v>
                </c:pt>
                <c:pt idx="49">
                  <c:v>141.28378885896439</c:v>
                </c:pt>
                <c:pt idx="50">
                  <c:v>141.69351184665535</c:v>
                </c:pt>
                <c:pt idx="51">
                  <c:v>141.19758455519207</c:v>
                </c:pt>
                <c:pt idx="52">
                  <c:v>140.26568049712779</c:v>
                </c:pt>
                <c:pt idx="53">
                  <c:v>138.82094398800737</c:v>
                </c:pt>
                <c:pt idx="54">
                  <c:v>139.05693959278699</c:v>
                </c:pt>
                <c:pt idx="55">
                  <c:v>138.38946628274161</c:v>
                </c:pt>
                <c:pt idx="56">
                  <c:v>137.57296843167342</c:v>
                </c:pt>
                <c:pt idx="57">
                  <c:v>135.90833551365017</c:v>
                </c:pt>
                <c:pt idx="58">
                  <c:v>132.6737171284253</c:v>
                </c:pt>
                <c:pt idx="59">
                  <c:v>130.98876092089429</c:v>
                </c:pt>
                <c:pt idx="60">
                  <c:v>129.4692912942119</c:v>
                </c:pt>
                <c:pt idx="61">
                  <c:v>128.34290845995224</c:v>
                </c:pt>
                <c:pt idx="62">
                  <c:v>129.36965172763186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96-4DF4-9E4B-15BD21D5C13E}"/>
            </c:ext>
          </c:extLst>
        </c:ser>
        <c:ser>
          <c:idx val="1"/>
          <c:order val="1"/>
          <c:tx>
            <c:v>Hotel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'[QueryResultXLS-shilling@depaul.edu-2021-09-21_11_49_04.xlsx]Result1'!$R$146:$R$208</c:f>
              <c:numCache>
                <c:formatCode>General</c:formatCode>
                <c:ptCount val="63"/>
                <c:pt idx="0">
                  <c:v>100</c:v>
                </c:pt>
                <c:pt idx="1">
                  <c:v>105.02</c:v>
                </c:pt>
                <c:pt idx="2">
                  <c:v>104.94648599999999</c:v>
                </c:pt>
                <c:pt idx="3">
                  <c:v>116.333179731</c:v>
                </c:pt>
                <c:pt idx="4">
                  <c:v>122.04513885579209</c:v>
                </c:pt>
                <c:pt idx="5">
                  <c:v>126.28010517408806</c:v>
                </c:pt>
                <c:pt idx="6">
                  <c:v>134.6398481366127</c:v>
                </c:pt>
                <c:pt idx="7">
                  <c:v>135.541935119128</c:v>
                </c:pt>
                <c:pt idx="8">
                  <c:v>138.74072478793943</c:v>
                </c:pt>
                <c:pt idx="9">
                  <c:v>137.11745830792054</c:v>
                </c:pt>
                <c:pt idx="10">
                  <c:v>134.71790278753193</c:v>
                </c:pt>
                <c:pt idx="11">
                  <c:v>129.20794056352187</c:v>
                </c:pt>
                <c:pt idx="12">
                  <c:v>111.08006650245976</c:v>
                </c:pt>
                <c:pt idx="13">
                  <c:v>101.56050480319895</c:v>
                </c:pt>
                <c:pt idx="14">
                  <c:v>90.90680784934338</c:v>
                </c:pt>
                <c:pt idx="15">
                  <c:v>81.179779409463634</c:v>
                </c:pt>
                <c:pt idx="16">
                  <c:v>78.241071394841043</c:v>
                </c:pt>
                <c:pt idx="17">
                  <c:v>77.145696395313266</c:v>
                </c:pt>
                <c:pt idx="18">
                  <c:v>77.71657454863859</c:v>
                </c:pt>
                <c:pt idx="19">
                  <c:v>81.361481894969742</c:v>
                </c:pt>
                <c:pt idx="20">
                  <c:v>81.353345746780249</c:v>
                </c:pt>
                <c:pt idx="21">
                  <c:v>82.223826546270786</c:v>
                </c:pt>
                <c:pt idx="22">
                  <c:v>82.092268423796753</c:v>
                </c:pt>
                <c:pt idx="23">
                  <c:v>82.69975121013286</c:v>
                </c:pt>
                <c:pt idx="24">
                  <c:v>82.848610762311097</c:v>
                </c:pt>
                <c:pt idx="25">
                  <c:v>82.608349791100395</c:v>
                </c:pt>
                <c:pt idx="26">
                  <c:v>85.441816188935135</c:v>
                </c:pt>
                <c:pt idx="27">
                  <c:v>84.442146939524591</c:v>
                </c:pt>
                <c:pt idx="28">
                  <c:v>84.239485786869736</c:v>
                </c:pt>
                <c:pt idx="29">
                  <c:v>82.638935556919208</c:v>
                </c:pt>
                <c:pt idx="30">
                  <c:v>82.357963176025692</c:v>
                </c:pt>
                <c:pt idx="31">
                  <c:v>82.217954638626452</c:v>
                </c:pt>
                <c:pt idx="32">
                  <c:v>81.149121228324304</c:v>
                </c:pt>
                <c:pt idx="33">
                  <c:v>80.840754567656674</c:v>
                </c:pt>
                <c:pt idx="34">
                  <c:v>80.703325284891662</c:v>
                </c:pt>
                <c:pt idx="35">
                  <c:v>81.179474904072521</c:v>
                </c:pt>
                <c:pt idx="36">
                  <c:v>81.674669700987366</c:v>
                </c:pt>
                <c:pt idx="37">
                  <c:v>80.351540051831364</c:v>
                </c:pt>
                <c:pt idx="38">
                  <c:v>79.925676889556655</c:v>
                </c:pt>
                <c:pt idx="39">
                  <c:v>79.350212015951854</c:v>
                </c:pt>
                <c:pt idx="40">
                  <c:v>79.342276994750264</c:v>
                </c:pt>
                <c:pt idx="41">
                  <c:v>78.517117314004864</c:v>
                </c:pt>
                <c:pt idx="42">
                  <c:v>75.352877486250463</c:v>
                </c:pt>
                <c:pt idx="43">
                  <c:v>72.821020802712454</c:v>
                </c:pt>
                <c:pt idx="44">
                  <c:v>70.272285074617514</c:v>
                </c:pt>
                <c:pt idx="45">
                  <c:v>69.021438400289313</c:v>
                </c:pt>
                <c:pt idx="46">
                  <c:v>69.055949119489455</c:v>
                </c:pt>
                <c:pt idx="47">
                  <c:v>67.343361581326107</c:v>
                </c:pt>
                <c:pt idx="48">
                  <c:v>65.349998078518851</c:v>
                </c:pt>
                <c:pt idx="49">
                  <c:v>64.297863109454696</c:v>
                </c:pt>
                <c:pt idx="50">
                  <c:v>62.909029266290474</c:v>
                </c:pt>
                <c:pt idx="51">
                  <c:v>62.317684391187349</c:v>
                </c:pt>
                <c:pt idx="52">
                  <c:v>59.239190782262696</c:v>
                </c:pt>
                <c:pt idx="53">
                  <c:v>58.877831718490896</c:v>
                </c:pt>
                <c:pt idx="54">
                  <c:v>57.188037948170212</c:v>
                </c:pt>
                <c:pt idx="55">
                  <c:v>55.426646379366566</c:v>
                </c:pt>
                <c:pt idx="56">
                  <c:v>53.630823036675089</c:v>
                </c:pt>
                <c:pt idx="57">
                  <c:v>53.534287555209076</c:v>
                </c:pt>
                <c:pt idx="58">
                  <c:v>54.016096143205949</c:v>
                </c:pt>
                <c:pt idx="59">
                  <c:v>53.940473608605465</c:v>
                </c:pt>
                <c:pt idx="60">
                  <c:v>54.862855707312612</c:v>
                </c:pt>
                <c:pt idx="61">
                  <c:v>55.384052836532085</c:v>
                </c:pt>
                <c:pt idx="62">
                  <c:v>56.868345452551139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096-4DF4-9E4B-15BD21D5C13E}"/>
            </c:ext>
          </c:extLst>
        </c:ser>
        <c:ser>
          <c:idx val="2"/>
          <c:order val="2"/>
          <c:tx>
            <c:v>Industrial</c:v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val>
            <c:numRef>
              <c:f>'[QueryResultXLS-shilling@depaul.edu-2021-09-21_11_49_04.xlsx]Result1'!$R$314:$R$376</c:f>
              <c:numCache>
                <c:formatCode>General</c:formatCode>
                <c:ptCount val="63"/>
                <c:pt idx="0">
                  <c:v>100</c:v>
                </c:pt>
                <c:pt idx="1">
                  <c:v>100.59</c:v>
                </c:pt>
                <c:pt idx="2">
                  <c:v>102.74262600000002</c:v>
                </c:pt>
                <c:pt idx="3">
                  <c:v>103.95498898680002</c:v>
                </c:pt>
                <c:pt idx="4">
                  <c:v>104.53713692512611</c:v>
                </c:pt>
                <c:pt idx="5">
                  <c:v>106.82650022378637</c:v>
                </c:pt>
                <c:pt idx="6">
                  <c:v>108.64255072759073</c:v>
                </c:pt>
                <c:pt idx="7">
                  <c:v>109.71811197979387</c:v>
                </c:pt>
                <c:pt idx="8">
                  <c:v>110.18989986130698</c:v>
                </c:pt>
                <c:pt idx="9">
                  <c:v>108.94475399287421</c:v>
                </c:pt>
                <c:pt idx="10">
                  <c:v>107.45221086317183</c:v>
                </c:pt>
                <c:pt idx="11">
                  <c:v>105.46434496220316</c:v>
                </c:pt>
                <c:pt idx="12">
                  <c:v>96.078018260567077</c:v>
                </c:pt>
                <c:pt idx="13">
                  <c:v>84.750419907646219</c:v>
                </c:pt>
                <c:pt idx="14">
                  <c:v>79.699294881150507</c:v>
                </c:pt>
                <c:pt idx="15">
                  <c:v>74.31162254718474</c:v>
                </c:pt>
                <c:pt idx="16">
                  <c:v>72.111998519788074</c:v>
                </c:pt>
                <c:pt idx="17">
                  <c:v>71.015896142287289</c:v>
                </c:pt>
                <c:pt idx="18">
                  <c:v>70.81705163308888</c:v>
                </c:pt>
                <c:pt idx="19">
                  <c:v>71.574794085562928</c:v>
                </c:pt>
                <c:pt idx="20">
                  <c:v>72.82735298206029</c:v>
                </c:pt>
                <c:pt idx="21">
                  <c:v>74.356727394683546</c:v>
                </c:pt>
                <c:pt idx="22">
                  <c:v>75.947961360929781</c:v>
                </c:pt>
                <c:pt idx="23">
                  <c:v>77.087180781343719</c:v>
                </c:pt>
                <c:pt idx="24">
                  <c:v>77.595956174500586</c:v>
                </c:pt>
                <c:pt idx="25">
                  <c:v>78.907327833849635</c:v>
                </c:pt>
                <c:pt idx="26">
                  <c:v>79.404443999202883</c:v>
                </c:pt>
                <c:pt idx="27">
                  <c:v>79.364741777203292</c:v>
                </c:pt>
                <c:pt idx="28">
                  <c:v>79.594899528357175</c:v>
                </c:pt>
                <c:pt idx="29">
                  <c:v>80.422686483452082</c:v>
                </c:pt>
                <c:pt idx="30">
                  <c:v>81.990928869879397</c:v>
                </c:pt>
                <c:pt idx="31">
                  <c:v>83.05681094518782</c:v>
                </c:pt>
                <c:pt idx="32">
                  <c:v>83.563457491953471</c:v>
                </c:pt>
                <c:pt idx="33">
                  <c:v>84.666495130847267</c:v>
                </c:pt>
                <c:pt idx="34">
                  <c:v>85.648626474365102</c:v>
                </c:pt>
                <c:pt idx="35">
                  <c:v>86.21390740909591</c:v>
                </c:pt>
                <c:pt idx="36">
                  <c:v>87.843350259127817</c:v>
                </c:pt>
                <c:pt idx="37">
                  <c:v>90.039434015606005</c:v>
                </c:pt>
                <c:pt idx="38">
                  <c:v>92.317431696200842</c:v>
                </c:pt>
                <c:pt idx="39">
                  <c:v>94.191475559633716</c:v>
                </c:pt>
                <c:pt idx="40">
                  <c:v>95.72679661125575</c:v>
                </c:pt>
                <c:pt idx="41">
                  <c:v>97.066971763813328</c:v>
                </c:pt>
                <c:pt idx="42">
                  <c:v>98.154121847568049</c:v>
                </c:pt>
                <c:pt idx="43">
                  <c:v>99.37123295847789</c:v>
                </c:pt>
                <c:pt idx="44">
                  <c:v>100.17613994544156</c:v>
                </c:pt>
                <c:pt idx="45">
                  <c:v>102.04943376242132</c:v>
                </c:pt>
                <c:pt idx="46">
                  <c:v>103.04951821329304</c:v>
                </c:pt>
                <c:pt idx="47">
                  <c:v>103.7399499853221</c:v>
                </c:pt>
                <c:pt idx="48">
                  <c:v>106.16746481497864</c:v>
                </c:pt>
                <c:pt idx="49">
                  <c:v>107.94046147738878</c:v>
                </c:pt>
                <c:pt idx="50">
                  <c:v>109.19257083052649</c:v>
                </c:pt>
                <c:pt idx="51">
                  <c:v>110.42644688091146</c:v>
                </c:pt>
                <c:pt idx="52">
                  <c:v>111.56383928378484</c:v>
                </c:pt>
                <c:pt idx="53">
                  <c:v>112.60138298912405</c:v>
                </c:pt>
                <c:pt idx="54">
                  <c:v>113.72739681901528</c:v>
                </c:pt>
                <c:pt idx="55">
                  <c:v>114.88741626656923</c:v>
                </c:pt>
                <c:pt idx="56">
                  <c:v>115.71460566368854</c:v>
                </c:pt>
                <c:pt idx="57">
                  <c:v>115.86503465105135</c:v>
                </c:pt>
                <c:pt idx="58">
                  <c:v>114.82224933919188</c:v>
                </c:pt>
                <c:pt idx="59">
                  <c:v>116.06232963205515</c:v>
                </c:pt>
                <c:pt idx="60">
                  <c:v>118.00057053691047</c:v>
                </c:pt>
                <c:pt idx="61">
                  <c:v>120.59658308872251</c:v>
                </c:pt>
                <c:pt idx="62">
                  <c:v>128.03739226529669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096-4DF4-9E4B-15BD21D5C13E}"/>
            </c:ext>
          </c:extLst>
        </c:ser>
        <c:ser>
          <c:idx val="3"/>
          <c:order val="3"/>
          <c:tx>
            <c:v>Office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'[QueryResultXLS-shilling@depaul.edu-2021-09-21_11_49_04.xlsx]Result1'!$R$480:$R$542</c:f>
              <c:numCache>
                <c:formatCode>General</c:formatCode>
                <c:ptCount val="63"/>
                <c:pt idx="0">
                  <c:v>100</c:v>
                </c:pt>
                <c:pt idx="1">
                  <c:v>101.32000000000001</c:v>
                </c:pt>
                <c:pt idx="2">
                  <c:v>102.73848000000001</c:v>
                </c:pt>
                <c:pt idx="3">
                  <c:v>103.221350856</c:v>
                </c:pt>
                <c:pt idx="4">
                  <c:v>105.8947838431704</c:v>
                </c:pt>
                <c:pt idx="5">
                  <c:v>108.46802709055945</c:v>
                </c:pt>
                <c:pt idx="6">
                  <c:v>109.737103007519</c:v>
                </c:pt>
                <c:pt idx="7">
                  <c:v>113.8193232393987</c:v>
                </c:pt>
                <c:pt idx="8">
                  <c:v>113.77379551010294</c:v>
                </c:pt>
                <c:pt idx="9">
                  <c:v>114.2857775898984</c:v>
                </c:pt>
                <c:pt idx="10">
                  <c:v>113.88577736833376</c:v>
                </c:pt>
                <c:pt idx="11">
                  <c:v>111.97249630854576</c:v>
                </c:pt>
                <c:pt idx="12">
                  <c:v>102.70117361419817</c:v>
                </c:pt>
                <c:pt idx="13">
                  <c:v>95.666143221625589</c:v>
                </c:pt>
                <c:pt idx="14">
                  <c:v>88.539015551614483</c:v>
                </c:pt>
                <c:pt idx="15">
                  <c:v>83.191259012296968</c:v>
                </c:pt>
                <c:pt idx="16">
                  <c:v>80.188054561953052</c:v>
                </c:pt>
                <c:pt idx="17">
                  <c:v>79.482399681807863</c:v>
                </c:pt>
                <c:pt idx="18">
                  <c:v>78.997557043748841</c:v>
                </c:pt>
                <c:pt idx="19">
                  <c:v>81.936266165776289</c:v>
                </c:pt>
                <c:pt idx="20">
                  <c:v>82.247623977206246</c:v>
                </c:pt>
                <c:pt idx="21">
                  <c:v>82.831582107444419</c:v>
                </c:pt>
                <c:pt idx="22">
                  <c:v>83.891826358419706</c:v>
                </c:pt>
                <c:pt idx="23">
                  <c:v>84.034442463229027</c:v>
                </c:pt>
                <c:pt idx="24">
                  <c:v>84.841173110876028</c:v>
                </c:pt>
                <c:pt idx="25">
                  <c:v>86.079854238294814</c:v>
                </c:pt>
                <c:pt idx="26">
                  <c:v>86.372525742705022</c:v>
                </c:pt>
                <c:pt idx="27">
                  <c:v>86.182506186071066</c:v>
                </c:pt>
                <c:pt idx="28">
                  <c:v>86.096323679884989</c:v>
                </c:pt>
                <c:pt idx="29">
                  <c:v>87.189746990619525</c:v>
                </c:pt>
                <c:pt idx="30">
                  <c:v>87.242060838813885</c:v>
                </c:pt>
                <c:pt idx="31">
                  <c:v>87.172267190142833</c:v>
                </c:pt>
                <c:pt idx="32">
                  <c:v>87.581976845936495</c:v>
                </c:pt>
                <c:pt idx="33">
                  <c:v>88.641718765772325</c:v>
                </c:pt>
                <c:pt idx="34">
                  <c:v>89.909295344122867</c:v>
                </c:pt>
                <c:pt idx="35">
                  <c:v>91.581608237523554</c:v>
                </c:pt>
                <c:pt idx="36">
                  <c:v>94.374847288768024</c:v>
                </c:pt>
                <c:pt idx="37">
                  <c:v>97.177780253244435</c:v>
                </c:pt>
                <c:pt idx="38">
                  <c:v>98.198146945903503</c:v>
                </c:pt>
                <c:pt idx="39">
                  <c:v>99.062290639027452</c:v>
                </c:pt>
                <c:pt idx="40">
                  <c:v>100.58784991486849</c:v>
                </c:pt>
                <c:pt idx="41">
                  <c:v>100.66832019480037</c:v>
                </c:pt>
                <c:pt idx="42">
                  <c:v>101.36293160414449</c:v>
                </c:pt>
                <c:pt idx="43">
                  <c:v>101.00816134352999</c:v>
                </c:pt>
                <c:pt idx="44">
                  <c:v>100.99806052739564</c:v>
                </c:pt>
                <c:pt idx="45">
                  <c:v>100.87686285476276</c:v>
                </c:pt>
                <c:pt idx="46">
                  <c:v>101.38124716903657</c:v>
                </c:pt>
                <c:pt idx="47">
                  <c:v>101.7158052846944</c:v>
                </c:pt>
                <c:pt idx="48">
                  <c:v>101.45134419095419</c:v>
                </c:pt>
                <c:pt idx="49">
                  <c:v>101.60352120724062</c:v>
                </c:pt>
                <c:pt idx="50">
                  <c:v>101.95913353146597</c:v>
                </c:pt>
                <c:pt idx="51">
                  <c:v>102.35677415223869</c:v>
                </c:pt>
                <c:pt idx="52">
                  <c:v>102.38748118448436</c:v>
                </c:pt>
                <c:pt idx="53">
                  <c:v>102.66392738368246</c:v>
                </c:pt>
                <c:pt idx="54">
                  <c:v>102.60232902725225</c:v>
                </c:pt>
                <c:pt idx="55">
                  <c:v>102.7870132195013</c:v>
                </c:pt>
                <c:pt idx="56">
                  <c:v>102.87952153139885</c:v>
                </c:pt>
                <c:pt idx="57">
                  <c:v>102.4268516366607</c:v>
                </c:pt>
                <c:pt idx="58">
                  <c:v>100.18370358581782</c:v>
                </c:pt>
                <c:pt idx="59">
                  <c:v>99.652729956812991</c:v>
                </c:pt>
                <c:pt idx="60">
                  <c:v>99.244153763990056</c:v>
                </c:pt>
                <c:pt idx="61">
                  <c:v>99.254078179366459</c:v>
                </c:pt>
                <c:pt idx="62">
                  <c:v>99.502213374814872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096-4DF4-9E4B-15BD21D5C13E}"/>
            </c:ext>
          </c:extLst>
        </c:ser>
        <c:ser>
          <c:idx val="4"/>
          <c:order val="4"/>
          <c:tx>
            <c:v>Retail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'[QueryResultXLS-shilling@depaul.edu-2021-09-21_11_49_04.xlsx]Result1'!$R$645:$R$707</c:f>
              <c:numCache>
                <c:formatCode>General</c:formatCode>
                <c:ptCount val="63"/>
                <c:pt idx="0">
                  <c:v>100</c:v>
                </c:pt>
                <c:pt idx="1">
                  <c:v>101.34</c:v>
                </c:pt>
                <c:pt idx="2">
                  <c:v>101.826432</c:v>
                </c:pt>
                <c:pt idx="3">
                  <c:v>102.74286988799999</c:v>
                </c:pt>
                <c:pt idx="4">
                  <c:v>104.74635585081599</c:v>
                </c:pt>
                <c:pt idx="5">
                  <c:v>108.56959783937077</c:v>
                </c:pt>
                <c:pt idx="6">
                  <c:v>109.44901158186967</c:v>
                </c:pt>
                <c:pt idx="7">
                  <c:v>112.67775742353483</c:v>
                </c:pt>
                <c:pt idx="8">
                  <c:v>121.89479798077998</c:v>
                </c:pt>
                <c:pt idx="9">
                  <c:v>121.8338505817896</c:v>
                </c:pt>
                <c:pt idx="10">
                  <c:v>120.57896192079717</c:v>
                </c:pt>
                <c:pt idx="11">
                  <c:v>119.795198668312</c:v>
                </c:pt>
                <c:pt idx="12">
                  <c:v>108.09120775841791</c:v>
                </c:pt>
                <c:pt idx="13">
                  <c:v>104.57824350626933</c:v>
                </c:pt>
                <c:pt idx="14">
                  <c:v>100.92846280790053</c:v>
                </c:pt>
                <c:pt idx="15">
                  <c:v>96.750024447653445</c:v>
                </c:pt>
                <c:pt idx="16">
                  <c:v>94.041023763119142</c:v>
                </c:pt>
                <c:pt idx="17">
                  <c:v>93.88115402272183</c:v>
                </c:pt>
                <c:pt idx="18">
                  <c:v>94.190961830996827</c:v>
                </c:pt>
                <c:pt idx="19">
                  <c:v>94.925651333278608</c:v>
                </c:pt>
                <c:pt idx="20">
                  <c:v>98.124645783210099</c:v>
                </c:pt>
                <c:pt idx="21">
                  <c:v>99.086267311885564</c:v>
                </c:pt>
                <c:pt idx="22">
                  <c:v>100.37438878694006</c:v>
                </c:pt>
                <c:pt idx="23">
                  <c:v>100.88629816975346</c:v>
                </c:pt>
                <c:pt idx="24">
                  <c:v>104.7199775002041</c:v>
                </c:pt>
                <c:pt idx="25">
                  <c:v>106.7724890592081</c:v>
                </c:pt>
                <c:pt idx="26">
                  <c:v>107.48786473590478</c:v>
                </c:pt>
                <c:pt idx="27">
                  <c:v>109.94933683835698</c:v>
                </c:pt>
                <c:pt idx="28">
                  <c:v>111.51061742146165</c:v>
                </c:pt>
                <c:pt idx="29">
                  <c:v>113.88579357253879</c:v>
                </c:pt>
                <c:pt idx="30">
                  <c:v>116.8923785228538</c:v>
                </c:pt>
                <c:pt idx="31">
                  <c:v>119.49907856391344</c:v>
                </c:pt>
                <c:pt idx="32">
                  <c:v>120.35947192957363</c:v>
                </c:pt>
                <c:pt idx="33">
                  <c:v>125.7034324832467</c:v>
                </c:pt>
                <c:pt idx="34">
                  <c:v>128.41862662488484</c:v>
                </c:pt>
                <c:pt idx="35">
                  <c:v>129.48450122587138</c:v>
                </c:pt>
                <c:pt idx="36">
                  <c:v>131.21959354229807</c:v>
                </c:pt>
                <c:pt idx="37">
                  <c:v>137.01949957686764</c:v>
                </c:pt>
                <c:pt idx="38">
                  <c:v>138.86926282115536</c:v>
                </c:pt>
                <c:pt idx="39">
                  <c:v>143.24364460002175</c:v>
                </c:pt>
                <c:pt idx="40">
                  <c:v>145.86500329620216</c:v>
                </c:pt>
                <c:pt idx="41">
                  <c:v>149.40952287629986</c:v>
                </c:pt>
                <c:pt idx="42">
                  <c:v>150.96338191421339</c:v>
                </c:pt>
                <c:pt idx="43">
                  <c:v>152.20128164590994</c:v>
                </c:pt>
                <c:pt idx="44">
                  <c:v>153.19058997660835</c:v>
                </c:pt>
                <c:pt idx="45">
                  <c:v>153.61952362854285</c:v>
                </c:pt>
                <c:pt idx="46">
                  <c:v>153.98821048525136</c:v>
                </c:pt>
                <c:pt idx="47">
                  <c:v>154.66575861138645</c:v>
                </c:pt>
                <c:pt idx="48">
                  <c:v>154.83589094585898</c:v>
                </c:pt>
                <c:pt idx="49">
                  <c:v>153.81397406561629</c:v>
                </c:pt>
                <c:pt idx="50">
                  <c:v>154.44461135928532</c:v>
                </c:pt>
                <c:pt idx="51">
                  <c:v>152.00438649980862</c:v>
                </c:pt>
                <c:pt idx="52">
                  <c:v>146.85143779746511</c:v>
                </c:pt>
                <c:pt idx="53">
                  <c:v>146.52836463431069</c:v>
                </c:pt>
                <c:pt idx="54">
                  <c:v>141.61966441906128</c:v>
                </c:pt>
                <c:pt idx="55">
                  <c:v>139.50953141921727</c:v>
                </c:pt>
                <c:pt idx="56">
                  <c:v>136.5100764937041</c:v>
                </c:pt>
                <c:pt idx="57">
                  <c:v>130.77665328096853</c:v>
                </c:pt>
                <c:pt idx="58">
                  <c:v>125.20556785119928</c:v>
                </c:pt>
                <c:pt idx="59">
                  <c:v>122.463565915258</c:v>
                </c:pt>
                <c:pt idx="60">
                  <c:v>119.04683242622229</c:v>
                </c:pt>
                <c:pt idx="61">
                  <c:v>114.98733544048811</c:v>
                </c:pt>
                <c:pt idx="62">
                  <c:v>114.5388848322702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096-4DF4-9E4B-15BD21D5C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381120"/>
        <c:axId val="624379808"/>
      </c:lineChart>
      <c:catAx>
        <c:axId val="62438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379808"/>
        <c:crosses val="autoZero"/>
        <c:auto val="1"/>
        <c:lblAlgn val="ctr"/>
        <c:lblOffset val="100"/>
        <c:noMultiLvlLbl val="0"/>
      </c:catAx>
      <c:valAx>
        <c:axId val="624379808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381120"/>
        <c:crosses val="autoZero"/>
        <c:crossBetween val="between"/>
      </c:valAx>
      <c:valAx>
        <c:axId val="624395224"/>
        <c:scaling>
          <c:orientation val="minMax"/>
          <c:max val="4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398176"/>
        <c:crosses val="max"/>
        <c:crossBetween val="between"/>
      </c:valAx>
      <c:catAx>
        <c:axId val="624398176"/>
        <c:scaling>
          <c:orientation val="minMax"/>
        </c:scaling>
        <c:delete val="1"/>
        <c:axPos val="b"/>
        <c:majorTickMark val="out"/>
        <c:minorTickMark val="none"/>
        <c:tickLblPos val="nextTo"/>
        <c:crossAx val="6243952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Apartments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'[QueryResultXLS-shilling@depaul.edu-2021-09-21_13_22_36.xlsx]Result1'!$A$38:$A$99</c:f>
              <c:strCache>
                <c:ptCount val="62"/>
                <c:pt idx="0">
                  <c:v>20061</c:v>
                </c:pt>
                <c:pt idx="1">
                  <c:v>20062</c:v>
                </c:pt>
                <c:pt idx="2">
                  <c:v>20063</c:v>
                </c:pt>
                <c:pt idx="3">
                  <c:v>20064</c:v>
                </c:pt>
                <c:pt idx="4">
                  <c:v>20071</c:v>
                </c:pt>
                <c:pt idx="5">
                  <c:v>20072</c:v>
                </c:pt>
                <c:pt idx="6">
                  <c:v>20073</c:v>
                </c:pt>
                <c:pt idx="7">
                  <c:v>20074</c:v>
                </c:pt>
                <c:pt idx="8">
                  <c:v>20081</c:v>
                </c:pt>
                <c:pt idx="9">
                  <c:v>20082</c:v>
                </c:pt>
                <c:pt idx="10">
                  <c:v>20083</c:v>
                </c:pt>
                <c:pt idx="11">
                  <c:v>20084</c:v>
                </c:pt>
                <c:pt idx="12">
                  <c:v>20091</c:v>
                </c:pt>
                <c:pt idx="13">
                  <c:v>20092</c:v>
                </c:pt>
                <c:pt idx="14">
                  <c:v>20093</c:v>
                </c:pt>
                <c:pt idx="15">
                  <c:v>20094</c:v>
                </c:pt>
                <c:pt idx="16">
                  <c:v>20101</c:v>
                </c:pt>
                <c:pt idx="17">
                  <c:v>20102</c:v>
                </c:pt>
                <c:pt idx="18">
                  <c:v>20103</c:v>
                </c:pt>
                <c:pt idx="19">
                  <c:v>20104</c:v>
                </c:pt>
                <c:pt idx="20">
                  <c:v>20111</c:v>
                </c:pt>
                <c:pt idx="21">
                  <c:v>20112</c:v>
                </c:pt>
                <c:pt idx="22">
                  <c:v>20113</c:v>
                </c:pt>
                <c:pt idx="23">
                  <c:v>20114</c:v>
                </c:pt>
                <c:pt idx="24">
                  <c:v>20121</c:v>
                </c:pt>
                <c:pt idx="25">
                  <c:v>20122</c:v>
                </c:pt>
                <c:pt idx="26">
                  <c:v>20123</c:v>
                </c:pt>
                <c:pt idx="27">
                  <c:v>20124</c:v>
                </c:pt>
                <c:pt idx="28">
                  <c:v>20131</c:v>
                </c:pt>
                <c:pt idx="29">
                  <c:v>20132</c:v>
                </c:pt>
                <c:pt idx="30">
                  <c:v>20133</c:v>
                </c:pt>
                <c:pt idx="31">
                  <c:v>20134</c:v>
                </c:pt>
                <c:pt idx="32">
                  <c:v>20141</c:v>
                </c:pt>
                <c:pt idx="33">
                  <c:v>20142</c:v>
                </c:pt>
                <c:pt idx="34">
                  <c:v>20143</c:v>
                </c:pt>
                <c:pt idx="35">
                  <c:v>20144</c:v>
                </c:pt>
                <c:pt idx="36">
                  <c:v>20151</c:v>
                </c:pt>
                <c:pt idx="37">
                  <c:v>20152</c:v>
                </c:pt>
                <c:pt idx="38">
                  <c:v>20153</c:v>
                </c:pt>
                <c:pt idx="39">
                  <c:v>20154</c:v>
                </c:pt>
                <c:pt idx="40">
                  <c:v>20161</c:v>
                </c:pt>
                <c:pt idx="41">
                  <c:v>20162</c:v>
                </c:pt>
                <c:pt idx="42">
                  <c:v>20163</c:v>
                </c:pt>
                <c:pt idx="43">
                  <c:v>20164</c:v>
                </c:pt>
                <c:pt idx="44">
                  <c:v>20171</c:v>
                </c:pt>
                <c:pt idx="45">
                  <c:v>20172</c:v>
                </c:pt>
                <c:pt idx="46">
                  <c:v>20173</c:v>
                </c:pt>
                <c:pt idx="47">
                  <c:v>20174</c:v>
                </c:pt>
                <c:pt idx="48">
                  <c:v>20181</c:v>
                </c:pt>
                <c:pt idx="49">
                  <c:v>20182</c:v>
                </c:pt>
                <c:pt idx="50">
                  <c:v>20183</c:v>
                </c:pt>
                <c:pt idx="51">
                  <c:v>20184</c:v>
                </c:pt>
                <c:pt idx="52">
                  <c:v>20191</c:v>
                </c:pt>
                <c:pt idx="53">
                  <c:v>20192</c:v>
                </c:pt>
                <c:pt idx="54">
                  <c:v>20193</c:v>
                </c:pt>
                <c:pt idx="55">
                  <c:v>20194</c:v>
                </c:pt>
                <c:pt idx="56">
                  <c:v>20201</c:v>
                </c:pt>
                <c:pt idx="57">
                  <c:v>20202</c:v>
                </c:pt>
                <c:pt idx="58">
                  <c:v>20203</c:v>
                </c:pt>
                <c:pt idx="59">
                  <c:v>20204</c:v>
                </c:pt>
                <c:pt idx="60">
                  <c:v>20211</c:v>
                </c:pt>
                <c:pt idx="61">
                  <c:v>20212</c:v>
                </c:pt>
              </c:strCache>
            </c:strRef>
          </c:cat>
          <c:val>
            <c:numRef>
              <c:f>'[QueryResultXLS-shilling@depaul.edu-2021-09-21_13_22_36.xlsx]Result1'!$I$38:$I$99</c:f>
              <c:numCache>
                <c:formatCode>General</c:formatCode>
                <c:ptCount val="62"/>
                <c:pt idx="0">
                  <c:v>4.82E-2</c:v>
                </c:pt>
                <c:pt idx="1">
                  <c:v>5.0700000000000002E-2</c:v>
                </c:pt>
                <c:pt idx="2">
                  <c:v>4.9200000000000001E-2</c:v>
                </c:pt>
                <c:pt idx="3">
                  <c:v>4.9000000000000002E-2</c:v>
                </c:pt>
                <c:pt idx="4">
                  <c:v>4.7199999999999999E-2</c:v>
                </c:pt>
                <c:pt idx="5">
                  <c:v>4.65E-2</c:v>
                </c:pt>
                <c:pt idx="6">
                  <c:v>4.4299999999999999E-2</c:v>
                </c:pt>
                <c:pt idx="7">
                  <c:v>4.99E-2</c:v>
                </c:pt>
                <c:pt idx="8">
                  <c:v>4.3799999999999999E-2</c:v>
                </c:pt>
                <c:pt idx="9">
                  <c:v>4.8599999999999997E-2</c:v>
                </c:pt>
                <c:pt idx="10">
                  <c:v>4.8800000000000003E-2</c:v>
                </c:pt>
                <c:pt idx="11">
                  <c:v>5.3800000000000001E-2</c:v>
                </c:pt>
                <c:pt idx="12">
                  <c:v>5.4100000000000002E-2</c:v>
                </c:pt>
                <c:pt idx="13">
                  <c:v>5.7099999999999998E-2</c:v>
                </c:pt>
                <c:pt idx="14">
                  <c:v>5.9200000000000003E-2</c:v>
                </c:pt>
                <c:pt idx="15">
                  <c:v>5.8400000000000001E-2</c:v>
                </c:pt>
                <c:pt idx="16">
                  <c:v>5.74E-2</c:v>
                </c:pt>
                <c:pt idx="17">
                  <c:v>5.5199999999999999E-2</c:v>
                </c:pt>
                <c:pt idx="18">
                  <c:v>5.3600000000000002E-2</c:v>
                </c:pt>
                <c:pt idx="19">
                  <c:v>5.1999999999999998E-2</c:v>
                </c:pt>
                <c:pt idx="20">
                  <c:v>4.8899999999999999E-2</c:v>
                </c:pt>
                <c:pt idx="21">
                  <c:v>4.9200000000000001E-2</c:v>
                </c:pt>
                <c:pt idx="22">
                  <c:v>4.9599999999999998E-2</c:v>
                </c:pt>
                <c:pt idx="23">
                  <c:v>5.5399999999999998E-2</c:v>
                </c:pt>
                <c:pt idx="24">
                  <c:v>5.1299999999999998E-2</c:v>
                </c:pt>
                <c:pt idx="25">
                  <c:v>5.1200000000000002E-2</c:v>
                </c:pt>
                <c:pt idx="26">
                  <c:v>5.0900000000000001E-2</c:v>
                </c:pt>
                <c:pt idx="27">
                  <c:v>5.2999999999999999E-2</c:v>
                </c:pt>
                <c:pt idx="28">
                  <c:v>5.0500000000000003E-2</c:v>
                </c:pt>
                <c:pt idx="29">
                  <c:v>4.8899999999999999E-2</c:v>
                </c:pt>
                <c:pt idx="30">
                  <c:v>4.3299999999999998E-2</c:v>
                </c:pt>
                <c:pt idx="31">
                  <c:v>4.5600000000000002E-2</c:v>
                </c:pt>
                <c:pt idx="32">
                  <c:v>4.5600000000000002E-2</c:v>
                </c:pt>
                <c:pt idx="33">
                  <c:v>4.6399999999999997E-2</c:v>
                </c:pt>
                <c:pt idx="34">
                  <c:v>4.58E-2</c:v>
                </c:pt>
                <c:pt idx="35">
                  <c:v>4.3299999999999998E-2</c:v>
                </c:pt>
                <c:pt idx="36">
                  <c:v>4.36E-2</c:v>
                </c:pt>
                <c:pt idx="37">
                  <c:v>4.3499999999999997E-2</c:v>
                </c:pt>
                <c:pt idx="38">
                  <c:v>4.2000000000000003E-2</c:v>
                </c:pt>
                <c:pt idx="39">
                  <c:v>4.0599999999999997E-2</c:v>
                </c:pt>
                <c:pt idx="40">
                  <c:v>4.2500000000000003E-2</c:v>
                </c:pt>
                <c:pt idx="41">
                  <c:v>4.1799999999999997E-2</c:v>
                </c:pt>
                <c:pt idx="42">
                  <c:v>0.04</c:v>
                </c:pt>
                <c:pt idx="43">
                  <c:v>4.2299999999999997E-2</c:v>
                </c:pt>
                <c:pt idx="44">
                  <c:v>4.1700000000000001E-2</c:v>
                </c:pt>
                <c:pt idx="45">
                  <c:v>4.3099999999999999E-2</c:v>
                </c:pt>
                <c:pt idx="46">
                  <c:v>3.9100000000000003E-2</c:v>
                </c:pt>
                <c:pt idx="47">
                  <c:v>3.7199999999999997E-2</c:v>
                </c:pt>
                <c:pt idx="48">
                  <c:v>3.6299999999999999E-2</c:v>
                </c:pt>
                <c:pt idx="49">
                  <c:v>3.73E-2</c:v>
                </c:pt>
                <c:pt idx="50">
                  <c:v>3.6999999999999998E-2</c:v>
                </c:pt>
                <c:pt idx="51">
                  <c:v>3.8899999999999997E-2</c:v>
                </c:pt>
                <c:pt idx="52">
                  <c:v>3.9800000000000002E-2</c:v>
                </c:pt>
                <c:pt idx="53">
                  <c:v>4.07E-2</c:v>
                </c:pt>
                <c:pt idx="54">
                  <c:v>3.9399999999999998E-2</c:v>
                </c:pt>
                <c:pt idx="55">
                  <c:v>4.0800000000000003E-2</c:v>
                </c:pt>
                <c:pt idx="56">
                  <c:v>4.1500000000000002E-2</c:v>
                </c:pt>
                <c:pt idx="57">
                  <c:v>4.0500000000000001E-2</c:v>
                </c:pt>
                <c:pt idx="58">
                  <c:v>3.49E-2</c:v>
                </c:pt>
                <c:pt idx="59">
                  <c:v>3.3300000000000003E-2</c:v>
                </c:pt>
                <c:pt idx="60">
                  <c:v>3.1300000000000001E-2</c:v>
                </c:pt>
                <c:pt idx="61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91-4B49-8579-98397FBE71DB}"/>
            </c:ext>
          </c:extLst>
        </c:ser>
        <c:ser>
          <c:idx val="1"/>
          <c:order val="1"/>
          <c:tx>
            <c:v>Industrial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'[QueryResultXLS-shilling@depaul.edu-2021-09-21_13_22_36.xlsx]Result1'!$I$209:$I$270</c:f>
              <c:numCache>
                <c:formatCode>General</c:formatCode>
                <c:ptCount val="62"/>
                <c:pt idx="0">
                  <c:v>6.7400000000000002E-2</c:v>
                </c:pt>
                <c:pt idx="1">
                  <c:v>5.8700000000000002E-2</c:v>
                </c:pt>
                <c:pt idx="2">
                  <c:v>5.8099999999999999E-2</c:v>
                </c:pt>
                <c:pt idx="3">
                  <c:v>5.9299999999999999E-2</c:v>
                </c:pt>
                <c:pt idx="4">
                  <c:v>5.3900000000000003E-2</c:v>
                </c:pt>
                <c:pt idx="5">
                  <c:v>6.1400000000000003E-2</c:v>
                </c:pt>
                <c:pt idx="6">
                  <c:v>6.0100000000000001E-2</c:v>
                </c:pt>
                <c:pt idx="7">
                  <c:v>0.06</c:v>
                </c:pt>
                <c:pt idx="8">
                  <c:v>5.2299999999999999E-2</c:v>
                </c:pt>
                <c:pt idx="9">
                  <c:v>5.9400000000000001E-2</c:v>
                </c:pt>
                <c:pt idx="10">
                  <c:v>6.3299999999999995E-2</c:v>
                </c:pt>
                <c:pt idx="11">
                  <c:v>6.9900000000000004E-2</c:v>
                </c:pt>
                <c:pt idx="12">
                  <c:v>6.8099999999999994E-2</c:v>
                </c:pt>
                <c:pt idx="13">
                  <c:v>7.7100000000000002E-2</c:v>
                </c:pt>
                <c:pt idx="14">
                  <c:v>7.51E-2</c:v>
                </c:pt>
                <c:pt idx="15">
                  <c:v>8.0399999999999999E-2</c:v>
                </c:pt>
                <c:pt idx="16">
                  <c:v>7.1900000000000006E-2</c:v>
                </c:pt>
                <c:pt idx="17">
                  <c:v>7.4800000000000005E-2</c:v>
                </c:pt>
                <c:pt idx="18">
                  <c:v>7.5300000000000006E-2</c:v>
                </c:pt>
                <c:pt idx="19">
                  <c:v>7.3999999999999996E-2</c:v>
                </c:pt>
                <c:pt idx="20">
                  <c:v>6.5000000000000002E-2</c:v>
                </c:pt>
                <c:pt idx="21">
                  <c:v>6.6699999999999995E-2</c:v>
                </c:pt>
                <c:pt idx="22">
                  <c:v>6.6000000000000003E-2</c:v>
                </c:pt>
                <c:pt idx="23">
                  <c:v>5.7599999999999998E-2</c:v>
                </c:pt>
                <c:pt idx="24">
                  <c:v>5.9400000000000001E-2</c:v>
                </c:pt>
                <c:pt idx="25">
                  <c:v>6.4699999999999994E-2</c:v>
                </c:pt>
                <c:pt idx="26">
                  <c:v>6.08E-2</c:v>
                </c:pt>
                <c:pt idx="27">
                  <c:v>5.7700000000000001E-2</c:v>
                </c:pt>
                <c:pt idx="28">
                  <c:v>5.4600000000000003E-2</c:v>
                </c:pt>
                <c:pt idx="29">
                  <c:v>5.5199999999999999E-2</c:v>
                </c:pt>
                <c:pt idx="30">
                  <c:v>5.74E-2</c:v>
                </c:pt>
                <c:pt idx="31">
                  <c:v>6.2700000000000006E-2</c:v>
                </c:pt>
                <c:pt idx="32">
                  <c:v>5.2999999999999999E-2</c:v>
                </c:pt>
                <c:pt idx="33">
                  <c:v>5.7200000000000001E-2</c:v>
                </c:pt>
                <c:pt idx="34">
                  <c:v>6.13E-2</c:v>
                </c:pt>
                <c:pt idx="35">
                  <c:v>5.5599999999999997E-2</c:v>
                </c:pt>
                <c:pt idx="36">
                  <c:v>4.9299999999999997E-2</c:v>
                </c:pt>
                <c:pt idx="37">
                  <c:v>5.28E-2</c:v>
                </c:pt>
                <c:pt idx="38">
                  <c:v>5.3800000000000001E-2</c:v>
                </c:pt>
                <c:pt idx="39">
                  <c:v>5.1799999999999999E-2</c:v>
                </c:pt>
                <c:pt idx="40">
                  <c:v>4.9700000000000001E-2</c:v>
                </c:pt>
                <c:pt idx="41">
                  <c:v>5.2699999999999997E-2</c:v>
                </c:pt>
                <c:pt idx="42">
                  <c:v>5.1400000000000001E-2</c:v>
                </c:pt>
                <c:pt idx="43">
                  <c:v>5.2299999999999999E-2</c:v>
                </c:pt>
                <c:pt idx="44">
                  <c:v>4.9599999999999998E-2</c:v>
                </c:pt>
                <c:pt idx="45">
                  <c:v>5.1499999999999997E-2</c:v>
                </c:pt>
                <c:pt idx="46">
                  <c:v>5.21E-2</c:v>
                </c:pt>
                <c:pt idx="47">
                  <c:v>4.82E-2</c:v>
                </c:pt>
                <c:pt idx="48">
                  <c:v>4.7300000000000002E-2</c:v>
                </c:pt>
                <c:pt idx="49">
                  <c:v>5.16E-2</c:v>
                </c:pt>
                <c:pt idx="50">
                  <c:v>4.87E-2</c:v>
                </c:pt>
                <c:pt idx="51">
                  <c:v>5.0999999999999997E-2</c:v>
                </c:pt>
                <c:pt idx="52">
                  <c:v>4.7100000000000003E-2</c:v>
                </c:pt>
                <c:pt idx="53">
                  <c:v>4.9399999999999999E-2</c:v>
                </c:pt>
                <c:pt idx="54">
                  <c:v>4.8800000000000003E-2</c:v>
                </c:pt>
                <c:pt idx="55">
                  <c:v>4.6199999999999998E-2</c:v>
                </c:pt>
                <c:pt idx="56">
                  <c:v>4.7699999999999999E-2</c:v>
                </c:pt>
                <c:pt idx="57">
                  <c:v>4.65E-2</c:v>
                </c:pt>
                <c:pt idx="58">
                  <c:v>4.6600000000000003E-2</c:v>
                </c:pt>
                <c:pt idx="59">
                  <c:v>4.48E-2</c:v>
                </c:pt>
                <c:pt idx="60">
                  <c:v>4.4999999999999998E-2</c:v>
                </c:pt>
                <c:pt idx="61">
                  <c:v>4.2500000000000003E-2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91-4B49-8579-98397FBE71DB}"/>
            </c:ext>
          </c:extLst>
        </c:ser>
        <c:ser>
          <c:idx val="2"/>
          <c:order val="2"/>
          <c:tx>
            <c:v>Office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'[QueryResultXLS-shilling@depaul.edu-2021-09-21_13_22_36.xlsx]Result1'!$I$357:$I$418</c:f>
              <c:numCache>
                <c:formatCode>General</c:formatCode>
                <c:ptCount val="62"/>
                <c:pt idx="0">
                  <c:v>5.1799999999999999E-2</c:v>
                </c:pt>
                <c:pt idx="1">
                  <c:v>4.6600000000000003E-2</c:v>
                </c:pt>
                <c:pt idx="2">
                  <c:v>5.4899999999999997E-2</c:v>
                </c:pt>
                <c:pt idx="3">
                  <c:v>6.3500000000000001E-2</c:v>
                </c:pt>
                <c:pt idx="4">
                  <c:v>6.1199999999999997E-2</c:v>
                </c:pt>
                <c:pt idx="5">
                  <c:v>5.62E-2</c:v>
                </c:pt>
                <c:pt idx="6">
                  <c:v>5.5300000000000002E-2</c:v>
                </c:pt>
                <c:pt idx="7">
                  <c:v>5.16E-2</c:v>
                </c:pt>
                <c:pt idx="8">
                  <c:v>5.21E-2</c:v>
                </c:pt>
                <c:pt idx="9">
                  <c:v>4.6300000000000001E-2</c:v>
                </c:pt>
                <c:pt idx="10">
                  <c:v>4.6399999999999997E-2</c:v>
                </c:pt>
                <c:pt idx="11">
                  <c:v>5.4199999999999998E-2</c:v>
                </c:pt>
                <c:pt idx="12">
                  <c:v>5.5199999999999999E-2</c:v>
                </c:pt>
                <c:pt idx="13">
                  <c:v>6.7400000000000002E-2</c:v>
                </c:pt>
                <c:pt idx="14">
                  <c:v>7.4399999999999994E-2</c:v>
                </c:pt>
                <c:pt idx="15">
                  <c:v>6.8400000000000002E-2</c:v>
                </c:pt>
                <c:pt idx="16">
                  <c:v>6.4799999999999996E-2</c:v>
                </c:pt>
                <c:pt idx="17">
                  <c:v>8.4400000000000003E-2</c:v>
                </c:pt>
                <c:pt idx="18">
                  <c:v>6.6299999999999998E-2</c:v>
                </c:pt>
                <c:pt idx="19">
                  <c:v>6.8000000000000005E-2</c:v>
                </c:pt>
                <c:pt idx="20">
                  <c:v>5.8000000000000003E-2</c:v>
                </c:pt>
                <c:pt idx="21">
                  <c:v>5.8799999999999998E-2</c:v>
                </c:pt>
                <c:pt idx="22">
                  <c:v>5.04E-2</c:v>
                </c:pt>
                <c:pt idx="23">
                  <c:v>5.79E-2</c:v>
                </c:pt>
                <c:pt idx="24">
                  <c:v>6.1400000000000003E-2</c:v>
                </c:pt>
                <c:pt idx="25">
                  <c:v>6.8599999999999994E-2</c:v>
                </c:pt>
                <c:pt idx="26">
                  <c:v>6.2899999999999998E-2</c:v>
                </c:pt>
                <c:pt idx="27">
                  <c:v>5.9200000000000003E-2</c:v>
                </c:pt>
                <c:pt idx="28">
                  <c:v>5.3600000000000002E-2</c:v>
                </c:pt>
                <c:pt idx="29">
                  <c:v>6.6100000000000006E-2</c:v>
                </c:pt>
                <c:pt idx="30">
                  <c:v>6.0400000000000002E-2</c:v>
                </c:pt>
                <c:pt idx="31">
                  <c:v>6.0400000000000002E-2</c:v>
                </c:pt>
                <c:pt idx="32">
                  <c:v>5.0999999999999997E-2</c:v>
                </c:pt>
                <c:pt idx="33">
                  <c:v>5.7799999999999997E-2</c:v>
                </c:pt>
                <c:pt idx="34">
                  <c:v>0.05</c:v>
                </c:pt>
                <c:pt idx="35">
                  <c:v>5.0299999999999997E-2</c:v>
                </c:pt>
                <c:pt idx="36">
                  <c:v>5.0500000000000003E-2</c:v>
                </c:pt>
                <c:pt idx="37">
                  <c:v>5.0900000000000001E-2</c:v>
                </c:pt>
                <c:pt idx="38">
                  <c:v>5.11E-2</c:v>
                </c:pt>
                <c:pt idx="39">
                  <c:v>4.5400000000000003E-2</c:v>
                </c:pt>
                <c:pt idx="40">
                  <c:v>4.6699999999999998E-2</c:v>
                </c:pt>
                <c:pt idx="41">
                  <c:v>5.0599999999999999E-2</c:v>
                </c:pt>
                <c:pt idx="42">
                  <c:v>4.7E-2</c:v>
                </c:pt>
                <c:pt idx="43">
                  <c:v>4.7899999999999998E-2</c:v>
                </c:pt>
                <c:pt idx="44">
                  <c:v>4.6800000000000001E-2</c:v>
                </c:pt>
                <c:pt idx="45">
                  <c:v>5.11E-2</c:v>
                </c:pt>
                <c:pt idx="46">
                  <c:v>4.8899999999999999E-2</c:v>
                </c:pt>
                <c:pt idx="47">
                  <c:v>5.0999999999999997E-2</c:v>
                </c:pt>
                <c:pt idx="48">
                  <c:v>4.3799999999999999E-2</c:v>
                </c:pt>
                <c:pt idx="49">
                  <c:v>5.6800000000000003E-2</c:v>
                </c:pt>
                <c:pt idx="50">
                  <c:v>3.7600000000000001E-2</c:v>
                </c:pt>
                <c:pt idx="51">
                  <c:v>3.7400000000000003E-2</c:v>
                </c:pt>
                <c:pt idx="52">
                  <c:v>3.4799999999999998E-2</c:v>
                </c:pt>
                <c:pt idx="53">
                  <c:v>4.36E-2</c:v>
                </c:pt>
                <c:pt idx="54">
                  <c:v>4.36E-2</c:v>
                </c:pt>
                <c:pt idx="55">
                  <c:v>4.3799999999999999E-2</c:v>
                </c:pt>
                <c:pt idx="56">
                  <c:v>3.6299999999999999E-2</c:v>
                </c:pt>
                <c:pt idx="57">
                  <c:v>3.6200000000000003E-2</c:v>
                </c:pt>
                <c:pt idx="58">
                  <c:v>3.4599999999999999E-2</c:v>
                </c:pt>
                <c:pt idx="59">
                  <c:v>3.78E-2</c:v>
                </c:pt>
                <c:pt idx="60">
                  <c:v>3.9300000000000002E-2</c:v>
                </c:pt>
                <c:pt idx="61">
                  <c:v>4.1599999999999998E-2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91-4B49-8579-98397FBE71DB}"/>
            </c:ext>
          </c:extLst>
        </c:ser>
        <c:ser>
          <c:idx val="3"/>
          <c:order val="3"/>
          <c:tx>
            <c:v>Retail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'[QueryResultXLS-shilling@depaul.edu-2021-09-21_13_22_36.xlsx]Result1'!$I$485:$I$546</c:f>
              <c:numCache>
                <c:formatCode>General</c:formatCode>
                <c:ptCount val="62"/>
                <c:pt idx="0">
                  <c:v>6.5299999999999997E-2</c:v>
                </c:pt>
                <c:pt idx="1">
                  <c:v>6.1499999999999999E-2</c:v>
                </c:pt>
                <c:pt idx="2">
                  <c:v>5.7299999999999997E-2</c:v>
                </c:pt>
                <c:pt idx="3">
                  <c:v>6.2899999999999998E-2</c:v>
                </c:pt>
                <c:pt idx="4">
                  <c:v>5.8299999999999998E-2</c:v>
                </c:pt>
                <c:pt idx="5">
                  <c:v>5.57E-2</c:v>
                </c:pt>
                <c:pt idx="6">
                  <c:v>5.1900000000000002E-2</c:v>
                </c:pt>
                <c:pt idx="7">
                  <c:v>5.8400000000000001E-2</c:v>
                </c:pt>
                <c:pt idx="8">
                  <c:v>5.3999999999999999E-2</c:v>
                </c:pt>
                <c:pt idx="9">
                  <c:v>5.5500000000000001E-2</c:v>
                </c:pt>
                <c:pt idx="10">
                  <c:v>4.9099999999999998E-2</c:v>
                </c:pt>
                <c:pt idx="11">
                  <c:v>5.8700000000000002E-2</c:v>
                </c:pt>
                <c:pt idx="12">
                  <c:v>6.3500000000000001E-2</c:v>
                </c:pt>
                <c:pt idx="13">
                  <c:v>6.6699999999999995E-2</c:v>
                </c:pt>
                <c:pt idx="14">
                  <c:v>6.6500000000000004E-2</c:v>
                </c:pt>
                <c:pt idx="15">
                  <c:v>7.4399999999999994E-2</c:v>
                </c:pt>
                <c:pt idx="16">
                  <c:v>6.1100000000000002E-2</c:v>
                </c:pt>
                <c:pt idx="17">
                  <c:v>6.8599999999999994E-2</c:v>
                </c:pt>
                <c:pt idx="18">
                  <c:v>6.6900000000000001E-2</c:v>
                </c:pt>
                <c:pt idx="19">
                  <c:v>6.5600000000000006E-2</c:v>
                </c:pt>
                <c:pt idx="20">
                  <c:v>5.8200000000000002E-2</c:v>
                </c:pt>
                <c:pt idx="21">
                  <c:v>5.7299999999999997E-2</c:v>
                </c:pt>
                <c:pt idx="22">
                  <c:v>6.9800000000000001E-2</c:v>
                </c:pt>
                <c:pt idx="23">
                  <c:v>6.4199999999999993E-2</c:v>
                </c:pt>
                <c:pt idx="24">
                  <c:v>5.4600000000000003E-2</c:v>
                </c:pt>
                <c:pt idx="25">
                  <c:v>5.9400000000000001E-2</c:v>
                </c:pt>
                <c:pt idx="26">
                  <c:v>6.1100000000000002E-2</c:v>
                </c:pt>
                <c:pt idx="27">
                  <c:v>5.96E-2</c:v>
                </c:pt>
                <c:pt idx="28">
                  <c:v>5.1700000000000003E-2</c:v>
                </c:pt>
                <c:pt idx="29">
                  <c:v>5.4399999999999997E-2</c:v>
                </c:pt>
                <c:pt idx="30">
                  <c:v>5.4100000000000002E-2</c:v>
                </c:pt>
                <c:pt idx="31">
                  <c:v>5.6599999999999998E-2</c:v>
                </c:pt>
                <c:pt idx="32">
                  <c:v>5.1400000000000001E-2</c:v>
                </c:pt>
                <c:pt idx="33">
                  <c:v>5.1499999999999997E-2</c:v>
                </c:pt>
                <c:pt idx="34">
                  <c:v>4.8500000000000001E-2</c:v>
                </c:pt>
                <c:pt idx="35">
                  <c:v>4.82E-2</c:v>
                </c:pt>
                <c:pt idx="36">
                  <c:v>4.5900000000000003E-2</c:v>
                </c:pt>
                <c:pt idx="37">
                  <c:v>4.7600000000000003E-2</c:v>
                </c:pt>
                <c:pt idx="38">
                  <c:v>4.5699999999999998E-2</c:v>
                </c:pt>
                <c:pt idx="39">
                  <c:v>4.5199999999999997E-2</c:v>
                </c:pt>
                <c:pt idx="40">
                  <c:v>4.0300000000000002E-2</c:v>
                </c:pt>
                <c:pt idx="41">
                  <c:v>4.2000000000000003E-2</c:v>
                </c:pt>
                <c:pt idx="42">
                  <c:v>4.2700000000000002E-2</c:v>
                </c:pt>
                <c:pt idx="43">
                  <c:v>4.1500000000000002E-2</c:v>
                </c:pt>
                <c:pt idx="44">
                  <c:v>4.1799999999999997E-2</c:v>
                </c:pt>
                <c:pt idx="45">
                  <c:v>4.2200000000000001E-2</c:v>
                </c:pt>
                <c:pt idx="46">
                  <c:v>4.2700000000000002E-2</c:v>
                </c:pt>
                <c:pt idx="47">
                  <c:v>4.2000000000000003E-2</c:v>
                </c:pt>
                <c:pt idx="48">
                  <c:v>4.1000000000000002E-2</c:v>
                </c:pt>
                <c:pt idx="49">
                  <c:v>4.2999999999999997E-2</c:v>
                </c:pt>
                <c:pt idx="50">
                  <c:v>4.2799999999999998E-2</c:v>
                </c:pt>
                <c:pt idx="51">
                  <c:v>4.3799999999999999E-2</c:v>
                </c:pt>
                <c:pt idx="52">
                  <c:v>4.1200000000000001E-2</c:v>
                </c:pt>
                <c:pt idx="53">
                  <c:v>4.2900000000000001E-2</c:v>
                </c:pt>
                <c:pt idx="54">
                  <c:v>4.5699999999999998E-2</c:v>
                </c:pt>
                <c:pt idx="55">
                  <c:v>4.36E-2</c:v>
                </c:pt>
                <c:pt idx="56">
                  <c:v>4.0099999999999997E-2</c:v>
                </c:pt>
                <c:pt idx="57">
                  <c:v>2.2599999999999999E-2</c:v>
                </c:pt>
                <c:pt idx="58">
                  <c:v>3.0599999999999999E-2</c:v>
                </c:pt>
                <c:pt idx="59">
                  <c:v>3.4599999999999999E-2</c:v>
                </c:pt>
                <c:pt idx="60">
                  <c:v>3.5900000000000001E-2</c:v>
                </c:pt>
                <c:pt idx="61">
                  <c:v>4.5600000000000002E-2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91-4B49-8579-98397FBE71DB}"/>
            </c:ext>
          </c:extLst>
        </c:ser>
        <c:ser>
          <c:idx val="4"/>
          <c:order val="4"/>
          <c:tx>
            <c:v>10-year Treasury Rate</c:v>
          </c:tx>
          <c:spPr>
            <a:ln w="28575" cap="rnd">
              <a:solidFill>
                <a:schemeClr val="tx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'[QueryResultXLS-shilling@depaul.edu-2021-09-21_13_22_36.xlsx]Result1'!$L$38:$L$99</c:f>
              <c:numCache>
                <c:formatCode>General</c:formatCode>
                <c:ptCount val="62"/>
                <c:pt idx="0">
                  <c:v>5.072698412698412E-2</c:v>
                </c:pt>
                <c:pt idx="1">
                  <c:v>4.8934920634920637E-2</c:v>
                </c:pt>
                <c:pt idx="2">
                  <c:v>4.6306451612903227E-2</c:v>
                </c:pt>
                <c:pt idx="3">
                  <c:v>4.6790322580645159E-2</c:v>
                </c:pt>
                <c:pt idx="4">
                  <c:v>4.8460937499999995E-2</c:v>
                </c:pt>
                <c:pt idx="5">
                  <c:v>4.7384126984126987E-2</c:v>
                </c:pt>
                <c:pt idx="6">
                  <c:v>4.2666129032258061E-2</c:v>
                </c:pt>
                <c:pt idx="7">
                  <c:v>3.6652459016393441E-2</c:v>
                </c:pt>
                <c:pt idx="8">
                  <c:v>3.8815624999999999E-2</c:v>
                </c:pt>
                <c:pt idx="9">
                  <c:v>3.8621875E-2</c:v>
                </c:pt>
                <c:pt idx="10">
                  <c:v>3.2346774193548387E-2</c:v>
                </c:pt>
                <c:pt idx="11">
                  <c:v>2.7362295081967213E-2</c:v>
                </c:pt>
                <c:pt idx="12">
                  <c:v>3.3207936507936506E-2</c:v>
                </c:pt>
                <c:pt idx="13">
                  <c:v>3.5178124999999998E-2</c:v>
                </c:pt>
                <c:pt idx="14">
                  <c:v>3.4640322580645158E-2</c:v>
                </c:pt>
                <c:pt idx="15">
                  <c:v>3.7178688524590164E-2</c:v>
                </c:pt>
                <c:pt idx="16">
                  <c:v>3.4925000000000005E-2</c:v>
                </c:pt>
                <c:pt idx="17">
                  <c:v>2.78453125E-2</c:v>
                </c:pt>
                <c:pt idx="18">
                  <c:v>2.8783870967741935E-2</c:v>
                </c:pt>
                <c:pt idx="19">
                  <c:v>3.4574193548387096E-2</c:v>
                </c:pt>
                <c:pt idx="20">
                  <c:v>3.2014285714285717E-2</c:v>
                </c:pt>
                <c:pt idx="21">
                  <c:v>2.4142187499999999E-2</c:v>
                </c:pt>
                <c:pt idx="22">
                  <c:v>2.0467213114754097E-2</c:v>
                </c:pt>
                <c:pt idx="23">
                  <c:v>2.0400000000000001E-2</c:v>
                </c:pt>
                <c:pt idx="24">
                  <c:v>1.8257812499999998E-2</c:v>
                </c:pt>
                <c:pt idx="25">
                  <c:v>1.6412698412698414E-2</c:v>
                </c:pt>
                <c:pt idx="26">
                  <c:v>1.707049180327869E-2</c:v>
                </c:pt>
                <c:pt idx="27">
                  <c:v>1.951E-2</c:v>
                </c:pt>
                <c:pt idx="28">
                  <c:v>1.9862500000000002E-2</c:v>
                </c:pt>
                <c:pt idx="29">
                  <c:v>2.7065624999999999E-2</c:v>
                </c:pt>
                <c:pt idx="30">
                  <c:v>2.7441935483870968E-2</c:v>
                </c:pt>
                <c:pt idx="31">
                  <c:v>2.7654098360655736E-2</c:v>
                </c:pt>
                <c:pt idx="32">
                  <c:v>2.6209523809523811E-2</c:v>
                </c:pt>
                <c:pt idx="33">
                  <c:v>2.4995312499999998E-2</c:v>
                </c:pt>
                <c:pt idx="34">
                  <c:v>2.2759677419354838E-2</c:v>
                </c:pt>
                <c:pt idx="35">
                  <c:v>1.9688524590163934E-2</c:v>
                </c:pt>
                <c:pt idx="36">
                  <c:v>2.1643750000000003E-2</c:v>
                </c:pt>
                <c:pt idx="37">
                  <c:v>2.2231250000000001E-2</c:v>
                </c:pt>
                <c:pt idx="38">
                  <c:v>2.190483870967742E-2</c:v>
                </c:pt>
                <c:pt idx="39">
                  <c:v>1.9142622950819671E-2</c:v>
                </c:pt>
                <c:pt idx="40">
                  <c:v>1.7501562500000001E-2</c:v>
                </c:pt>
                <c:pt idx="41">
                  <c:v>1.5643750000000001E-2</c:v>
                </c:pt>
                <c:pt idx="42">
                  <c:v>2.1386885245901641E-2</c:v>
                </c:pt>
                <c:pt idx="43">
                  <c:v>2.4466129032258067E-2</c:v>
                </c:pt>
                <c:pt idx="44">
                  <c:v>2.2609523809523809E-2</c:v>
                </c:pt>
                <c:pt idx="45">
                  <c:v>2.2414285714285716E-2</c:v>
                </c:pt>
                <c:pt idx="46">
                  <c:v>2.3714516129032259E-2</c:v>
                </c:pt>
                <c:pt idx="47">
                  <c:v>2.7585245901639344E-2</c:v>
                </c:pt>
                <c:pt idx="48">
                  <c:v>2.920625E-2</c:v>
                </c:pt>
                <c:pt idx="49">
                  <c:v>2.9238095238095237E-2</c:v>
                </c:pt>
                <c:pt idx="50">
                  <c:v>3.0411475409836065E-2</c:v>
                </c:pt>
                <c:pt idx="51">
                  <c:v>2.6529508196721313E-2</c:v>
                </c:pt>
                <c:pt idx="52">
                  <c:v>2.338888888888889E-2</c:v>
                </c:pt>
                <c:pt idx="53">
                  <c:v>1.7979687499999997E-2</c:v>
                </c:pt>
                <c:pt idx="54">
                  <c:v>1.7919354838709677E-2</c:v>
                </c:pt>
                <c:pt idx="55">
                  <c:v>1.3650000000000001E-2</c:v>
                </c:pt>
                <c:pt idx="56">
                  <c:v>6.8761904761904758E-3</c:v>
                </c:pt>
                <c:pt idx="57">
                  <c:v>6.5062499999999999E-3</c:v>
                </c:pt>
                <c:pt idx="58">
                  <c:v>8.6451612903225804E-3</c:v>
                </c:pt>
                <c:pt idx="59">
                  <c:v>1.3359016393442622E-2</c:v>
                </c:pt>
                <c:pt idx="60">
                  <c:v>1.59078125E-2</c:v>
                </c:pt>
                <c:pt idx="61">
                  <c:v>1.3065454545454545E-2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391-4B49-8579-98397FBE7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078864"/>
        <c:axId val="303077552"/>
      </c:lineChart>
      <c:catAx>
        <c:axId val="30307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077552"/>
        <c:crosses val="autoZero"/>
        <c:auto val="1"/>
        <c:lblAlgn val="ctr"/>
        <c:lblOffset val="100"/>
        <c:noMultiLvlLbl val="0"/>
      </c:catAx>
      <c:valAx>
        <c:axId val="30307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07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B83D4-1EBD-432D-9A74-5F1D9E50AAB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82B8D-B539-4F07-8871-CDA31275C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1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2695" indent="-273014"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96821" indent="-219047"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34914" indent="-219047"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74594" indent="-219047"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1735" indent="-219047" defTabSz="9269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88876" indent="-219047" defTabSz="9269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46017" indent="-219047" defTabSz="9269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03157" indent="-219047" defTabSz="9269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AA6A22-B9FE-4DCF-A9C5-FDBDC15B37CF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180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5116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0264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0603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135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9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5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5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8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1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0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0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6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8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73763-8A41-4F68-AB13-9C7EBC5C71F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8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733801"/>
            <a:ext cx="10363200" cy="1376363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/>
              <a:t>REIA/DePaul Summit Webinar</a:t>
            </a: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/>
              <a:t>Chicago’s Real Estate Outlook: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Opportunity Insights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/>
              <a:t>September 23</a:t>
            </a:r>
            <a:r>
              <a:rPr lang="en-US" altLang="en-US" sz="2400" b="1" dirty="0" smtClean="0">
                <a:solidFill>
                  <a:schemeClr val="tx1"/>
                </a:solidFill>
              </a:rPr>
              <a:t>, 2021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James D. Shilling 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DePaul University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181601"/>
            <a:ext cx="10160000" cy="128111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B0F0"/>
                </a:solidFill>
              </a:rPr>
              <a:t>   </a:t>
            </a:r>
            <a:r>
              <a:rPr lang="en-US" altLang="en-US" sz="1800" b="1" dirty="0" smtClean="0"/>
              <a:t>Professor and George R. Ruff Chair </a:t>
            </a:r>
          </a:p>
          <a:p>
            <a:pPr eaLnBrk="1" hangingPunct="1"/>
            <a:r>
              <a:rPr lang="en-US" altLang="en-US" sz="1800" b="1" dirty="0" smtClean="0"/>
              <a:t>    in Real Estate Studies</a:t>
            </a:r>
          </a:p>
        </p:txBody>
      </p:sp>
    </p:spTree>
    <p:extLst>
      <p:ext uri="{BB962C8B-B14F-4D97-AF65-F5344CB8AC3E}">
        <p14:creationId xmlns:p14="http://schemas.microsoft.com/office/powerpoint/2010/main" val="2447171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217310" cy="4465320"/>
          </a:xfrm>
        </p:spPr>
        <p:txBody>
          <a:bodyPr>
            <a:normAutofit lnSpcReduction="10000"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Opportunities Going Forward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900" b="1" dirty="0" smtClean="0">
                <a:solidFill>
                  <a:srgbClr val="000066"/>
                </a:solidFill>
              </a:rPr>
              <a:t>State of the Chicago Real Estate </a:t>
            </a:r>
            <a:r>
              <a:rPr lang="en-US" altLang="en-US" sz="1900" b="1" dirty="0" smtClean="0">
                <a:solidFill>
                  <a:srgbClr val="000066"/>
                </a:solidFill>
              </a:rPr>
              <a:t>Market</a:t>
            </a:r>
            <a:endParaRPr lang="en-US" altLang="en-US" sz="1900" b="1" dirty="0">
              <a:solidFill>
                <a:srgbClr val="000066"/>
              </a:solidFill>
            </a:endParaRP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en-US" altLang="en-US" sz="1800" b="1" dirty="0" smtClean="0">
                <a:solidFill>
                  <a:srgbClr val="000066"/>
                </a:solidFill>
              </a:rPr>
              <a:t>       </a:t>
            </a:r>
            <a:r>
              <a:rPr lang="en-US" altLang="en-US" sz="1800" b="1" dirty="0" smtClean="0"/>
              <a:t>1</a:t>
            </a:r>
            <a:r>
              <a:rPr lang="en-US" altLang="en-US" sz="1800" b="1" dirty="0" smtClean="0"/>
              <a:t>. </a:t>
            </a:r>
            <a:r>
              <a:rPr lang="en-US" altLang="en-US" sz="1800" b="1" dirty="0" smtClean="0"/>
              <a:t>Rebound in consumer spending is making the opportunity to invest in real</a:t>
            </a: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    estate timely</a:t>
            </a:r>
            <a:endParaRPr lang="en-US" altLang="en-US" sz="1800" b="1" dirty="0" smtClean="0"/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</a:t>
            </a:r>
            <a:r>
              <a:rPr lang="en-US" altLang="en-US" sz="1800" b="1" dirty="0"/>
              <a:t>2</a:t>
            </a:r>
            <a:r>
              <a:rPr lang="en-US" altLang="en-US" sz="1800" b="1" dirty="0" smtClean="0"/>
              <a:t>. </a:t>
            </a:r>
            <a:r>
              <a:rPr lang="en-US" altLang="en-US" sz="1800" b="1" dirty="0" smtClean="0"/>
              <a:t>Pandemic </a:t>
            </a:r>
            <a:r>
              <a:rPr lang="en-US" altLang="en-US" sz="1800" b="1" dirty="0" smtClean="0"/>
              <a:t>hasn’t changed everything, rather it has accelerated  </a:t>
            </a: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    </a:t>
            </a:r>
            <a:r>
              <a:rPr lang="en-US" altLang="en-US" sz="1800" b="1" dirty="0" smtClean="0"/>
              <a:t>already-present </a:t>
            </a:r>
            <a:r>
              <a:rPr lang="en-US" altLang="en-US" sz="1800" b="1" dirty="0" smtClean="0"/>
              <a:t>underlying trends</a:t>
            </a: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en-US" altLang="en-US" sz="1800" b="1" dirty="0" smtClean="0"/>
              <a:t>       </a:t>
            </a:r>
            <a:r>
              <a:rPr lang="en-US" altLang="en-US" sz="1800" b="1" dirty="0" smtClean="0"/>
              <a:t>3. Broad impact on real estat</a:t>
            </a:r>
            <a:r>
              <a:rPr lang="en-US" altLang="en-US" sz="1800" b="1" dirty="0" smtClean="0"/>
              <a:t>e market will evolve over the coming years, </a:t>
            </a: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    but many sectors are on a dramatically different trajectory</a:t>
            </a:r>
            <a:endParaRPr lang="en-US" altLang="en-US" sz="1800" b="1" dirty="0" smtClean="0"/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en-US" altLang="en-US" sz="1800" b="1" dirty="0"/>
              <a:t>	</a:t>
            </a:r>
            <a:endParaRPr lang="en-US" altLang="en-US" sz="1800" b="1" dirty="0" smtClean="0"/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 </a:t>
            </a:r>
            <a:endParaRPr lang="en-US" altLang="en-US" sz="1800" b="1" dirty="0"/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REIA/DePaul Summit Webinar </a:t>
            </a:r>
            <a:endParaRPr lang="en-US" altLang="en-US" sz="2400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723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Sept. 23, (Thursday) 2021 Chicago Real Estate: Opportunity Insights</a:t>
            </a:r>
            <a:endParaRPr lang="en-US" altLang="en-US" sz="18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805004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1/5</a:t>
            </a:r>
            <a:endParaRPr lang="en-US" altLang="en-US" sz="14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113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Change in Consumer </a:t>
            </a:r>
            <a:r>
              <a:rPr lang="en-US" altLang="en-US" b="1" dirty="0" smtClean="0"/>
              <a:t>Spending in Chicago</a:t>
            </a:r>
            <a:endParaRPr lang="en-US" altLang="en-US" b="1" dirty="0" smtClean="0"/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Rise in Consumer Spending is Causing Optimism to Overtake Pandemic Concerns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REIA/DePaul Summit </a:t>
            </a:r>
            <a:r>
              <a:rPr lang="en-US" altLang="en-US" sz="2400" b="1" dirty="0" smtClean="0"/>
              <a:t>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590800" y="5791200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</a:t>
            </a:r>
            <a:r>
              <a:rPr lang="en-US" altLang="en-US" sz="1400" dirty="0" smtClean="0"/>
              <a:t>Tracktherecovery.com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26942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2/5</a:t>
            </a:r>
            <a:endParaRPr lang="en-US" altLang="en-US" sz="1400" dirty="0" smtClean="0"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19068" y="1238974"/>
            <a:ext cx="23007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endParaRPr lang="en-US" altLang="en-US" sz="1600" b="1" dirty="0" smtClean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In Chicago, total spending by all consumers increased by 25.4% compared to Jan. 2020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Nearly 6 in 10 CRE professionals are at least optimistic, if not bullish about Chicago real estate for the next 18 months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Back in June, median forecast of real GDP growth in the </a:t>
            </a:r>
            <a:r>
              <a:rPr lang="en-US" altLang="en-US" sz="1400" b="1" dirty="0" smtClean="0"/>
              <a:t>US was 7%.  The September’s forecast is 5.8%.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As supply/demand imbalances have risen, fears of inflation have increased</a:t>
            </a:r>
            <a:endParaRPr lang="en-US" altLang="en-US" sz="1600" b="1" dirty="0"/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493334" y="6248400"/>
            <a:ext cx="723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Sept. 23, (Thursday) 2021 Chicago Real Estate: Opportunity Insights</a:t>
            </a:r>
            <a:endParaRPr lang="en-US" alt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744" y="1765004"/>
            <a:ext cx="8452884" cy="395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51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Commercial Property Price Indices for Chicago</a:t>
            </a:r>
            <a:endParaRPr lang="en-US" altLang="en-US" b="1" dirty="0" smtClean="0"/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Real Estate Sectors are Recovering at Differing Rates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REIA/DePaul Summit </a:t>
            </a:r>
            <a:r>
              <a:rPr lang="en-US" altLang="en-US" sz="2400" b="1" dirty="0" smtClean="0"/>
              <a:t>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590800" y="5791200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</a:t>
            </a:r>
            <a:r>
              <a:rPr lang="en-US" altLang="en-US" sz="1400" dirty="0" smtClean="0"/>
              <a:t>NCREIF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26942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3/5</a:t>
            </a:r>
            <a:endParaRPr lang="en-US" altLang="en-US" sz="1400" dirty="0" smtClean="0"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19068" y="1302766"/>
            <a:ext cx="23007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endParaRPr lang="en-US" altLang="en-US" sz="1600" b="1" dirty="0" smtClean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Pandemic has not caused a paradigm shift for real estate, rather it has accelerated alread</a:t>
            </a:r>
            <a:r>
              <a:rPr lang="en-US" altLang="en-US" sz="1400" b="1" dirty="0" smtClean="0"/>
              <a:t>y-present underlying trends</a:t>
            </a:r>
            <a:endParaRPr lang="en-US" altLang="en-US" sz="1400" b="1" dirty="0" smtClean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Sectors such as industrial, data centers, self storage, and suburban multifamily are viewed the most favorably and the least likely to encounter future distress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Sectors such as downtown office and indoor retail malls are viewed as the weakest asset class</a:t>
            </a:r>
            <a:endParaRPr lang="en-US" altLang="en-US" sz="1600" b="1" dirty="0"/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397648" y="6248400"/>
            <a:ext cx="723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Sept. 23, (Thursday) 2021 Chicago Real Estate: Opportunity Insights</a:t>
            </a:r>
            <a:endParaRPr lang="en-US" altLang="en-US" sz="18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959222"/>
              </p:ext>
            </p:extLst>
          </p:nvPr>
        </p:nvGraphicFramePr>
        <p:xfrm>
          <a:off x="1722474" y="1781174"/>
          <a:ext cx="7804297" cy="3811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87068" y="3125971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Apartments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190610" y="3257108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Industrial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194153" y="3473305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Retail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187065" y="3763928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Office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190608" y="4511752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Hotels</a:t>
            </a:r>
            <a:endParaRPr lang="en-US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67700" y="1803988"/>
            <a:ext cx="351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COVID-19</a:t>
            </a:r>
          </a:p>
          <a:p>
            <a:pPr algn="r"/>
            <a:r>
              <a:rPr lang="en-US" sz="1200" b="1" dirty="0" smtClean="0"/>
              <a:t>Winning and losing sectors amplify existing dispersion and show diverse recovery trajectories</a:t>
            </a:r>
            <a:endParaRPr lang="en-US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417671" y="1807530"/>
            <a:ext cx="351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 smtClean="0"/>
          </a:p>
          <a:p>
            <a:pPr algn="ctr"/>
            <a:r>
              <a:rPr lang="en-US" sz="1200" b="1" dirty="0" smtClean="0"/>
              <a:t>Global financial crisis</a:t>
            </a:r>
          </a:p>
          <a:p>
            <a:pPr algn="ctr"/>
            <a:r>
              <a:rPr lang="en-US" sz="1200" b="1" dirty="0" smtClean="0"/>
              <a:t>Free fall for all sectors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273510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Real Estate Yields in the </a:t>
            </a:r>
            <a:r>
              <a:rPr lang="en-US" altLang="en-US" b="1" dirty="0" smtClean="0"/>
              <a:t>Chicago Market</a:t>
            </a:r>
            <a:endParaRPr lang="en-US" altLang="en-US" b="1" dirty="0" smtClean="0"/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Real Estate Yields have been Relatively Strong and Stable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REIA/DePaul Summit </a:t>
            </a:r>
            <a:r>
              <a:rPr lang="en-US" altLang="en-US" sz="2400" b="1" dirty="0" smtClean="0"/>
              <a:t>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590800" y="5791200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</a:t>
            </a:r>
            <a:r>
              <a:rPr lang="en-US" altLang="en-US" sz="1400" dirty="0" smtClean="0"/>
              <a:t>NCREIF, Federal Reserve System, Board of Governors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26942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4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/5</a:t>
            </a:r>
            <a:endParaRPr lang="en-US" altLang="en-US" sz="1400" dirty="0" smtClean="0"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19068" y="1175175"/>
            <a:ext cx="230074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Real estate managers have the ability to secure long-term leases with contractual rent increases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Should help protect in-place income and embeds future growth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Greatest threats to CRE range from economic conditions put on local and state government, followed by lingering concerns about the potential for financial and economic distress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There is nothing more certain than death, taxes and property uncertainty in Cook County.  These concerns aren’t going away.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397648" y="6248400"/>
            <a:ext cx="723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Sept. 23, (Thursday) 2021 Chicago Real Estate: Opportunity Insights</a:t>
            </a:r>
            <a:endParaRPr lang="en-US" altLang="en-US" sz="1800" dirty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082399"/>
              </p:ext>
            </p:extLst>
          </p:nvPr>
        </p:nvGraphicFramePr>
        <p:xfrm>
          <a:off x="2509284" y="2057400"/>
          <a:ext cx="5872716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233141" y="3501659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Industrial</a:t>
            </a:r>
            <a:endParaRPr lang="en-US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236683" y="3345715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Retail</a:t>
            </a:r>
            <a:endParaRPr 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229593" y="3657608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Office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222504" y="3958862"/>
            <a:ext cx="1254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Apartments</a:t>
            </a:r>
            <a:endParaRPr lang="en-US" sz="1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226047" y="4525932"/>
            <a:ext cx="1254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10-yr Treasury Rate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28985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Shift to</a:t>
            </a:r>
            <a:r>
              <a:rPr lang="en-US" altLang="en-US" b="1" dirty="0" smtClean="0"/>
              <a:t> Work-from-Home is Inescapable</a:t>
            </a:r>
            <a:endParaRPr lang="en-US" altLang="en-US" b="1" dirty="0" smtClean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But the Forces that Led to an Urban Economic Rebirth since 1990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en-US" sz="1800" b="1" dirty="0" smtClean="0">
                <a:solidFill>
                  <a:srgbClr val="000066"/>
                </a:solidFill>
              </a:rPr>
              <a:t>       have not Vanished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REIA/DePaul Summit </a:t>
            </a:r>
            <a:r>
              <a:rPr lang="en-US" altLang="en-US" sz="2400" b="1" dirty="0" smtClean="0"/>
              <a:t>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590800" y="5791200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</a:t>
            </a:r>
            <a:r>
              <a:rPr lang="en-US" altLang="en-US" sz="1400" dirty="0" smtClean="0"/>
              <a:t>Tracktherecovery.com, Google Community Mobility Reports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26942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5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/5</a:t>
            </a:r>
            <a:endParaRPr lang="en-US" altLang="en-US" sz="1400" dirty="0" smtClean="0"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19068" y="1175179"/>
            <a:ext cx="23007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Time Spent Outside Home</a:t>
            </a:r>
            <a:endParaRPr lang="en-US" altLang="en-US" sz="1400" b="1" dirty="0" smtClean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Total time spent at transit locations decreased by 25.3% compared to Jan. 2020</a:t>
            </a:r>
            <a:endParaRPr lang="en-US" altLang="en-US" sz="1400" b="1" dirty="0" smtClean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Total time spent at workplace decreased by 33.4% compared to Jan. 2020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Total time spent at retail &amp; restaurants decreased by 9.7% compared to Jan. 2020.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It’s unlikely, however, that the pandemic will end the urban renaissance that many cities have experienced since 1990.  </a:t>
            </a:r>
            <a:endParaRPr lang="en-US" altLang="en-US" sz="1600" b="1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397642" y="6248400"/>
            <a:ext cx="723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Sept. 23, (Thursday) 2021 Chicago Real Estate: Opportunity Insights</a:t>
            </a:r>
            <a:endParaRPr lang="en-US" alt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948" y="1945758"/>
            <a:ext cx="8399721" cy="385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950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7444</TotalTime>
  <Words>634</Words>
  <Application>Microsoft Office PowerPoint</Application>
  <PresentationFormat>Widescreen</PresentationFormat>
  <Paragraphs>80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         REIA/DePaul Summit Webinar  Chicago’s Real Estate Outlook: Opportunity Insights     September 23, 2021  James D. Shilling  DePaul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Shilling, James</dc:creator>
  <cp:lastModifiedBy>Shilling, James</cp:lastModifiedBy>
  <cp:revision>130</cp:revision>
  <dcterms:created xsi:type="dcterms:W3CDTF">2018-10-09T16:20:35Z</dcterms:created>
  <dcterms:modified xsi:type="dcterms:W3CDTF">2021-09-21T19:16:35Z</dcterms:modified>
</cp:coreProperties>
</file>