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301" r:id="rId3"/>
    <p:sldId id="303" r:id="rId4"/>
    <p:sldId id="304" r:id="rId5"/>
    <p:sldId id="299" r:id="rId6"/>
    <p:sldId id="305" r:id="rId7"/>
    <p:sldId id="302" r:id="rId8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000099"/>
    <a:srgbClr val="4F81BD"/>
    <a:srgbClr val="000066"/>
    <a:srgbClr val="0000CC"/>
    <a:srgbClr val="2824CE"/>
    <a:srgbClr val="242490"/>
    <a:srgbClr val="FFCC66"/>
    <a:srgbClr val="CC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66" d="100"/>
          <a:sy n="166" d="100"/>
        </p:scale>
        <p:origin x="-1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D:\NCREIF%20trendsreport_20174.xlsx" TargetMode="Externa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FA9-4C3D-A1B2-89E0C12ABDCA}"/>
              </c:ext>
            </c:extLst>
          </c:dPt>
          <c:cat>
            <c:strRef>
              <c:f>'Current Value Cap Rates'!$AK$100:$AK$113</c:f>
              <c:strCache>
                <c:ptCount val="14"/>
                <c:pt idx="0">
                  <c:v>&lt;= -100</c:v>
                </c:pt>
                <c:pt idx="1">
                  <c:v>0s</c:v>
                </c:pt>
                <c:pt idx="2">
                  <c:v>50s</c:v>
                </c:pt>
                <c:pt idx="3">
                  <c:v>100s</c:v>
                </c:pt>
                <c:pt idx="4">
                  <c:v>150s</c:v>
                </c:pt>
                <c:pt idx="5">
                  <c:v>200s</c:v>
                </c:pt>
                <c:pt idx="6">
                  <c:v>300s</c:v>
                </c:pt>
                <c:pt idx="7">
                  <c:v>350s</c:v>
                </c:pt>
                <c:pt idx="8">
                  <c:v>375s</c:v>
                </c:pt>
                <c:pt idx="9">
                  <c:v>425s</c:v>
                </c:pt>
                <c:pt idx="10">
                  <c:v>450s</c:v>
                </c:pt>
                <c:pt idx="11">
                  <c:v>475s</c:v>
                </c:pt>
                <c:pt idx="12">
                  <c:v>500s</c:v>
                </c:pt>
                <c:pt idx="13">
                  <c:v>&gt;= 550</c:v>
                </c:pt>
              </c:strCache>
            </c:strRef>
          </c:cat>
          <c:val>
            <c:numRef>
              <c:f>'Current Value Cap Rates'!$AN$100:$AN$113</c:f>
              <c:numCache>
                <c:formatCode>General</c:formatCode>
                <c:ptCount val="14"/>
                <c:pt idx="0">
                  <c:v>0.17857142857142858</c:v>
                </c:pt>
                <c:pt idx="1">
                  <c:v>8.5714285714285715E-2</c:v>
                </c:pt>
                <c:pt idx="2">
                  <c:v>0.05</c:v>
                </c:pt>
                <c:pt idx="3">
                  <c:v>3.5714285714285712E-2</c:v>
                </c:pt>
                <c:pt idx="4">
                  <c:v>3.5714285714285712E-2</c:v>
                </c:pt>
                <c:pt idx="5">
                  <c:v>2.1428571428571429E-2</c:v>
                </c:pt>
                <c:pt idx="6">
                  <c:v>0.05</c:v>
                </c:pt>
                <c:pt idx="7">
                  <c:v>0.12857142857142856</c:v>
                </c:pt>
                <c:pt idx="8">
                  <c:v>0.12857142857142856</c:v>
                </c:pt>
                <c:pt idx="9">
                  <c:v>0.17142857142857143</c:v>
                </c:pt>
                <c:pt idx="10">
                  <c:v>6.4285714285714279E-2</c:v>
                </c:pt>
                <c:pt idx="11">
                  <c:v>2.8571428571428571E-2</c:v>
                </c:pt>
                <c:pt idx="12">
                  <c:v>1.4285714285714285E-2</c:v>
                </c:pt>
                <c:pt idx="13">
                  <c:v>7.1428571428571426E-3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FA9-4C3D-A1B2-89E0C12AB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77501568"/>
        <c:axId val="77503488"/>
      </c:barChart>
      <c:catAx>
        <c:axId val="77501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Commercial Real Estate </a:t>
                </a:r>
                <a:r>
                  <a:rPr lang="en-US" sz="1200" b="1" baseline="0" dirty="0">
                    <a:solidFill>
                      <a:schemeClr val="tx1"/>
                    </a:solidFill>
                  </a:rPr>
                  <a:t>Cap Rate Spread over 10-yr Treasury  in Basis Points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503488"/>
        <c:crosses val="autoZero"/>
        <c:auto val="1"/>
        <c:lblAlgn val="ctr"/>
        <c:lblOffset val="100"/>
        <c:noMultiLvlLbl val="0"/>
      </c:catAx>
      <c:valAx>
        <c:axId val="7750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Frequency of Observations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50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0.21487</cdr:x>
      <cdr:y>0</cdr:y>
    </cdr:from>
    <cdr:to>
      <cdr:x>0.41458</cdr:x>
      <cdr:y>0.15351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93767" y="-1828800"/>
          <a:ext cx="1295400" cy="570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rgbClr val="17375E"/>
              </a:solidFill>
            </a:rPr>
            <a:t>Primarily late 1970s, early 1980s</a:t>
          </a:r>
          <a:endParaRPr lang="en-US" sz="1100" b="1" dirty="0" smtClean="0">
            <a:solidFill>
              <a:srgbClr val="17375E"/>
            </a:solidFill>
          </a:endParaRPr>
        </a:p>
      </cdr:txBody>
    </cdr:sp>
  </cdr:relSizeAnchor>
  <cdr:relSizeAnchor xmlns:cdr="http://schemas.openxmlformats.org/drawingml/2006/chartDrawing">
    <cdr:from>
      <cdr:x>0.46157</cdr:x>
      <cdr:y>0.49231</cdr:y>
    </cdr:from>
    <cdr:to>
      <cdr:x>0.48506</cdr:x>
      <cdr:y>0.55385</cdr:y>
    </cdr:to>
    <cdr:cxnSp macro="">
      <cdr:nvCxnSpPr>
        <cdr:cNvPr id="4" name="Straight Arrow Connector 3"/>
        <cdr:cNvCxnSpPr/>
      </cdr:nvCxnSpPr>
      <cdr:spPr bwMode="auto">
        <a:xfrm xmlns:a="http://schemas.openxmlformats.org/drawingml/2006/main">
          <a:off x="2993967" y="1828800"/>
          <a:ext cx="152400" cy="2286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4F81BD"/>
          </a:solidFill>
          <a:prstDash val="solid"/>
          <a:round/>
          <a:headEnd type="none" w="med" len="med"/>
          <a:tailEnd type="arrow" w="med" len="med"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0.35192</cdr:x>
      <cdr:y>0.37619</cdr:y>
    </cdr:from>
    <cdr:to>
      <cdr:x>0.52814</cdr:x>
      <cdr:y>0.5297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82767" y="1397462"/>
          <a:ext cx="1143000" cy="570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solidFill>
                <a:srgbClr val="4F81BD"/>
              </a:solidFill>
            </a:rPr>
            <a:t>Current market</a:t>
          </a:r>
        </a:p>
        <a:p xmlns:a="http://schemas.openxmlformats.org/drawingml/2006/main">
          <a:r>
            <a:rPr lang="en-US" b="1" dirty="0">
              <a:solidFill>
                <a:srgbClr val="4F81BD"/>
              </a:solidFill>
            </a:rPr>
            <a:t> </a:t>
          </a:r>
          <a:r>
            <a:rPr lang="en-US" b="1" dirty="0" smtClean="0">
              <a:solidFill>
                <a:srgbClr val="4F81BD"/>
              </a:solidFill>
            </a:rPr>
            <a:t> </a:t>
          </a:r>
          <a:r>
            <a:rPr lang="en-US" sz="1100" b="1" dirty="0" smtClean="0">
              <a:solidFill>
                <a:srgbClr val="4F81BD"/>
              </a:solidFill>
            </a:rPr>
            <a:t>    position</a:t>
          </a:r>
          <a:endParaRPr lang="en-US" sz="1100" b="1" dirty="0">
            <a:solidFill>
              <a:srgbClr val="4F81BD"/>
            </a:solidFill>
          </a:endParaRPr>
        </a:p>
      </cdr:txBody>
    </cdr:sp>
  </cdr:relSizeAnchor>
  <cdr:relSizeAnchor xmlns:cdr="http://schemas.openxmlformats.org/drawingml/2006/chartDrawing">
    <cdr:from>
      <cdr:x>0.16788</cdr:x>
      <cdr:y>0.08205</cdr:y>
    </cdr:from>
    <cdr:to>
      <cdr:x>0.21487</cdr:x>
      <cdr:y>0.10256</cdr:y>
    </cdr:to>
    <cdr:cxnSp macro="">
      <cdr:nvCxnSpPr>
        <cdr:cNvPr id="7" name="Straight Arrow Connector 6"/>
        <cdr:cNvCxnSpPr/>
      </cdr:nvCxnSpPr>
      <cdr:spPr bwMode="auto">
        <a:xfrm xmlns:a="http://schemas.openxmlformats.org/drawingml/2006/main" flipH="1">
          <a:off x="1088967" y="304800"/>
          <a:ext cx="304800" cy="762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17375E"/>
          </a:solidFill>
          <a:prstDash val="solid"/>
          <a:round/>
          <a:headEnd type="none" w="med" len="med"/>
          <a:tailEnd type="arrow" w="med" len="med"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53CE23A-7D44-49FB-B577-2BAA75687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841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AA6A22-B9FE-4DCF-A9C5-FDBDC15B37C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098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098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09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5980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497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098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B253F-22E9-4443-8D09-960EC8DF1C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55085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00B55-E96D-4363-B09F-A64947B773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36207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ABAC1-FE32-45F2-B913-9442D12F90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1231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5B536-54BC-4C7B-8558-0E0FC01FD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43868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0425F-66D9-48F7-A128-C1CB51032B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5652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165F4-8F33-44BD-A061-D4C9378AF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119977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9CFA3-A154-4C9F-BBA6-655C0B975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29393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B7A6A-081A-4682-9DDC-8B084FB7B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288453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C455F-3081-4610-9B34-034F4C882F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83207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9A31C-4771-4E66-A592-9E4DBA59AE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80095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95F96-5453-4E6C-BAE8-F437F9D94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304560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Monotype Corsiva" panose="03010101010201010101" pitchFamily="66" charset="0"/>
              </a:defRPr>
            </a:lvl1pPr>
          </a:lstStyle>
          <a:p>
            <a:pPr>
              <a:defRPr/>
            </a:pPr>
            <a:fld id="{26FAE74A-862F-4F2A-BA2C-ED834D2DD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733800"/>
            <a:ext cx="7772400" cy="137636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>Fourteenth Annual REIA/DePaul Summit</a:t>
            </a: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A Mid-Year Perspective on 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Chicago Real Estate Market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September 27, 2108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James D. Shilling 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DePaul University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181600"/>
            <a:ext cx="7620000" cy="128111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B0F0"/>
                </a:solidFill>
              </a:rPr>
              <a:t>   </a:t>
            </a:r>
            <a:r>
              <a:rPr lang="en-US" altLang="en-US" sz="1800" b="1" dirty="0" smtClean="0"/>
              <a:t>Professor and George R. Ruff Chair </a:t>
            </a:r>
          </a:p>
          <a:p>
            <a:pPr eaLnBrk="1" hangingPunct="1"/>
            <a:r>
              <a:rPr lang="en-US" altLang="en-US" sz="1800" b="1" dirty="0" smtClean="0"/>
              <a:t>    in Real Estate Studies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Chicago Real Estate Markets at a Glance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CRE Markets Consistently Strong in 1H2018 … 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1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/6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2286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Fourteenth Annual REIA/DePaul Summit </a:t>
            </a:r>
            <a:endParaRPr lang="en-US" altLang="en-US" sz="2400" dirty="0"/>
          </a:p>
        </p:txBody>
      </p:sp>
      <p:sp>
        <p:nvSpPr>
          <p:cNvPr id="5127" name="TextBox 13"/>
          <p:cNvSpPr txBox="1">
            <a:spLocks noChangeArrowheads="1"/>
          </p:cNvSpPr>
          <p:nvPr/>
        </p:nvSpPr>
        <p:spPr bwMode="auto">
          <a:xfrm>
            <a:off x="916745" y="5791202"/>
            <a:ext cx="6813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Source: </a:t>
            </a:r>
            <a:r>
              <a:rPr lang="en-US" altLang="en-US" sz="1400" dirty="0" smtClean="0"/>
              <a:t>Mid-Year Chicago CRE Survey conducted by The Real Estate Center at DePaul</a:t>
            </a:r>
            <a:endParaRPr lang="en-US" alt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5638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07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Chicago Real Estate Markets at a Glance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Mixed Sentiment Looking Forward … 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2/6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2286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Fourteenth Annual REIA/DePaul Summit </a:t>
            </a:r>
            <a:endParaRPr lang="en-US" altLang="en-US" sz="2400" dirty="0"/>
          </a:p>
        </p:txBody>
      </p:sp>
      <p:sp>
        <p:nvSpPr>
          <p:cNvPr id="5127" name="TextBox 13"/>
          <p:cNvSpPr txBox="1">
            <a:spLocks noChangeArrowheads="1"/>
          </p:cNvSpPr>
          <p:nvPr/>
        </p:nvSpPr>
        <p:spPr bwMode="auto">
          <a:xfrm>
            <a:off x="916745" y="5791202"/>
            <a:ext cx="6813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Source: </a:t>
            </a:r>
            <a:r>
              <a:rPr lang="en-US" altLang="en-US" sz="1400" dirty="0" smtClean="0"/>
              <a:t>Mid-Year Chicago CRE Survey conducted by The Real Estate Center at DePaul</a:t>
            </a:r>
            <a:endParaRPr lang="en-US" altLang="en-U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6629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060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Chicago Real Estate Markets at a Glance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Structural Headwinds that Could Slow the CRE Market … 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3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/6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2286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Fourteenth Annual REIA/DePaul Summit </a:t>
            </a:r>
            <a:endParaRPr lang="en-US" altLang="en-US" sz="2400" dirty="0"/>
          </a:p>
        </p:txBody>
      </p:sp>
      <p:sp>
        <p:nvSpPr>
          <p:cNvPr id="5127" name="TextBox 13"/>
          <p:cNvSpPr txBox="1">
            <a:spLocks noChangeArrowheads="1"/>
          </p:cNvSpPr>
          <p:nvPr/>
        </p:nvSpPr>
        <p:spPr bwMode="auto">
          <a:xfrm>
            <a:off x="916745" y="5791202"/>
            <a:ext cx="6813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Source: </a:t>
            </a:r>
            <a:r>
              <a:rPr lang="en-US" altLang="en-US" sz="1400" dirty="0" smtClean="0"/>
              <a:t>Mid-Year Chicago CRE Survey conducted by The Real Estate Center at DePaul</a:t>
            </a:r>
            <a:endParaRPr lang="en-US" alt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01636"/>
            <a:ext cx="6892095" cy="335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597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Chicago Real Estate Markets at a Glance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algn="l" eaLnBrk="1" hangingPunct="1"/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A Strong US Labor Market is a Reason to Feel Optimistic …  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4/6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2286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Fourteenth Annual REIA/DePaul Summit </a:t>
            </a:r>
            <a:endParaRPr lang="en-US" altLang="en-US" sz="2400" dirty="0"/>
          </a:p>
        </p:txBody>
      </p:sp>
      <p:sp>
        <p:nvSpPr>
          <p:cNvPr id="5127" name="TextBox 13"/>
          <p:cNvSpPr txBox="1">
            <a:spLocks noChangeArrowheads="1"/>
          </p:cNvSpPr>
          <p:nvPr/>
        </p:nvSpPr>
        <p:spPr bwMode="auto">
          <a:xfrm>
            <a:off x="916745" y="5791202"/>
            <a:ext cx="6813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Source: </a:t>
            </a:r>
            <a:r>
              <a:rPr lang="en-US" altLang="en-US" sz="1400" dirty="0" smtClean="0"/>
              <a:t>Bureau of Labor Statistics</a:t>
            </a:r>
            <a:endParaRPr lang="en-US" alt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524000" y="51816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800" b="1" dirty="0" smtClean="0">
                <a:solidFill>
                  <a:srgbClr val="000066"/>
                </a:solidFill>
              </a:rPr>
              <a:t>Unemployment Rate is Below 4% … </a:t>
            </a:r>
          </a:p>
          <a:p>
            <a:pPr algn="ctr" eaLnBrk="1" hangingPunct="1"/>
            <a:r>
              <a:rPr lang="en-US" altLang="en-US" sz="1800" b="1" dirty="0" smtClean="0">
                <a:solidFill>
                  <a:srgbClr val="000066"/>
                </a:solidFill>
              </a:rPr>
              <a:t>Fueling Strong Wage and Income Growth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905001"/>
            <a:ext cx="5715000" cy="317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848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315200" cy="17526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Chicago Real Estate Markets at a Glance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Observed CRE Cap Rate Spread over 10-yr Treasury since 1978 …  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5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/6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2286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Fourteenth Annual REIA/DePaul Summit </a:t>
            </a:r>
            <a:endParaRPr lang="en-US" altLang="en-US" sz="2400" dirty="0"/>
          </a:p>
        </p:txBody>
      </p:sp>
      <p:sp>
        <p:nvSpPr>
          <p:cNvPr id="5127" name="TextBox 13"/>
          <p:cNvSpPr txBox="1">
            <a:spLocks noChangeArrowheads="1"/>
          </p:cNvSpPr>
          <p:nvPr/>
        </p:nvSpPr>
        <p:spPr bwMode="auto">
          <a:xfrm>
            <a:off x="916745" y="5791202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Source: NCREIF, Fed Reserve Economic Data, and National Bureau of Economic Research</a:t>
            </a:r>
            <a:endParaRPr lang="en-US" alt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780285"/>
              </p:ext>
            </p:extLst>
          </p:nvPr>
        </p:nvGraphicFramePr>
        <p:xfrm>
          <a:off x="968433" y="1828800"/>
          <a:ext cx="6486525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221491"/>
              </p:ext>
            </p:extLst>
          </p:nvPr>
        </p:nvGraphicFramePr>
        <p:xfrm>
          <a:off x="6477000" y="1969771"/>
          <a:ext cx="2133600" cy="1011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158">
                  <a:extLst>
                    <a:ext uri="{9D8B030D-6E8A-4147-A177-3AD203B41FA5}">
                      <a16:colId xmlns:a16="http://schemas.microsoft.com/office/drawing/2014/main" xmlns="" val="448253623"/>
                    </a:ext>
                  </a:extLst>
                </a:gridCol>
                <a:gridCol w="728053">
                  <a:extLst>
                    <a:ext uri="{9D8B030D-6E8A-4147-A177-3AD203B41FA5}">
                      <a16:colId xmlns:a16="http://schemas.microsoft.com/office/drawing/2014/main" xmlns="" val="285567821"/>
                    </a:ext>
                  </a:extLst>
                </a:gridCol>
                <a:gridCol w="758389">
                  <a:extLst>
                    <a:ext uri="{9D8B030D-6E8A-4147-A177-3AD203B41FA5}">
                      <a16:colId xmlns:a16="http://schemas.microsoft.com/office/drawing/2014/main" xmlns="" val="358298179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Ave.</a:t>
                      </a:r>
                      <a:r>
                        <a:rPr lang="en-US" sz="900" b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CRE </a:t>
                      </a:r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Cap Rate Spread </a:t>
                      </a:r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over</a:t>
                      </a:r>
                    </a:p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10-yr Treasury during Business Cycles</a:t>
                      </a: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effectLst/>
                          <a:latin typeface="+mn-lt"/>
                        </a:rPr>
                        <a:t>(in basis points)</a:t>
                      </a:r>
                      <a:endParaRPr lang="en-US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9252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Contractions</a:t>
                      </a:r>
                      <a:endParaRPr lang="en-US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Expansions</a:t>
                      </a:r>
                      <a:endParaRPr lang="en-US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44433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1990s</a:t>
                      </a:r>
                      <a:endParaRPr lang="en-US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409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85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907167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2000s</a:t>
                      </a:r>
                      <a:endParaRPr lang="en-US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330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281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702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203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Chicago Real Estate Markets at a Glance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algn="l" eaLnBrk="1" hangingPunct="1"/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What Information Does the Yield Curve Yield? …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6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/6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2286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Fourteenth Annual REIA/DePaul Summit </a:t>
            </a:r>
            <a:endParaRPr lang="en-US" altLang="en-US" sz="2400" dirty="0"/>
          </a:p>
        </p:txBody>
      </p:sp>
      <p:sp>
        <p:nvSpPr>
          <p:cNvPr id="5127" name="TextBox 13"/>
          <p:cNvSpPr txBox="1">
            <a:spLocks noChangeArrowheads="1"/>
          </p:cNvSpPr>
          <p:nvPr/>
        </p:nvSpPr>
        <p:spPr bwMode="auto">
          <a:xfrm>
            <a:off x="916745" y="5791202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Source: </a:t>
            </a:r>
            <a:r>
              <a:rPr lang="en-US" altLang="en-US" sz="1400" dirty="0" smtClean="0"/>
              <a:t>Fed Reserve Economic Data and National Bureau of Economic Research </a:t>
            </a:r>
            <a:endParaRPr lang="en-US" alt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157954" y="4992473"/>
            <a:ext cx="60048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800" b="1" dirty="0" smtClean="0">
                <a:solidFill>
                  <a:srgbClr val="000066"/>
                </a:solidFill>
              </a:rPr>
              <a:t>An </a:t>
            </a:r>
            <a:r>
              <a:rPr lang="en-US" altLang="en-US" sz="1800" b="1" dirty="0">
                <a:solidFill>
                  <a:srgbClr val="000066"/>
                </a:solidFill>
              </a:rPr>
              <a:t>i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nverted </a:t>
            </a:r>
            <a:r>
              <a:rPr lang="en-US" altLang="en-US" sz="1800" b="1" dirty="0">
                <a:solidFill>
                  <a:srgbClr val="000066"/>
                </a:solidFill>
              </a:rPr>
              <a:t>y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ield curve has in the past proven to be a strong indicator of an oncoming recession.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828801"/>
            <a:ext cx="5562599" cy="28193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00200" y="4724400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Vertical lines indicate start of a recession.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6107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8005</TotalTime>
  <Words>324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          Fourteenth Annual REIA/DePaul Summit  A Mid-Year Perspective on  Chicago Real Estate Market  September 27, 2108  James D. Shilling  DePaul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Mannig J. Simidian</dc:creator>
  <cp:lastModifiedBy>DePaul University</cp:lastModifiedBy>
  <cp:revision>202</cp:revision>
  <cp:lastPrinted>2018-09-26T19:42:53Z</cp:lastPrinted>
  <dcterms:created xsi:type="dcterms:W3CDTF">2002-01-04T22:54:20Z</dcterms:created>
  <dcterms:modified xsi:type="dcterms:W3CDTF">2018-09-26T20:20:33Z</dcterms:modified>
</cp:coreProperties>
</file>