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3" r:id="rId2"/>
    <p:sldId id="312" r:id="rId3"/>
    <p:sldId id="323" r:id="rId4"/>
    <p:sldId id="324" r:id="rId5"/>
    <p:sldId id="325" r:id="rId6"/>
    <p:sldId id="301" r:id="rId7"/>
    <p:sldId id="327" r:id="rId8"/>
    <p:sldId id="328" r:id="rId9"/>
    <p:sldId id="329" r:id="rId10"/>
    <p:sldId id="330" r:id="rId11"/>
    <p:sldId id="331"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0000CC"/>
    <a:srgbClr val="000099"/>
    <a:srgbClr val="17375E"/>
    <a:srgbClr val="4F81BD"/>
    <a:srgbClr val="000066"/>
    <a:srgbClr val="2824CE"/>
    <a:srgbClr val="242490"/>
    <a:srgbClr val="FFCC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103" d="100"/>
          <a:sy n="103" d="100"/>
        </p:scale>
        <p:origin x="810"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61d601166e00d521/Excel%20Spreadsheets/Domestic_Foreign_CRE_Transactions_2003_201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61d601166e00d521/Excel%20Spreadsheets/REIT%20Historical%20NAV%20Estimate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2225" cap="rnd" cmpd="sng" algn="ctr">
              <a:solidFill>
                <a:srgbClr val="000080"/>
              </a:solidFill>
              <a:round/>
            </a:ln>
            <a:effectLst/>
          </c:spPr>
          <c:marker>
            <c:symbol val="none"/>
          </c:marker>
          <c:cat>
            <c:numRef>
              <c:f>[Domestic_Foreign_CRE_Transactions_2003_2017.xlsx]Sheet1!$A$3:$A$62</c:f>
              <c:numCache>
                <c:formatCode>General</c:formatCode>
                <c:ptCount val="60"/>
                <c:pt idx="0">
                  <c:v>20031</c:v>
                </c:pt>
                <c:pt idx="1">
                  <c:v>20032</c:v>
                </c:pt>
                <c:pt idx="2">
                  <c:v>20033</c:v>
                </c:pt>
                <c:pt idx="3">
                  <c:v>20034</c:v>
                </c:pt>
                <c:pt idx="4">
                  <c:v>20041</c:v>
                </c:pt>
                <c:pt idx="5">
                  <c:v>20042</c:v>
                </c:pt>
                <c:pt idx="6">
                  <c:v>20043</c:v>
                </c:pt>
                <c:pt idx="7">
                  <c:v>20044</c:v>
                </c:pt>
                <c:pt idx="8">
                  <c:v>20051</c:v>
                </c:pt>
                <c:pt idx="9">
                  <c:v>20052</c:v>
                </c:pt>
                <c:pt idx="10">
                  <c:v>20053</c:v>
                </c:pt>
                <c:pt idx="11">
                  <c:v>20054</c:v>
                </c:pt>
                <c:pt idx="12">
                  <c:v>20061</c:v>
                </c:pt>
                <c:pt idx="13">
                  <c:v>20062</c:v>
                </c:pt>
                <c:pt idx="14">
                  <c:v>20063</c:v>
                </c:pt>
                <c:pt idx="15">
                  <c:v>20064</c:v>
                </c:pt>
                <c:pt idx="16">
                  <c:v>20071</c:v>
                </c:pt>
                <c:pt idx="17">
                  <c:v>20072</c:v>
                </c:pt>
                <c:pt idx="18">
                  <c:v>20073</c:v>
                </c:pt>
                <c:pt idx="19">
                  <c:v>20074</c:v>
                </c:pt>
                <c:pt idx="20">
                  <c:v>20081</c:v>
                </c:pt>
                <c:pt idx="21">
                  <c:v>20082</c:v>
                </c:pt>
                <c:pt idx="22">
                  <c:v>20083</c:v>
                </c:pt>
                <c:pt idx="23">
                  <c:v>20084</c:v>
                </c:pt>
                <c:pt idx="24">
                  <c:v>20091</c:v>
                </c:pt>
                <c:pt idx="25">
                  <c:v>20092</c:v>
                </c:pt>
                <c:pt idx="26">
                  <c:v>20093</c:v>
                </c:pt>
                <c:pt idx="27">
                  <c:v>20094</c:v>
                </c:pt>
                <c:pt idx="28">
                  <c:v>20101</c:v>
                </c:pt>
                <c:pt idx="29">
                  <c:v>20102</c:v>
                </c:pt>
                <c:pt idx="30">
                  <c:v>20103</c:v>
                </c:pt>
                <c:pt idx="31">
                  <c:v>20104</c:v>
                </c:pt>
                <c:pt idx="32">
                  <c:v>20111</c:v>
                </c:pt>
                <c:pt idx="33">
                  <c:v>20112</c:v>
                </c:pt>
                <c:pt idx="34">
                  <c:v>20113</c:v>
                </c:pt>
                <c:pt idx="35">
                  <c:v>20114</c:v>
                </c:pt>
                <c:pt idx="36">
                  <c:v>20121</c:v>
                </c:pt>
                <c:pt idx="37">
                  <c:v>20122</c:v>
                </c:pt>
                <c:pt idx="38">
                  <c:v>20123</c:v>
                </c:pt>
                <c:pt idx="39">
                  <c:v>20124</c:v>
                </c:pt>
                <c:pt idx="40">
                  <c:v>20131</c:v>
                </c:pt>
                <c:pt idx="41">
                  <c:v>20132</c:v>
                </c:pt>
                <c:pt idx="42">
                  <c:v>20133</c:v>
                </c:pt>
                <c:pt idx="43">
                  <c:v>20134</c:v>
                </c:pt>
                <c:pt idx="44">
                  <c:v>20141</c:v>
                </c:pt>
                <c:pt idx="45">
                  <c:v>20142</c:v>
                </c:pt>
                <c:pt idx="46">
                  <c:v>20143</c:v>
                </c:pt>
                <c:pt idx="47">
                  <c:v>20144</c:v>
                </c:pt>
                <c:pt idx="48">
                  <c:v>20151</c:v>
                </c:pt>
                <c:pt idx="49">
                  <c:v>20152</c:v>
                </c:pt>
                <c:pt idx="50">
                  <c:v>20153</c:v>
                </c:pt>
                <c:pt idx="51">
                  <c:v>20154</c:v>
                </c:pt>
                <c:pt idx="52">
                  <c:v>20161</c:v>
                </c:pt>
                <c:pt idx="53">
                  <c:v>20162</c:v>
                </c:pt>
                <c:pt idx="54">
                  <c:v>20163</c:v>
                </c:pt>
                <c:pt idx="55">
                  <c:v>20164</c:v>
                </c:pt>
                <c:pt idx="56">
                  <c:v>20171</c:v>
                </c:pt>
                <c:pt idx="57">
                  <c:v>20172</c:v>
                </c:pt>
                <c:pt idx="58">
                  <c:v>20173</c:v>
                </c:pt>
                <c:pt idx="59">
                  <c:v>20174</c:v>
                </c:pt>
              </c:numCache>
            </c:numRef>
          </c:cat>
          <c:val>
            <c:numRef>
              <c:f>[Domestic_Foreign_CRE_Transactions_2003_2017.xlsx]Sheet1!$E$3:$E$62</c:f>
              <c:numCache>
                <c:formatCode>General</c:formatCode>
                <c:ptCount val="60"/>
                <c:pt idx="0">
                  <c:v>20351.64</c:v>
                </c:pt>
                <c:pt idx="1">
                  <c:v>23647.47</c:v>
                </c:pt>
                <c:pt idx="2">
                  <c:v>27331.809999999998</c:v>
                </c:pt>
                <c:pt idx="3">
                  <c:v>34204.530000000006</c:v>
                </c:pt>
                <c:pt idx="4">
                  <c:v>28902.81</c:v>
                </c:pt>
                <c:pt idx="5">
                  <c:v>35178.83</c:v>
                </c:pt>
                <c:pt idx="6">
                  <c:v>45412.119999999995</c:v>
                </c:pt>
                <c:pt idx="7">
                  <c:v>52335.98</c:v>
                </c:pt>
                <c:pt idx="8">
                  <c:v>49394.229999999996</c:v>
                </c:pt>
                <c:pt idx="9">
                  <c:v>63408.990000000005</c:v>
                </c:pt>
                <c:pt idx="10">
                  <c:v>63923.05</c:v>
                </c:pt>
                <c:pt idx="11">
                  <c:v>68335.509999999995</c:v>
                </c:pt>
                <c:pt idx="12">
                  <c:v>58392.03</c:v>
                </c:pt>
                <c:pt idx="13">
                  <c:v>64444.029999999992</c:v>
                </c:pt>
                <c:pt idx="14">
                  <c:v>62783.77</c:v>
                </c:pt>
                <c:pt idx="15">
                  <c:v>84334.12</c:v>
                </c:pt>
                <c:pt idx="16">
                  <c:v>65020.17</c:v>
                </c:pt>
                <c:pt idx="17">
                  <c:v>96974.069999999992</c:v>
                </c:pt>
                <c:pt idx="18">
                  <c:v>76233.470000000016</c:v>
                </c:pt>
                <c:pt idx="19">
                  <c:v>56754.259999999995</c:v>
                </c:pt>
                <c:pt idx="20">
                  <c:v>38259.39</c:v>
                </c:pt>
                <c:pt idx="21">
                  <c:v>35402.68</c:v>
                </c:pt>
                <c:pt idx="22">
                  <c:v>32006.25</c:v>
                </c:pt>
                <c:pt idx="23">
                  <c:v>18197.82</c:v>
                </c:pt>
                <c:pt idx="24">
                  <c:v>10036.51</c:v>
                </c:pt>
                <c:pt idx="25">
                  <c:v>10296.980000000001</c:v>
                </c:pt>
                <c:pt idx="26">
                  <c:v>12218.39</c:v>
                </c:pt>
                <c:pt idx="27">
                  <c:v>16469.37</c:v>
                </c:pt>
                <c:pt idx="28">
                  <c:v>14726.99</c:v>
                </c:pt>
                <c:pt idx="29">
                  <c:v>20810.34</c:v>
                </c:pt>
                <c:pt idx="30">
                  <c:v>27374.370000000003</c:v>
                </c:pt>
                <c:pt idx="31">
                  <c:v>43489.439999999995</c:v>
                </c:pt>
                <c:pt idx="32">
                  <c:v>26783.219999999998</c:v>
                </c:pt>
                <c:pt idx="33">
                  <c:v>36823.78</c:v>
                </c:pt>
                <c:pt idx="34">
                  <c:v>42251.1</c:v>
                </c:pt>
                <c:pt idx="35">
                  <c:v>54321.079999999994</c:v>
                </c:pt>
                <c:pt idx="36">
                  <c:v>37354.870000000003</c:v>
                </c:pt>
                <c:pt idx="37">
                  <c:v>45110.9</c:v>
                </c:pt>
                <c:pt idx="38">
                  <c:v>46607.6</c:v>
                </c:pt>
                <c:pt idx="39">
                  <c:v>82164.34</c:v>
                </c:pt>
                <c:pt idx="40">
                  <c:v>55332.31</c:v>
                </c:pt>
                <c:pt idx="41">
                  <c:v>54883.22</c:v>
                </c:pt>
                <c:pt idx="42">
                  <c:v>60360.350000000006</c:v>
                </c:pt>
                <c:pt idx="43">
                  <c:v>82850.510000000009</c:v>
                </c:pt>
                <c:pt idx="44">
                  <c:v>56792.1</c:v>
                </c:pt>
                <c:pt idx="45">
                  <c:v>64204.47</c:v>
                </c:pt>
                <c:pt idx="46">
                  <c:v>79285.999999999985</c:v>
                </c:pt>
                <c:pt idx="47">
                  <c:v>92509.989999999991</c:v>
                </c:pt>
                <c:pt idx="48">
                  <c:v>83269.03</c:v>
                </c:pt>
                <c:pt idx="49">
                  <c:v>76728.789999999994</c:v>
                </c:pt>
                <c:pt idx="50">
                  <c:v>81485.279999999999</c:v>
                </c:pt>
                <c:pt idx="51">
                  <c:v>105568.72</c:v>
                </c:pt>
                <c:pt idx="52">
                  <c:v>75027.53</c:v>
                </c:pt>
                <c:pt idx="53">
                  <c:v>84406.61</c:v>
                </c:pt>
                <c:pt idx="54">
                  <c:v>85518.6</c:v>
                </c:pt>
                <c:pt idx="55">
                  <c:v>96264.83</c:v>
                </c:pt>
                <c:pt idx="56">
                  <c:v>70967.19</c:v>
                </c:pt>
                <c:pt idx="57">
                  <c:v>76873.070000000007</c:v>
                </c:pt>
                <c:pt idx="58">
                  <c:v>79207.350000000006</c:v>
                </c:pt>
                <c:pt idx="59">
                  <c:v>92859.959999999992</c:v>
                </c:pt>
              </c:numCache>
            </c:numRef>
          </c:val>
          <c:smooth val="0"/>
          <c:extLst>
            <c:ext xmlns:c16="http://schemas.microsoft.com/office/drawing/2014/chart" uri="{C3380CC4-5D6E-409C-BE32-E72D297353CC}">
              <c16:uniqueId val="{00000000-D89D-4D66-8C34-2E34130715E7}"/>
            </c:ext>
          </c:extLst>
        </c:ser>
        <c:dLbls>
          <c:showLegendKey val="0"/>
          <c:showVal val="0"/>
          <c:showCatName val="0"/>
          <c:showSerName val="0"/>
          <c:showPercent val="0"/>
          <c:showBubbleSize val="0"/>
        </c:dLbls>
        <c:dropLines>
          <c:spPr>
            <a:ln w="9525" cap="flat" cmpd="sng" algn="ctr">
              <a:solidFill>
                <a:schemeClr val="tx1">
                  <a:alpha val="33000"/>
                </a:schemeClr>
              </a:solidFill>
              <a:prstDash val="sysDash"/>
              <a:round/>
            </a:ln>
            <a:effectLst/>
          </c:spPr>
        </c:dropLines>
        <c:smooth val="0"/>
        <c:axId val="253217528"/>
        <c:axId val="253217856"/>
      </c:lineChart>
      <c:catAx>
        <c:axId val="253217528"/>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5400000" spcFirstLastPara="1" vertOverflow="ellipsis" wrap="square" anchor="ctr" anchorCtr="1"/>
          <a:lstStyle/>
          <a:p>
            <a:pPr>
              <a:defRPr sz="1197" b="1" i="0" u="none" strike="noStrike" kern="1200" spc="20" baseline="0">
                <a:solidFill>
                  <a:schemeClr val="tx1"/>
                </a:solidFill>
                <a:latin typeface="+mn-lt"/>
                <a:ea typeface="+mn-ea"/>
                <a:cs typeface="+mn-cs"/>
              </a:defRPr>
            </a:pPr>
            <a:endParaRPr lang="en-US"/>
          </a:p>
        </c:txPr>
        <c:crossAx val="253217856"/>
        <c:crosses val="autoZero"/>
        <c:auto val="1"/>
        <c:lblAlgn val="ctr"/>
        <c:lblOffset val="100"/>
        <c:tickLblSkip val="12"/>
        <c:tickMarkSkip val="1"/>
        <c:noMultiLvlLbl val="0"/>
      </c:catAx>
      <c:valAx>
        <c:axId val="253217856"/>
        <c:scaling>
          <c:orientation val="minMax"/>
        </c:scaling>
        <c:delete val="0"/>
        <c:axPos val="l"/>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spc="20" baseline="0">
                <a:solidFill>
                  <a:schemeClr val="tx1"/>
                </a:solidFill>
                <a:latin typeface="+mn-lt"/>
                <a:ea typeface="+mn-ea"/>
                <a:cs typeface="+mn-cs"/>
              </a:defRPr>
            </a:pPr>
            <a:endParaRPr lang="en-US"/>
          </a:p>
        </c:txPr>
        <c:crossAx val="253217528"/>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000080"/>
              </a:solidFill>
              <a:round/>
            </a:ln>
            <a:effectLst/>
          </c:spPr>
          <c:marker>
            <c:symbol val="none"/>
          </c:marker>
          <c:cat>
            <c:numRef>
              <c:f>'[REIT Historical NAV Estimates.xlsx]Sheet1'!$A$8:$A$579</c:f>
              <c:numCache>
                <c:formatCode>m/d/yyyy</c:formatCode>
                <c:ptCount val="572"/>
                <c:pt idx="0">
                  <c:v>42738</c:v>
                </c:pt>
                <c:pt idx="1">
                  <c:v>42739</c:v>
                </c:pt>
                <c:pt idx="2">
                  <c:v>42740</c:v>
                </c:pt>
                <c:pt idx="3">
                  <c:v>42741</c:v>
                </c:pt>
                <c:pt idx="4">
                  <c:v>42744</c:v>
                </c:pt>
                <c:pt idx="5">
                  <c:v>42745</c:v>
                </c:pt>
                <c:pt idx="6">
                  <c:v>42746</c:v>
                </c:pt>
                <c:pt idx="7">
                  <c:v>42747</c:v>
                </c:pt>
                <c:pt idx="8">
                  <c:v>42748</c:v>
                </c:pt>
                <c:pt idx="9">
                  <c:v>42752</c:v>
                </c:pt>
                <c:pt idx="10">
                  <c:v>42753</c:v>
                </c:pt>
                <c:pt idx="11">
                  <c:v>42754</c:v>
                </c:pt>
                <c:pt idx="12">
                  <c:v>42755</c:v>
                </c:pt>
                <c:pt idx="13">
                  <c:v>42758</c:v>
                </c:pt>
                <c:pt idx="14">
                  <c:v>42759</c:v>
                </c:pt>
                <c:pt idx="15">
                  <c:v>42760</c:v>
                </c:pt>
                <c:pt idx="16">
                  <c:v>42761</c:v>
                </c:pt>
                <c:pt idx="17">
                  <c:v>42762</c:v>
                </c:pt>
                <c:pt idx="18">
                  <c:v>42765</c:v>
                </c:pt>
                <c:pt idx="19">
                  <c:v>42766</c:v>
                </c:pt>
                <c:pt idx="20">
                  <c:v>42767</c:v>
                </c:pt>
                <c:pt idx="21">
                  <c:v>42768</c:v>
                </c:pt>
                <c:pt idx="22">
                  <c:v>42769</c:v>
                </c:pt>
                <c:pt idx="23">
                  <c:v>42772</c:v>
                </c:pt>
                <c:pt idx="24">
                  <c:v>42773</c:v>
                </c:pt>
                <c:pt idx="25">
                  <c:v>42774</c:v>
                </c:pt>
                <c:pt idx="26">
                  <c:v>42775</c:v>
                </c:pt>
                <c:pt idx="27">
                  <c:v>42776</c:v>
                </c:pt>
                <c:pt idx="28">
                  <c:v>42779</c:v>
                </c:pt>
                <c:pt idx="29">
                  <c:v>42780</c:v>
                </c:pt>
                <c:pt idx="30">
                  <c:v>42781</c:v>
                </c:pt>
                <c:pt idx="31">
                  <c:v>42782</c:v>
                </c:pt>
                <c:pt idx="32">
                  <c:v>42783</c:v>
                </c:pt>
                <c:pt idx="33">
                  <c:v>42787</c:v>
                </c:pt>
                <c:pt idx="34">
                  <c:v>42788</c:v>
                </c:pt>
                <c:pt idx="35">
                  <c:v>42789</c:v>
                </c:pt>
                <c:pt idx="36">
                  <c:v>42790</c:v>
                </c:pt>
                <c:pt idx="37">
                  <c:v>42793</c:v>
                </c:pt>
                <c:pt idx="38">
                  <c:v>42794</c:v>
                </c:pt>
                <c:pt idx="39">
                  <c:v>42795</c:v>
                </c:pt>
                <c:pt idx="40">
                  <c:v>42796</c:v>
                </c:pt>
                <c:pt idx="41">
                  <c:v>42797</c:v>
                </c:pt>
                <c:pt idx="42">
                  <c:v>42800</c:v>
                </c:pt>
                <c:pt idx="43">
                  <c:v>42801</c:v>
                </c:pt>
                <c:pt idx="44">
                  <c:v>42802</c:v>
                </c:pt>
                <c:pt idx="45">
                  <c:v>42803</c:v>
                </c:pt>
                <c:pt idx="46">
                  <c:v>42804</c:v>
                </c:pt>
                <c:pt idx="47">
                  <c:v>42807</c:v>
                </c:pt>
                <c:pt idx="48">
                  <c:v>42808</c:v>
                </c:pt>
                <c:pt idx="49">
                  <c:v>42809</c:v>
                </c:pt>
                <c:pt idx="50">
                  <c:v>42810</c:v>
                </c:pt>
                <c:pt idx="51">
                  <c:v>42811</c:v>
                </c:pt>
                <c:pt idx="52">
                  <c:v>42814</c:v>
                </c:pt>
                <c:pt idx="53">
                  <c:v>42815</c:v>
                </c:pt>
                <c:pt idx="54">
                  <c:v>42816</c:v>
                </c:pt>
                <c:pt idx="55">
                  <c:v>42817</c:v>
                </c:pt>
                <c:pt idx="56">
                  <c:v>42818</c:v>
                </c:pt>
                <c:pt idx="57">
                  <c:v>42821</c:v>
                </c:pt>
                <c:pt idx="58">
                  <c:v>42822</c:v>
                </c:pt>
                <c:pt idx="59">
                  <c:v>42823</c:v>
                </c:pt>
                <c:pt idx="60">
                  <c:v>42824</c:v>
                </c:pt>
                <c:pt idx="61">
                  <c:v>42825</c:v>
                </c:pt>
                <c:pt idx="62">
                  <c:v>42828</c:v>
                </c:pt>
                <c:pt idx="63">
                  <c:v>42829</c:v>
                </c:pt>
                <c:pt idx="64">
                  <c:v>42830</c:v>
                </c:pt>
                <c:pt idx="65">
                  <c:v>42831</c:v>
                </c:pt>
                <c:pt idx="66">
                  <c:v>42832</c:v>
                </c:pt>
                <c:pt idx="67">
                  <c:v>42835</c:v>
                </c:pt>
                <c:pt idx="68">
                  <c:v>42836</c:v>
                </c:pt>
                <c:pt idx="69">
                  <c:v>42837</c:v>
                </c:pt>
                <c:pt idx="70">
                  <c:v>42838</c:v>
                </c:pt>
                <c:pt idx="71">
                  <c:v>42842</c:v>
                </c:pt>
                <c:pt idx="72">
                  <c:v>42843</c:v>
                </c:pt>
                <c:pt idx="73">
                  <c:v>42844</c:v>
                </c:pt>
                <c:pt idx="74">
                  <c:v>42845</c:v>
                </c:pt>
                <c:pt idx="75">
                  <c:v>42846</c:v>
                </c:pt>
                <c:pt idx="76">
                  <c:v>42849</c:v>
                </c:pt>
                <c:pt idx="77">
                  <c:v>42850</c:v>
                </c:pt>
                <c:pt idx="78">
                  <c:v>42851</c:v>
                </c:pt>
                <c:pt idx="79">
                  <c:v>42852</c:v>
                </c:pt>
                <c:pt idx="80">
                  <c:v>42853</c:v>
                </c:pt>
                <c:pt idx="81">
                  <c:v>42856</c:v>
                </c:pt>
                <c:pt idx="82">
                  <c:v>42857</c:v>
                </c:pt>
                <c:pt idx="83">
                  <c:v>42858</c:v>
                </c:pt>
                <c:pt idx="84">
                  <c:v>42859</c:v>
                </c:pt>
                <c:pt idx="85">
                  <c:v>42860</c:v>
                </c:pt>
                <c:pt idx="86">
                  <c:v>42863</c:v>
                </c:pt>
                <c:pt idx="87">
                  <c:v>42864</c:v>
                </c:pt>
                <c:pt idx="88">
                  <c:v>42865</c:v>
                </c:pt>
                <c:pt idx="89">
                  <c:v>42866</c:v>
                </c:pt>
                <c:pt idx="90">
                  <c:v>42867</c:v>
                </c:pt>
                <c:pt idx="91">
                  <c:v>42870</c:v>
                </c:pt>
                <c:pt idx="92">
                  <c:v>42871</c:v>
                </c:pt>
                <c:pt idx="93">
                  <c:v>42872</c:v>
                </c:pt>
                <c:pt idx="94">
                  <c:v>42873</c:v>
                </c:pt>
                <c:pt idx="95">
                  <c:v>42874</c:v>
                </c:pt>
                <c:pt idx="96">
                  <c:v>42877</c:v>
                </c:pt>
                <c:pt idx="97">
                  <c:v>42878</c:v>
                </c:pt>
                <c:pt idx="98">
                  <c:v>42879</c:v>
                </c:pt>
                <c:pt idx="99">
                  <c:v>42880</c:v>
                </c:pt>
                <c:pt idx="100">
                  <c:v>42881</c:v>
                </c:pt>
                <c:pt idx="101">
                  <c:v>42885</c:v>
                </c:pt>
                <c:pt idx="102">
                  <c:v>42886</c:v>
                </c:pt>
                <c:pt idx="103">
                  <c:v>42887</c:v>
                </c:pt>
                <c:pt idx="104">
                  <c:v>42888</c:v>
                </c:pt>
                <c:pt idx="105">
                  <c:v>42891</c:v>
                </c:pt>
                <c:pt idx="106">
                  <c:v>42892</c:v>
                </c:pt>
                <c:pt idx="107">
                  <c:v>42893</c:v>
                </c:pt>
                <c:pt idx="108">
                  <c:v>42894</c:v>
                </c:pt>
                <c:pt idx="109">
                  <c:v>42895</c:v>
                </c:pt>
                <c:pt idx="110">
                  <c:v>42898</c:v>
                </c:pt>
                <c:pt idx="111">
                  <c:v>42899</c:v>
                </c:pt>
                <c:pt idx="112">
                  <c:v>42900</c:v>
                </c:pt>
                <c:pt idx="113">
                  <c:v>42901</c:v>
                </c:pt>
                <c:pt idx="114">
                  <c:v>42902</c:v>
                </c:pt>
                <c:pt idx="115">
                  <c:v>42905</c:v>
                </c:pt>
                <c:pt idx="116">
                  <c:v>42906</c:v>
                </c:pt>
                <c:pt idx="117">
                  <c:v>42907</c:v>
                </c:pt>
                <c:pt idx="118">
                  <c:v>42908</c:v>
                </c:pt>
                <c:pt idx="119">
                  <c:v>42909</c:v>
                </c:pt>
                <c:pt idx="120">
                  <c:v>42912</c:v>
                </c:pt>
                <c:pt idx="121">
                  <c:v>42913</c:v>
                </c:pt>
                <c:pt idx="122">
                  <c:v>42914</c:v>
                </c:pt>
                <c:pt idx="123">
                  <c:v>42915</c:v>
                </c:pt>
                <c:pt idx="124">
                  <c:v>42916</c:v>
                </c:pt>
                <c:pt idx="125">
                  <c:v>42919</c:v>
                </c:pt>
                <c:pt idx="126">
                  <c:v>42921</c:v>
                </c:pt>
                <c:pt idx="127">
                  <c:v>42922</c:v>
                </c:pt>
                <c:pt idx="128">
                  <c:v>42923</c:v>
                </c:pt>
                <c:pt idx="129">
                  <c:v>42926</c:v>
                </c:pt>
                <c:pt idx="130">
                  <c:v>42927</c:v>
                </c:pt>
                <c:pt idx="131">
                  <c:v>42928</c:v>
                </c:pt>
                <c:pt idx="132">
                  <c:v>42929</c:v>
                </c:pt>
                <c:pt idx="133">
                  <c:v>42930</c:v>
                </c:pt>
                <c:pt idx="134">
                  <c:v>42933</c:v>
                </c:pt>
                <c:pt idx="135">
                  <c:v>42934</c:v>
                </c:pt>
                <c:pt idx="136">
                  <c:v>42935</c:v>
                </c:pt>
                <c:pt idx="137">
                  <c:v>42936</c:v>
                </c:pt>
                <c:pt idx="138">
                  <c:v>42937</c:v>
                </c:pt>
                <c:pt idx="139">
                  <c:v>42940</c:v>
                </c:pt>
                <c:pt idx="140">
                  <c:v>42941</c:v>
                </c:pt>
                <c:pt idx="141">
                  <c:v>42942</c:v>
                </c:pt>
                <c:pt idx="142">
                  <c:v>42943</c:v>
                </c:pt>
                <c:pt idx="143">
                  <c:v>42944</c:v>
                </c:pt>
                <c:pt idx="144">
                  <c:v>42947</c:v>
                </c:pt>
                <c:pt idx="145">
                  <c:v>42948</c:v>
                </c:pt>
                <c:pt idx="146">
                  <c:v>42949</c:v>
                </c:pt>
                <c:pt idx="147">
                  <c:v>42950</c:v>
                </c:pt>
                <c:pt idx="148">
                  <c:v>42951</c:v>
                </c:pt>
                <c:pt idx="149">
                  <c:v>42954</c:v>
                </c:pt>
                <c:pt idx="150">
                  <c:v>42955</c:v>
                </c:pt>
                <c:pt idx="151">
                  <c:v>42956</c:v>
                </c:pt>
                <c:pt idx="152">
                  <c:v>42957</c:v>
                </c:pt>
                <c:pt idx="153">
                  <c:v>42958</c:v>
                </c:pt>
                <c:pt idx="154">
                  <c:v>42961</c:v>
                </c:pt>
                <c:pt idx="155">
                  <c:v>42962</c:v>
                </c:pt>
                <c:pt idx="156">
                  <c:v>42963</c:v>
                </c:pt>
                <c:pt idx="157">
                  <c:v>42964</c:v>
                </c:pt>
                <c:pt idx="158">
                  <c:v>42965</c:v>
                </c:pt>
                <c:pt idx="159">
                  <c:v>42968</c:v>
                </c:pt>
                <c:pt idx="160">
                  <c:v>42969</c:v>
                </c:pt>
                <c:pt idx="161">
                  <c:v>42970</c:v>
                </c:pt>
                <c:pt idx="162">
                  <c:v>42971</c:v>
                </c:pt>
                <c:pt idx="163">
                  <c:v>42972</c:v>
                </c:pt>
                <c:pt idx="164">
                  <c:v>42975</c:v>
                </c:pt>
                <c:pt idx="165">
                  <c:v>42976</c:v>
                </c:pt>
                <c:pt idx="166">
                  <c:v>42977</c:v>
                </c:pt>
                <c:pt idx="167">
                  <c:v>42978</c:v>
                </c:pt>
                <c:pt idx="168">
                  <c:v>42979</c:v>
                </c:pt>
                <c:pt idx="169">
                  <c:v>42983</c:v>
                </c:pt>
                <c:pt idx="170">
                  <c:v>42984</c:v>
                </c:pt>
                <c:pt idx="171">
                  <c:v>42985</c:v>
                </c:pt>
                <c:pt idx="172">
                  <c:v>42986</c:v>
                </c:pt>
                <c:pt idx="173">
                  <c:v>42989</c:v>
                </c:pt>
                <c:pt idx="174">
                  <c:v>42990</c:v>
                </c:pt>
                <c:pt idx="175">
                  <c:v>42991</c:v>
                </c:pt>
                <c:pt idx="176">
                  <c:v>42992</c:v>
                </c:pt>
                <c:pt idx="177">
                  <c:v>42993</c:v>
                </c:pt>
                <c:pt idx="178">
                  <c:v>42996</c:v>
                </c:pt>
                <c:pt idx="179">
                  <c:v>42997</c:v>
                </c:pt>
                <c:pt idx="180">
                  <c:v>42998</c:v>
                </c:pt>
                <c:pt idx="181">
                  <c:v>42999</c:v>
                </c:pt>
                <c:pt idx="182">
                  <c:v>43000</c:v>
                </c:pt>
                <c:pt idx="183">
                  <c:v>43003</c:v>
                </c:pt>
                <c:pt idx="184">
                  <c:v>43004</c:v>
                </c:pt>
                <c:pt idx="185">
                  <c:v>43005</c:v>
                </c:pt>
                <c:pt idx="186">
                  <c:v>43006</c:v>
                </c:pt>
                <c:pt idx="187">
                  <c:v>43007</c:v>
                </c:pt>
                <c:pt idx="188">
                  <c:v>43010</c:v>
                </c:pt>
                <c:pt idx="189">
                  <c:v>43011</c:v>
                </c:pt>
                <c:pt idx="190">
                  <c:v>43012</c:v>
                </c:pt>
                <c:pt idx="191">
                  <c:v>43013</c:v>
                </c:pt>
                <c:pt idx="192">
                  <c:v>43014</c:v>
                </c:pt>
                <c:pt idx="193">
                  <c:v>43017</c:v>
                </c:pt>
                <c:pt idx="194">
                  <c:v>43018</c:v>
                </c:pt>
                <c:pt idx="195">
                  <c:v>43019</c:v>
                </c:pt>
                <c:pt idx="196">
                  <c:v>43020</c:v>
                </c:pt>
                <c:pt idx="197">
                  <c:v>43021</c:v>
                </c:pt>
                <c:pt idx="198">
                  <c:v>43024</c:v>
                </c:pt>
                <c:pt idx="199">
                  <c:v>43025</c:v>
                </c:pt>
                <c:pt idx="200">
                  <c:v>43026</c:v>
                </c:pt>
                <c:pt idx="201">
                  <c:v>43027</c:v>
                </c:pt>
                <c:pt idx="202">
                  <c:v>43028</c:v>
                </c:pt>
                <c:pt idx="203">
                  <c:v>43031</c:v>
                </c:pt>
                <c:pt idx="204">
                  <c:v>43032</c:v>
                </c:pt>
                <c:pt idx="205">
                  <c:v>43033</c:v>
                </c:pt>
                <c:pt idx="206">
                  <c:v>43034</c:v>
                </c:pt>
                <c:pt idx="207">
                  <c:v>43035</c:v>
                </c:pt>
                <c:pt idx="208">
                  <c:v>43038</c:v>
                </c:pt>
                <c:pt idx="209">
                  <c:v>43039</c:v>
                </c:pt>
                <c:pt idx="210">
                  <c:v>43040</c:v>
                </c:pt>
                <c:pt idx="211">
                  <c:v>43041</c:v>
                </c:pt>
                <c:pt idx="212">
                  <c:v>43042</c:v>
                </c:pt>
                <c:pt idx="213">
                  <c:v>43045</c:v>
                </c:pt>
                <c:pt idx="214">
                  <c:v>43046</c:v>
                </c:pt>
                <c:pt idx="215">
                  <c:v>43047</c:v>
                </c:pt>
                <c:pt idx="216">
                  <c:v>43048</c:v>
                </c:pt>
                <c:pt idx="217">
                  <c:v>43049</c:v>
                </c:pt>
                <c:pt idx="218">
                  <c:v>43052</c:v>
                </c:pt>
                <c:pt idx="219">
                  <c:v>43053</c:v>
                </c:pt>
                <c:pt idx="220">
                  <c:v>43054</c:v>
                </c:pt>
                <c:pt idx="221">
                  <c:v>43055</c:v>
                </c:pt>
                <c:pt idx="222">
                  <c:v>43056</c:v>
                </c:pt>
                <c:pt idx="223">
                  <c:v>43059</c:v>
                </c:pt>
                <c:pt idx="224">
                  <c:v>43060</c:v>
                </c:pt>
                <c:pt idx="225">
                  <c:v>43061</c:v>
                </c:pt>
                <c:pt idx="226">
                  <c:v>43063</c:v>
                </c:pt>
                <c:pt idx="227">
                  <c:v>43066</c:v>
                </c:pt>
                <c:pt idx="228">
                  <c:v>43067</c:v>
                </c:pt>
                <c:pt idx="229">
                  <c:v>43068</c:v>
                </c:pt>
                <c:pt idx="230">
                  <c:v>43069</c:v>
                </c:pt>
                <c:pt idx="231">
                  <c:v>43070</c:v>
                </c:pt>
                <c:pt idx="232">
                  <c:v>43073</c:v>
                </c:pt>
                <c:pt idx="233">
                  <c:v>43074</c:v>
                </c:pt>
                <c:pt idx="234">
                  <c:v>43075</c:v>
                </c:pt>
                <c:pt idx="235">
                  <c:v>43076</c:v>
                </c:pt>
                <c:pt idx="236">
                  <c:v>43077</c:v>
                </c:pt>
                <c:pt idx="237">
                  <c:v>43080</c:v>
                </c:pt>
                <c:pt idx="238">
                  <c:v>43081</c:v>
                </c:pt>
                <c:pt idx="239">
                  <c:v>43082</c:v>
                </c:pt>
                <c:pt idx="240">
                  <c:v>43083</c:v>
                </c:pt>
                <c:pt idx="241">
                  <c:v>43084</c:v>
                </c:pt>
                <c:pt idx="242">
                  <c:v>43087</c:v>
                </c:pt>
                <c:pt idx="243">
                  <c:v>43088</c:v>
                </c:pt>
                <c:pt idx="244">
                  <c:v>43089</c:v>
                </c:pt>
                <c:pt idx="245">
                  <c:v>43090</c:v>
                </c:pt>
                <c:pt idx="246">
                  <c:v>43091</c:v>
                </c:pt>
                <c:pt idx="247">
                  <c:v>43095</c:v>
                </c:pt>
                <c:pt idx="248">
                  <c:v>43096</c:v>
                </c:pt>
                <c:pt idx="249">
                  <c:v>43097</c:v>
                </c:pt>
                <c:pt idx="250">
                  <c:v>43098</c:v>
                </c:pt>
                <c:pt idx="251">
                  <c:v>43102</c:v>
                </c:pt>
                <c:pt idx="252">
                  <c:v>43103</c:v>
                </c:pt>
                <c:pt idx="253">
                  <c:v>43104</c:v>
                </c:pt>
                <c:pt idx="254">
                  <c:v>43105</c:v>
                </c:pt>
                <c:pt idx="255">
                  <c:v>43108</c:v>
                </c:pt>
                <c:pt idx="256">
                  <c:v>43109</c:v>
                </c:pt>
                <c:pt idx="257">
                  <c:v>43110</c:v>
                </c:pt>
                <c:pt idx="258">
                  <c:v>43111</c:v>
                </c:pt>
                <c:pt idx="259">
                  <c:v>43112</c:v>
                </c:pt>
                <c:pt idx="260">
                  <c:v>43116</c:v>
                </c:pt>
                <c:pt idx="261">
                  <c:v>43117</c:v>
                </c:pt>
                <c:pt idx="262">
                  <c:v>43118</c:v>
                </c:pt>
                <c:pt idx="263">
                  <c:v>43119</c:v>
                </c:pt>
                <c:pt idx="264">
                  <c:v>43122</c:v>
                </c:pt>
                <c:pt idx="265">
                  <c:v>43123</c:v>
                </c:pt>
                <c:pt idx="266">
                  <c:v>43124</c:v>
                </c:pt>
                <c:pt idx="267">
                  <c:v>43125</c:v>
                </c:pt>
                <c:pt idx="268">
                  <c:v>43126</c:v>
                </c:pt>
                <c:pt idx="269">
                  <c:v>43129</c:v>
                </c:pt>
                <c:pt idx="270">
                  <c:v>43130</c:v>
                </c:pt>
                <c:pt idx="271">
                  <c:v>43131</c:v>
                </c:pt>
                <c:pt idx="272">
                  <c:v>43132</c:v>
                </c:pt>
                <c:pt idx="273">
                  <c:v>43133</c:v>
                </c:pt>
                <c:pt idx="274">
                  <c:v>43136</c:v>
                </c:pt>
                <c:pt idx="275">
                  <c:v>43137</c:v>
                </c:pt>
                <c:pt idx="276">
                  <c:v>43138</c:v>
                </c:pt>
                <c:pt idx="277">
                  <c:v>43139</c:v>
                </c:pt>
                <c:pt idx="278">
                  <c:v>43140</c:v>
                </c:pt>
                <c:pt idx="279">
                  <c:v>43143</c:v>
                </c:pt>
                <c:pt idx="280">
                  <c:v>43144</c:v>
                </c:pt>
                <c:pt idx="281">
                  <c:v>43145</c:v>
                </c:pt>
                <c:pt idx="282">
                  <c:v>43146</c:v>
                </c:pt>
                <c:pt idx="283">
                  <c:v>43147</c:v>
                </c:pt>
                <c:pt idx="284">
                  <c:v>43151</c:v>
                </c:pt>
                <c:pt idx="285">
                  <c:v>43152</c:v>
                </c:pt>
                <c:pt idx="286">
                  <c:v>43153</c:v>
                </c:pt>
                <c:pt idx="287">
                  <c:v>43154</c:v>
                </c:pt>
                <c:pt idx="288">
                  <c:v>43157</c:v>
                </c:pt>
                <c:pt idx="289">
                  <c:v>43158</c:v>
                </c:pt>
                <c:pt idx="290">
                  <c:v>43159</c:v>
                </c:pt>
                <c:pt idx="291">
                  <c:v>43160</c:v>
                </c:pt>
                <c:pt idx="292">
                  <c:v>43161</c:v>
                </c:pt>
                <c:pt idx="293">
                  <c:v>43164</c:v>
                </c:pt>
                <c:pt idx="294">
                  <c:v>43165</c:v>
                </c:pt>
                <c:pt idx="295">
                  <c:v>43166</c:v>
                </c:pt>
                <c:pt idx="296">
                  <c:v>43167</c:v>
                </c:pt>
                <c:pt idx="297">
                  <c:v>43168</c:v>
                </c:pt>
                <c:pt idx="298">
                  <c:v>43171</c:v>
                </c:pt>
                <c:pt idx="299">
                  <c:v>43172</c:v>
                </c:pt>
                <c:pt idx="300">
                  <c:v>43173</c:v>
                </c:pt>
                <c:pt idx="301">
                  <c:v>43174</c:v>
                </c:pt>
                <c:pt idx="302">
                  <c:v>43175</c:v>
                </c:pt>
                <c:pt idx="303">
                  <c:v>43178</c:v>
                </c:pt>
                <c:pt idx="304">
                  <c:v>43179</c:v>
                </c:pt>
                <c:pt idx="305">
                  <c:v>43180</c:v>
                </c:pt>
                <c:pt idx="306">
                  <c:v>43181</c:v>
                </c:pt>
                <c:pt idx="307">
                  <c:v>43182</c:v>
                </c:pt>
                <c:pt idx="308">
                  <c:v>43185</c:v>
                </c:pt>
                <c:pt idx="309">
                  <c:v>43186</c:v>
                </c:pt>
                <c:pt idx="310">
                  <c:v>43187</c:v>
                </c:pt>
                <c:pt idx="311">
                  <c:v>43188</c:v>
                </c:pt>
                <c:pt idx="312">
                  <c:v>43192</c:v>
                </c:pt>
                <c:pt idx="313">
                  <c:v>43193</c:v>
                </c:pt>
                <c:pt idx="314">
                  <c:v>43194</c:v>
                </c:pt>
                <c:pt idx="315">
                  <c:v>43195</c:v>
                </c:pt>
                <c:pt idx="316">
                  <c:v>43196</c:v>
                </c:pt>
                <c:pt idx="317">
                  <c:v>43199</c:v>
                </c:pt>
                <c:pt idx="318">
                  <c:v>43200</c:v>
                </c:pt>
                <c:pt idx="319">
                  <c:v>43201</c:v>
                </c:pt>
                <c:pt idx="320">
                  <c:v>43202</c:v>
                </c:pt>
                <c:pt idx="321">
                  <c:v>43203</c:v>
                </c:pt>
                <c:pt idx="322">
                  <c:v>43206</c:v>
                </c:pt>
                <c:pt idx="323">
                  <c:v>43207</c:v>
                </c:pt>
                <c:pt idx="324">
                  <c:v>43208</c:v>
                </c:pt>
                <c:pt idx="325">
                  <c:v>43209</c:v>
                </c:pt>
                <c:pt idx="326">
                  <c:v>43210</c:v>
                </c:pt>
                <c:pt idx="327">
                  <c:v>43213</c:v>
                </c:pt>
                <c:pt idx="328">
                  <c:v>43214</c:v>
                </c:pt>
                <c:pt idx="329">
                  <c:v>43215</c:v>
                </c:pt>
                <c:pt idx="330">
                  <c:v>43216</c:v>
                </c:pt>
                <c:pt idx="331">
                  <c:v>43217</c:v>
                </c:pt>
                <c:pt idx="332">
                  <c:v>43220</c:v>
                </c:pt>
                <c:pt idx="333">
                  <c:v>43221</c:v>
                </c:pt>
                <c:pt idx="334">
                  <c:v>43222</c:v>
                </c:pt>
                <c:pt idx="335">
                  <c:v>43223</c:v>
                </c:pt>
                <c:pt idx="336">
                  <c:v>43224</c:v>
                </c:pt>
                <c:pt idx="337">
                  <c:v>43227</c:v>
                </c:pt>
                <c:pt idx="338">
                  <c:v>43228</c:v>
                </c:pt>
                <c:pt idx="339">
                  <c:v>43229</c:v>
                </c:pt>
                <c:pt idx="340">
                  <c:v>43230</c:v>
                </c:pt>
                <c:pt idx="341">
                  <c:v>43231</c:v>
                </c:pt>
                <c:pt idx="342">
                  <c:v>43234</c:v>
                </c:pt>
                <c:pt idx="343">
                  <c:v>43235</c:v>
                </c:pt>
                <c:pt idx="344">
                  <c:v>43236</c:v>
                </c:pt>
                <c:pt idx="345">
                  <c:v>43237</c:v>
                </c:pt>
                <c:pt idx="346">
                  <c:v>43238</c:v>
                </c:pt>
                <c:pt idx="347">
                  <c:v>43241</c:v>
                </c:pt>
                <c:pt idx="348">
                  <c:v>43242</c:v>
                </c:pt>
                <c:pt idx="349">
                  <c:v>43243</c:v>
                </c:pt>
                <c:pt idx="350">
                  <c:v>43244</c:v>
                </c:pt>
                <c:pt idx="351">
                  <c:v>43245</c:v>
                </c:pt>
                <c:pt idx="352">
                  <c:v>43249</c:v>
                </c:pt>
                <c:pt idx="353">
                  <c:v>43250</c:v>
                </c:pt>
                <c:pt idx="354">
                  <c:v>43251</c:v>
                </c:pt>
                <c:pt idx="355">
                  <c:v>43252</c:v>
                </c:pt>
                <c:pt idx="356">
                  <c:v>43255</c:v>
                </c:pt>
                <c:pt idx="357">
                  <c:v>43256</c:v>
                </c:pt>
                <c:pt idx="358">
                  <c:v>43257</c:v>
                </c:pt>
                <c:pt idx="359">
                  <c:v>43258</c:v>
                </c:pt>
                <c:pt idx="360">
                  <c:v>43259</c:v>
                </c:pt>
                <c:pt idx="361">
                  <c:v>43262</c:v>
                </c:pt>
                <c:pt idx="362">
                  <c:v>43263</c:v>
                </c:pt>
                <c:pt idx="363">
                  <c:v>43264</c:v>
                </c:pt>
                <c:pt idx="364">
                  <c:v>43265</c:v>
                </c:pt>
                <c:pt idx="365">
                  <c:v>43266</c:v>
                </c:pt>
                <c:pt idx="366">
                  <c:v>43269</c:v>
                </c:pt>
                <c:pt idx="367">
                  <c:v>43270</c:v>
                </c:pt>
                <c:pt idx="368">
                  <c:v>43271</c:v>
                </c:pt>
                <c:pt idx="369">
                  <c:v>43272</c:v>
                </c:pt>
                <c:pt idx="370">
                  <c:v>43273</c:v>
                </c:pt>
                <c:pt idx="371">
                  <c:v>43276</c:v>
                </c:pt>
                <c:pt idx="372">
                  <c:v>43277</c:v>
                </c:pt>
                <c:pt idx="373">
                  <c:v>43278</c:v>
                </c:pt>
                <c:pt idx="374">
                  <c:v>43279</c:v>
                </c:pt>
                <c:pt idx="375">
                  <c:v>43280</c:v>
                </c:pt>
                <c:pt idx="376">
                  <c:v>43283</c:v>
                </c:pt>
                <c:pt idx="377">
                  <c:v>43284</c:v>
                </c:pt>
                <c:pt idx="378">
                  <c:v>43286</c:v>
                </c:pt>
                <c:pt idx="379">
                  <c:v>43287</c:v>
                </c:pt>
                <c:pt idx="380">
                  <c:v>43290</c:v>
                </c:pt>
                <c:pt idx="381">
                  <c:v>43291</c:v>
                </c:pt>
                <c:pt idx="382">
                  <c:v>43292</c:v>
                </c:pt>
                <c:pt idx="383">
                  <c:v>43293</c:v>
                </c:pt>
                <c:pt idx="384">
                  <c:v>43294</c:v>
                </c:pt>
                <c:pt idx="385">
                  <c:v>43297</c:v>
                </c:pt>
                <c:pt idx="386">
                  <c:v>43298</c:v>
                </c:pt>
                <c:pt idx="387">
                  <c:v>43299</c:v>
                </c:pt>
                <c:pt idx="388">
                  <c:v>43300</c:v>
                </c:pt>
                <c:pt idx="389">
                  <c:v>43301</c:v>
                </c:pt>
                <c:pt idx="390">
                  <c:v>43304</c:v>
                </c:pt>
                <c:pt idx="391">
                  <c:v>43305</c:v>
                </c:pt>
                <c:pt idx="392">
                  <c:v>43306</c:v>
                </c:pt>
                <c:pt idx="393">
                  <c:v>43307</c:v>
                </c:pt>
                <c:pt idx="394">
                  <c:v>43308</c:v>
                </c:pt>
                <c:pt idx="395">
                  <c:v>43311</c:v>
                </c:pt>
                <c:pt idx="396">
                  <c:v>43312</c:v>
                </c:pt>
                <c:pt idx="397">
                  <c:v>43313</c:v>
                </c:pt>
                <c:pt idx="398">
                  <c:v>43314</c:v>
                </c:pt>
                <c:pt idx="399">
                  <c:v>43315</c:v>
                </c:pt>
                <c:pt idx="400">
                  <c:v>43318</c:v>
                </c:pt>
                <c:pt idx="401">
                  <c:v>43319</c:v>
                </c:pt>
                <c:pt idx="402">
                  <c:v>43320</c:v>
                </c:pt>
                <c:pt idx="403">
                  <c:v>43321</c:v>
                </c:pt>
                <c:pt idx="404">
                  <c:v>43322</c:v>
                </c:pt>
                <c:pt idx="405">
                  <c:v>43325</c:v>
                </c:pt>
                <c:pt idx="406">
                  <c:v>43326</c:v>
                </c:pt>
                <c:pt idx="407">
                  <c:v>43327</c:v>
                </c:pt>
                <c:pt idx="408">
                  <c:v>43328</c:v>
                </c:pt>
                <c:pt idx="409">
                  <c:v>43329</c:v>
                </c:pt>
                <c:pt idx="410">
                  <c:v>43332</c:v>
                </c:pt>
                <c:pt idx="411">
                  <c:v>43333</c:v>
                </c:pt>
                <c:pt idx="412">
                  <c:v>43334</c:v>
                </c:pt>
                <c:pt idx="413">
                  <c:v>43335</c:v>
                </c:pt>
                <c:pt idx="414">
                  <c:v>43336</c:v>
                </c:pt>
                <c:pt idx="415">
                  <c:v>43339</c:v>
                </c:pt>
                <c:pt idx="416">
                  <c:v>43340</c:v>
                </c:pt>
                <c:pt idx="417">
                  <c:v>43341</c:v>
                </c:pt>
                <c:pt idx="418">
                  <c:v>43342</c:v>
                </c:pt>
                <c:pt idx="419">
                  <c:v>43343</c:v>
                </c:pt>
                <c:pt idx="420">
                  <c:v>43347</c:v>
                </c:pt>
                <c:pt idx="421">
                  <c:v>43348</c:v>
                </c:pt>
                <c:pt idx="422">
                  <c:v>43349</c:v>
                </c:pt>
                <c:pt idx="423">
                  <c:v>43350</c:v>
                </c:pt>
                <c:pt idx="424">
                  <c:v>43353</c:v>
                </c:pt>
                <c:pt idx="425">
                  <c:v>43354</c:v>
                </c:pt>
                <c:pt idx="426">
                  <c:v>43355</c:v>
                </c:pt>
                <c:pt idx="427">
                  <c:v>43356</c:v>
                </c:pt>
                <c:pt idx="428">
                  <c:v>43357</c:v>
                </c:pt>
                <c:pt idx="429">
                  <c:v>43360</c:v>
                </c:pt>
                <c:pt idx="430">
                  <c:v>43361</c:v>
                </c:pt>
                <c:pt idx="431">
                  <c:v>43362</c:v>
                </c:pt>
                <c:pt idx="432">
                  <c:v>43363</c:v>
                </c:pt>
                <c:pt idx="433">
                  <c:v>43364</c:v>
                </c:pt>
                <c:pt idx="434">
                  <c:v>43367</c:v>
                </c:pt>
                <c:pt idx="435">
                  <c:v>43368</c:v>
                </c:pt>
                <c:pt idx="436">
                  <c:v>43369</c:v>
                </c:pt>
                <c:pt idx="437">
                  <c:v>43370</c:v>
                </c:pt>
                <c:pt idx="438">
                  <c:v>43371</c:v>
                </c:pt>
                <c:pt idx="439">
                  <c:v>43374</c:v>
                </c:pt>
                <c:pt idx="440">
                  <c:v>43375</c:v>
                </c:pt>
                <c:pt idx="441">
                  <c:v>43376</c:v>
                </c:pt>
                <c:pt idx="442">
                  <c:v>43377</c:v>
                </c:pt>
                <c:pt idx="443">
                  <c:v>43378</c:v>
                </c:pt>
                <c:pt idx="444">
                  <c:v>43381</c:v>
                </c:pt>
                <c:pt idx="445">
                  <c:v>43382</c:v>
                </c:pt>
                <c:pt idx="446">
                  <c:v>43383</c:v>
                </c:pt>
                <c:pt idx="447">
                  <c:v>43384</c:v>
                </c:pt>
                <c:pt idx="448">
                  <c:v>43385</c:v>
                </c:pt>
                <c:pt idx="449">
                  <c:v>43388</c:v>
                </c:pt>
                <c:pt idx="450">
                  <c:v>43389</c:v>
                </c:pt>
                <c:pt idx="451">
                  <c:v>43390</c:v>
                </c:pt>
                <c:pt idx="452">
                  <c:v>43391</c:v>
                </c:pt>
                <c:pt idx="453">
                  <c:v>43392</c:v>
                </c:pt>
                <c:pt idx="454">
                  <c:v>43395</c:v>
                </c:pt>
                <c:pt idx="455">
                  <c:v>43396</c:v>
                </c:pt>
                <c:pt idx="456">
                  <c:v>43397</c:v>
                </c:pt>
                <c:pt idx="457">
                  <c:v>43398</c:v>
                </c:pt>
                <c:pt idx="458">
                  <c:v>43399</c:v>
                </c:pt>
                <c:pt idx="459">
                  <c:v>43402</c:v>
                </c:pt>
                <c:pt idx="460">
                  <c:v>43403</c:v>
                </c:pt>
                <c:pt idx="461">
                  <c:v>43404</c:v>
                </c:pt>
                <c:pt idx="462">
                  <c:v>43405</c:v>
                </c:pt>
                <c:pt idx="463">
                  <c:v>43406</c:v>
                </c:pt>
                <c:pt idx="464">
                  <c:v>43409</c:v>
                </c:pt>
                <c:pt idx="465">
                  <c:v>43410</c:v>
                </c:pt>
                <c:pt idx="466">
                  <c:v>43411</c:v>
                </c:pt>
                <c:pt idx="467">
                  <c:v>43412</c:v>
                </c:pt>
                <c:pt idx="468">
                  <c:v>43413</c:v>
                </c:pt>
                <c:pt idx="469">
                  <c:v>43416</c:v>
                </c:pt>
                <c:pt idx="470">
                  <c:v>43417</c:v>
                </c:pt>
                <c:pt idx="471">
                  <c:v>43418</c:v>
                </c:pt>
                <c:pt idx="472">
                  <c:v>43419</c:v>
                </c:pt>
                <c:pt idx="473">
                  <c:v>43420</c:v>
                </c:pt>
                <c:pt idx="474">
                  <c:v>43423</c:v>
                </c:pt>
                <c:pt idx="475">
                  <c:v>43424</c:v>
                </c:pt>
                <c:pt idx="476">
                  <c:v>43425</c:v>
                </c:pt>
                <c:pt idx="477">
                  <c:v>43427</c:v>
                </c:pt>
                <c:pt idx="478">
                  <c:v>43430</c:v>
                </c:pt>
                <c:pt idx="479">
                  <c:v>43431</c:v>
                </c:pt>
                <c:pt idx="480">
                  <c:v>43432</c:v>
                </c:pt>
                <c:pt idx="481">
                  <c:v>43433</c:v>
                </c:pt>
                <c:pt idx="482">
                  <c:v>43434</c:v>
                </c:pt>
                <c:pt idx="483">
                  <c:v>43437</c:v>
                </c:pt>
                <c:pt idx="484">
                  <c:v>43438</c:v>
                </c:pt>
                <c:pt idx="485">
                  <c:v>43440</c:v>
                </c:pt>
                <c:pt idx="486">
                  <c:v>43441</c:v>
                </c:pt>
                <c:pt idx="487">
                  <c:v>43444</c:v>
                </c:pt>
                <c:pt idx="488">
                  <c:v>43445</c:v>
                </c:pt>
                <c:pt idx="489">
                  <c:v>43446</c:v>
                </c:pt>
                <c:pt idx="490">
                  <c:v>43447</c:v>
                </c:pt>
                <c:pt idx="491">
                  <c:v>43448</c:v>
                </c:pt>
                <c:pt idx="492">
                  <c:v>43451</c:v>
                </c:pt>
                <c:pt idx="493">
                  <c:v>43452</c:v>
                </c:pt>
                <c:pt idx="494">
                  <c:v>43453</c:v>
                </c:pt>
                <c:pt idx="495">
                  <c:v>43454</c:v>
                </c:pt>
                <c:pt idx="496">
                  <c:v>43455</c:v>
                </c:pt>
                <c:pt idx="497">
                  <c:v>43458</c:v>
                </c:pt>
                <c:pt idx="498">
                  <c:v>43460</c:v>
                </c:pt>
                <c:pt idx="499">
                  <c:v>43461</c:v>
                </c:pt>
                <c:pt idx="500">
                  <c:v>43462</c:v>
                </c:pt>
                <c:pt idx="501">
                  <c:v>43465</c:v>
                </c:pt>
                <c:pt idx="502">
                  <c:v>43467</c:v>
                </c:pt>
                <c:pt idx="503">
                  <c:v>43468</c:v>
                </c:pt>
                <c:pt idx="504">
                  <c:v>43469</c:v>
                </c:pt>
                <c:pt idx="505">
                  <c:v>43472</c:v>
                </c:pt>
                <c:pt idx="506">
                  <c:v>43473</c:v>
                </c:pt>
                <c:pt idx="507">
                  <c:v>43474</c:v>
                </c:pt>
                <c:pt idx="508">
                  <c:v>43475</c:v>
                </c:pt>
                <c:pt idx="509">
                  <c:v>43476</c:v>
                </c:pt>
                <c:pt idx="510">
                  <c:v>43479</c:v>
                </c:pt>
                <c:pt idx="511">
                  <c:v>43480</c:v>
                </c:pt>
                <c:pt idx="512">
                  <c:v>43481</c:v>
                </c:pt>
                <c:pt idx="513">
                  <c:v>43482</c:v>
                </c:pt>
                <c:pt idx="514">
                  <c:v>43483</c:v>
                </c:pt>
                <c:pt idx="515">
                  <c:v>43487</c:v>
                </c:pt>
                <c:pt idx="516">
                  <c:v>43488</c:v>
                </c:pt>
                <c:pt idx="517">
                  <c:v>43489</c:v>
                </c:pt>
                <c:pt idx="518">
                  <c:v>43490</c:v>
                </c:pt>
                <c:pt idx="519">
                  <c:v>43493</c:v>
                </c:pt>
                <c:pt idx="520">
                  <c:v>43494</c:v>
                </c:pt>
                <c:pt idx="521">
                  <c:v>43495</c:v>
                </c:pt>
                <c:pt idx="522">
                  <c:v>43496</c:v>
                </c:pt>
                <c:pt idx="523">
                  <c:v>43497</c:v>
                </c:pt>
                <c:pt idx="524">
                  <c:v>43500</c:v>
                </c:pt>
                <c:pt idx="525">
                  <c:v>43501</c:v>
                </c:pt>
                <c:pt idx="526">
                  <c:v>43502</c:v>
                </c:pt>
                <c:pt idx="527">
                  <c:v>43503</c:v>
                </c:pt>
                <c:pt idx="528">
                  <c:v>43504</c:v>
                </c:pt>
                <c:pt idx="529">
                  <c:v>43507</c:v>
                </c:pt>
                <c:pt idx="530">
                  <c:v>43508</c:v>
                </c:pt>
                <c:pt idx="531">
                  <c:v>43509</c:v>
                </c:pt>
                <c:pt idx="532">
                  <c:v>43510</c:v>
                </c:pt>
                <c:pt idx="533">
                  <c:v>43511</c:v>
                </c:pt>
                <c:pt idx="534">
                  <c:v>43515</c:v>
                </c:pt>
                <c:pt idx="535">
                  <c:v>43516</c:v>
                </c:pt>
                <c:pt idx="536">
                  <c:v>43517</c:v>
                </c:pt>
                <c:pt idx="537">
                  <c:v>43518</c:v>
                </c:pt>
                <c:pt idx="538">
                  <c:v>43521</c:v>
                </c:pt>
                <c:pt idx="539">
                  <c:v>43522</c:v>
                </c:pt>
                <c:pt idx="540">
                  <c:v>43523</c:v>
                </c:pt>
                <c:pt idx="541">
                  <c:v>43524</c:v>
                </c:pt>
                <c:pt idx="542">
                  <c:v>43525</c:v>
                </c:pt>
                <c:pt idx="543">
                  <c:v>43528</c:v>
                </c:pt>
                <c:pt idx="544">
                  <c:v>43529</c:v>
                </c:pt>
                <c:pt idx="545">
                  <c:v>43530</c:v>
                </c:pt>
                <c:pt idx="546">
                  <c:v>43531</c:v>
                </c:pt>
                <c:pt idx="547">
                  <c:v>43532</c:v>
                </c:pt>
                <c:pt idx="548">
                  <c:v>43535</c:v>
                </c:pt>
                <c:pt idx="549">
                  <c:v>43536</c:v>
                </c:pt>
                <c:pt idx="550">
                  <c:v>43537</c:v>
                </c:pt>
                <c:pt idx="551">
                  <c:v>43538</c:v>
                </c:pt>
                <c:pt idx="552">
                  <c:v>43539</c:v>
                </c:pt>
                <c:pt idx="553">
                  <c:v>43542</c:v>
                </c:pt>
                <c:pt idx="554">
                  <c:v>43543</c:v>
                </c:pt>
                <c:pt idx="555">
                  <c:v>43544</c:v>
                </c:pt>
                <c:pt idx="556">
                  <c:v>43545</c:v>
                </c:pt>
                <c:pt idx="557">
                  <c:v>43546</c:v>
                </c:pt>
                <c:pt idx="558">
                  <c:v>43549</c:v>
                </c:pt>
                <c:pt idx="559">
                  <c:v>43550</c:v>
                </c:pt>
                <c:pt idx="560">
                  <c:v>43551</c:v>
                </c:pt>
                <c:pt idx="561">
                  <c:v>43552</c:v>
                </c:pt>
                <c:pt idx="562">
                  <c:v>43553</c:v>
                </c:pt>
                <c:pt idx="563">
                  <c:v>43556</c:v>
                </c:pt>
                <c:pt idx="564">
                  <c:v>43557</c:v>
                </c:pt>
                <c:pt idx="565">
                  <c:v>43558</c:v>
                </c:pt>
                <c:pt idx="566">
                  <c:v>43559</c:v>
                </c:pt>
                <c:pt idx="567">
                  <c:v>43560</c:v>
                </c:pt>
                <c:pt idx="568">
                  <c:v>43563</c:v>
                </c:pt>
                <c:pt idx="569">
                  <c:v>43564</c:v>
                </c:pt>
                <c:pt idx="570">
                  <c:v>43565</c:v>
                </c:pt>
                <c:pt idx="571">
                  <c:v>43566</c:v>
                </c:pt>
              </c:numCache>
            </c:numRef>
          </c:cat>
          <c:val>
            <c:numRef>
              <c:f>'[REIT Historical NAV Estimates.xlsx]Sheet1'!$S$8:$S$578</c:f>
              <c:numCache>
                <c:formatCode>#,##0.00</c:formatCode>
                <c:ptCount val="571"/>
                <c:pt idx="0">
                  <c:v>-7.4300581931896783</c:v>
                </c:pt>
                <c:pt idx="1">
                  <c:v>-6.0819252871336964</c:v>
                </c:pt>
                <c:pt idx="2">
                  <c:v>-5.9465428427276317</c:v>
                </c:pt>
                <c:pt idx="3">
                  <c:v>-5.9587557626935412</c:v>
                </c:pt>
                <c:pt idx="4">
                  <c:v>-6.3957510997342304</c:v>
                </c:pt>
                <c:pt idx="5">
                  <c:v>-7.1604008616107677</c:v>
                </c:pt>
                <c:pt idx="6">
                  <c:v>-7.5922005074708405</c:v>
                </c:pt>
                <c:pt idx="7">
                  <c:v>-7.0633032174718666</c:v>
                </c:pt>
                <c:pt idx="8">
                  <c:v>-7.2844910302679304</c:v>
                </c:pt>
                <c:pt idx="9">
                  <c:v>-6.5403480025144152</c:v>
                </c:pt>
                <c:pt idx="10">
                  <c:v>-6.3673949710240141</c:v>
                </c:pt>
                <c:pt idx="11">
                  <c:v>-7.5618101347442366</c:v>
                </c:pt>
                <c:pt idx="12">
                  <c:v>-6.9377238902833795</c:v>
                </c:pt>
                <c:pt idx="13">
                  <c:v>-6.3621239024267311</c:v>
                </c:pt>
                <c:pt idx="14">
                  <c:v>-6.4061607162336545</c:v>
                </c:pt>
                <c:pt idx="15">
                  <c:v>-7.0548587977086203</c:v>
                </c:pt>
                <c:pt idx="16">
                  <c:v>-7.5555988929281845</c:v>
                </c:pt>
                <c:pt idx="17">
                  <c:v>-8.8515773178678323</c:v>
                </c:pt>
                <c:pt idx="18">
                  <c:v>-9.3055611183358717</c:v>
                </c:pt>
                <c:pt idx="19">
                  <c:v>-8.2968138954306809</c:v>
                </c:pt>
                <c:pt idx="20">
                  <c:v>-9.6095322169522195</c:v>
                </c:pt>
                <c:pt idx="21">
                  <c:v>-8.6024379193220604</c:v>
                </c:pt>
                <c:pt idx="22">
                  <c:v>-8.1338158731037176</c:v>
                </c:pt>
                <c:pt idx="23">
                  <c:v>-8.4312226984271135</c:v>
                </c:pt>
                <c:pt idx="24">
                  <c:v>-9.0203007435097184</c:v>
                </c:pt>
                <c:pt idx="25">
                  <c:v>-8.2470921313588494</c:v>
                </c:pt>
                <c:pt idx="26">
                  <c:v>-7.5668992353235147</c:v>
                </c:pt>
                <c:pt idx="27">
                  <c:v>-6.5463751893517736</c:v>
                </c:pt>
                <c:pt idx="28">
                  <c:v>-6.8664852975557737</c:v>
                </c:pt>
                <c:pt idx="29">
                  <c:v>-7.8718757726801689</c:v>
                </c:pt>
                <c:pt idx="30">
                  <c:v>-8.918824703647843</c:v>
                </c:pt>
                <c:pt idx="31">
                  <c:v>-8.6197698156362499</c:v>
                </c:pt>
                <c:pt idx="32">
                  <c:v>-8.2920600969202169</c:v>
                </c:pt>
                <c:pt idx="33">
                  <c:v>-7.0291331417217906</c:v>
                </c:pt>
                <c:pt idx="34">
                  <c:v>-7.608548213065407</c:v>
                </c:pt>
                <c:pt idx="35">
                  <c:v>-6.7447984590338503</c:v>
                </c:pt>
                <c:pt idx="36">
                  <c:v>-7.0598879209610006</c:v>
                </c:pt>
                <c:pt idx="37">
                  <c:v>-6.4947834418038113</c:v>
                </c:pt>
                <c:pt idx="38">
                  <c:v>-7.8774959744603077</c:v>
                </c:pt>
                <c:pt idx="39">
                  <c:v>-8.7357187504707738</c:v>
                </c:pt>
                <c:pt idx="40">
                  <c:v>-9.2289248069387213</c:v>
                </c:pt>
                <c:pt idx="41">
                  <c:v>-10.017422726551594</c:v>
                </c:pt>
                <c:pt idx="42">
                  <c:v>-10.822750753514699</c:v>
                </c:pt>
                <c:pt idx="43">
                  <c:v>-11.473459616570931</c:v>
                </c:pt>
                <c:pt idx="44">
                  <c:v>-13.256027755899517</c:v>
                </c:pt>
                <c:pt idx="45">
                  <c:v>-15.120050193138971</c:v>
                </c:pt>
                <c:pt idx="46">
                  <c:v>-15.284396421487502</c:v>
                </c:pt>
                <c:pt idx="47">
                  <c:v>-14.52992366246016</c:v>
                </c:pt>
                <c:pt idx="48">
                  <c:v>-13.522838581878247</c:v>
                </c:pt>
                <c:pt idx="49">
                  <c:v>-11.354413123026918</c:v>
                </c:pt>
                <c:pt idx="50">
                  <c:v>-11.562750541960929</c:v>
                </c:pt>
                <c:pt idx="51">
                  <c:v>-11.227481708406645</c:v>
                </c:pt>
                <c:pt idx="52">
                  <c:v>-11.713852127344826</c:v>
                </c:pt>
                <c:pt idx="53">
                  <c:v>-11.758430623769231</c:v>
                </c:pt>
                <c:pt idx="54">
                  <c:v>-12.815712050663601</c:v>
                </c:pt>
                <c:pt idx="55">
                  <c:v>-11.745192716531072</c:v>
                </c:pt>
                <c:pt idx="56">
                  <c:v>-11.421751094765696</c:v>
                </c:pt>
                <c:pt idx="57">
                  <c:v>-12.887222053163034</c:v>
                </c:pt>
                <c:pt idx="58">
                  <c:v>-12.433337208205669</c:v>
                </c:pt>
                <c:pt idx="59">
                  <c:v>-12.419278270892907</c:v>
                </c:pt>
                <c:pt idx="60">
                  <c:v>-12.1176289441939</c:v>
                </c:pt>
                <c:pt idx="61">
                  <c:v>-11.638247014772913</c:v>
                </c:pt>
                <c:pt idx="62">
                  <c:v>-11.348107735629155</c:v>
                </c:pt>
                <c:pt idx="63">
                  <c:v>-11.503747937829772</c:v>
                </c:pt>
                <c:pt idx="64">
                  <c:v>-11.874664164445791</c:v>
                </c:pt>
                <c:pt idx="65">
                  <c:v>-11.743317468484065</c:v>
                </c:pt>
                <c:pt idx="66">
                  <c:v>-11.968443033629793</c:v>
                </c:pt>
                <c:pt idx="67">
                  <c:v>-11.054210265374174</c:v>
                </c:pt>
                <c:pt idx="68">
                  <c:v>-10.044100235902832</c:v>
                </c:pt>
                <c:pt idx="69">
                  <c:v>-10.085375729591386</c:v>
                </c:pt>
                <c:pt idx="70">
                  <c:v>-10.249515697308539</c:v>
                </c:pt>
                <c:pt idx="71">
                  <c:v>-9.3576198910618551</c:v>
                </c:pt>
                <c:pt idx="72">
                  <c:v>-8.7852465365271843</c:v>
                </c:pt>
                <c:pt idx="73">
                  <c:v>-8.7877615139134448</c:v>
                </c:pt>
                <c:pt idx="74">
                  <c:v>-8.6841468163483171</c:v>
                </c:pt>
                <c:pt idx="75">
                  <c:v>-9.4428513633538955</c:v>
                </c:pt>
                <c:pt idx="76">
                  <c:v>-11.154121622474577</c:v>
                </c:pt>
                <c:pt idx="77">
                  <c:v>-10.793277367556509</c:v>
                </c:pt>
                <c:pt idx="78">
                  <c:v>-12.207577455543252</c:v>
                </c:pt>
                <c:pt idx="79">
                  <c:v>-12.564653912778702</c:v>
                </c:pt>
                <c:pt idx="80">
                  <c:v>-14.341473116072894</c:v>
                </c:pt>
                <c:pt idx="81">
                  <c:v>-13.359705613961863</c:v>
                </c:pt>
                <c:pt idx="82">
                  <c:v>-13.018472930797959</c:v>
                </c:pt>
                <c:pt idx="83">
                  <c:v>-14.29339156349516</c:v>
                </c:pt>
                <c:pt idx="84">
                  <c:v>-15.148893734022408</c:v>
                </c:pt>
                <c:pt idx="85">
                  <c:v>-14.685622798227069</c:v>
                </c:pt>
                <c:pt idx="86">
                  <c:v>-15.782341883341115</c:v>
                </c:pt>
                <c:pt idx="87">
                  <c:v>-15.946776076003719</c:v>
                </c:pt>
                <c:pt idx="88">
                  <c:v>-15.38690151915686</c:v>
                </c:pt>
                <c:pt idx="89">
                  <c:v>-16.608655989832098</c:v>
                </c:pt>
                <c:pt idx="90">
                  <c:v>-17.904488478374486</c:v>
                </c:pt>
                <c:pt idx="91">
                  <c:v>-17.735335270854808</c:v>
                </c:pt>
                <c:pt idx="92">
                  <c:v>-19.596239300723717</c:v>
                </c:pt>
                <c:pt idx="93">
                  <c:v>-19.091009688125261</c:v>
                </c:pt>
                <c:pt idx="94">
                  <c:v>-18.500327560700843</c:v>
                </c:pt>
                <c:pt idx="95">
                  <c:v>-17.524267174241324</c:v>
                </c:pt>
                <c:pt idx="96">
                  <c:v>-17.681747234895411</c:v>
                </c:pt>
                <c:pt idx="97">
                  <c:v>-17.730211173049323</c:v>
                </c:pt>
                <c:pt idx="98">
                  <c:v>-16.761312511903824</c:v>
                </c:pt>
                <c:pt idx="99">
                  <c:v>-16.699292267400185</c:v>
                </c:pt>
                <c:pt idx="100">
                  <c:v>-17.50598515478292</c:v>
                </c:pt>
                <c:pt idx="101">
                  <c:v>-18.535091139011822</c:v>
                </c:pt>
                <c:pt idx="102">
                  <c:v>-18.481224078289596</c:v>
                </c:pt>
                <c:pt idx="103">
                  <c:v>-17.687825734068767</c:v>
                </c:pt>
                <c:pt idx="104">
                  <c:v>-17.644179256277717</c:v>
                </c:pt>
                <c:pt idx="105">
                  <c:v>-18.304612552461933</c:v>
                </c:pt>
                <c:pt idx="106">
                  <c:v>-17.86873441583937</c:v>
                </c:pt>
                <c:pt idx="107">
                  <c:v>-16.426095065806077</c:v>
                </c:pt>
                <c:pt idx="108">
                  <c:v>-17.176566469768478</c:v>
                </c:pt>
                <c:pt idx="109">
                  <c:v>-16.041614900517249</c:v>
                </c:pt>
                <c:pt idx="110">
                  <c:v>-14.423204512136071</c:v>
                </c:pt>
                <c:pt idx="111">
                  <c:v>-14.169738279730611</c:v>
                </c:pt>
                <c:pt idx="112">
                  <c:v>-14.570777598901556</c:v>
                </c:pt>
                <c:pt idx="113">
                  <c:v>-13.954837731376003</c:v>
                </c:pt>
                <c:pt idx="114">
                  <c:v>-16.271504918008446</c:v>
                </c:pt>
                <c:pt idx="115">
                  <c:v>-17.488438672995475</c:v>
                </c:pt>
                <c:pt idx="116">
                  <c:v>-18.114214734775203</c:v>
                </c:pt>
                <c:pt idx="117">
                  <c:v>-18.86094711230751</c:v>
                </c:pt>
                <c:pt idx="118">
                  <c:v>-18.495358306918515</c:v>
                </c:pt>
                <c:pt idx="119">
                  <c:v>-17.967804862893523</c:v>
                </c:pt>
                <c:pt idx="120">
                  <c:v>-16.685589295250022</c:v>
                </c:pt>
                <c:pt idx="121">
                  <c:v>-16.692131758092547</c:v>
                </c:pt>
                <c:pt idx="122">
                  <c:v>-16.101141398355701</c:v>
                </c:pt>
                <c:pt idx="123">
                  <c:v>-16.10648967948859</c:v>
                </c:pt>
                <c:pt idx="124">
                  <c:v>-17.123153710413455</c:v>
                </c:pt>
                <c:pt idx="125">
                  <c:v>-15.001144310557244</c:v>
                </c:pt>
                <c:pt idx="126">
                  <c:v>-17.546232065961711</c:v>
                </c:pt>
                <c:pt idx="127">
                  <c:v>-18.439332468316294</c:v>
                </c:pt>
                <c:pt idx="128">
                  <c:v>-17.306527406777946</c:v>
                </c:pt>
                <c:pt idx="129">
                  <c:v>-18.227069515303349</c:v>
                </c:pt>
                <c:pt idx="130">
                  <c:v>-18.142972809469256</c:v>
                </c:pt>
                <c:pt idx="131">
                  <c:v>-17.382614231547215</c:v>
                </c:pt>
                <c:pt idx="132">
                  <c:v>-16.706647314796715</c:v>
                </c:pt>
                <c:pt idx="133">
                  <c:v>-15.394429187837442</c:v>
                </c:pt>
                <c:pt idx="134">
                  <c:v>-14.810751725339632</c:v>
                </c:pt>
                <c:pt idx="135">
                  <c:v>-14.642712930641027</c:v>
                </c:pt>
                <c:pt idx="136">
                  <c:v>-13.960834220703894</c:v>
                </c:pt>
                <c:pt idx="137">
                  <c:v>-14.193016633325829</c:v>
                </c:pt>
                <c:pt idx="138">
                  <c:v>-14.507584389228409</c:v>
                </c:pt>
                <c:pt idx="139">
                  <c:v>-14.466853687374478</c:v>
                </c:pt>
                <c:pt idx="140">
                  <c:v>-13.050895803975623</c:v>
                </c:pt>
                <c:pt idx="141">
                  <c:v>-12.173318570861538</c:v>
                </c:pt>
                <c:pt idx="142">
                  <c:v>-10.56358070045545</c:v>
                </c:pt>
                <c:pt idx="143">
                  <c:v>-11.695359128163517</c:v>
                </c:pt>
                <c:pt idx="144">
                  <c:v>-12.033693307537808</c:v>
                </c:pt>
                <c:pt idx="145">
                  <c:v>-10.692006274439057</c:v>
                </c:pt>
                <c:pt idx="146">
                  <c:v>-11.914274122185676</c:v>
                </c:pt>
                <c:pt idx="147">
                  <c:v>-12.206599403738336</c:v>
                </c:pt>
                <c:pt idx="148">
                  <c:v>-11.240091044197616</c:v>
                </c:pt>
                <c:pt idx="149">
                  <c:v>-10.846482079139978</c:v>
                </c:pt>
                <c:pt idx="150">
                  <c:v>-11.260238569663436</c:v>
                </c:pt>
                <c:pt idx="151">
                  <c:v>-11.015226141962845</c:v>
                </c:pt>
                <c:pt idx="152">
                  <c:v>-11.797699539306286</c:v>
                </c:pt>
                <c:pt idx="153">
                  <c:v>-13.300666894222019</c:v>
                </c:pt>
                <c:pt idx="154">
                  <c:v>-11.816445682899209</c:v>
                </c:pt>
                <c:pt idx="155">
                  <c:v>-13.144214545751659</c:v>
                </c:pt>
                <c:pt idx="156">
                  <c:v>-12.914421084264561</c:v>
                </c:pt>
                <c:pt idx="157">
                  <c:v>-13.441879928580674</c:v>
                </c:pt>
                <c:pt idx="158">
                  <c:v>-14.702873596530564</c:v>
                </c:pt>
                <c:pt idx="159">
                  <c:v>-13.90949961373331</c:v>
                </c:pt>
                <c:pt idx="160">
                  <c:v>-14.437006880743397</c:v>
                </c:pt>
                <c:pt idx="161">
                  <c:v>-13.623656978907096</c:v>
                </c:pt>
                <c:pt idx="162">
                  <c:v>-14.073850599006196</c:v>
                </c:pt>
                <c:pt idx="163">
                  <c:v>-13.122041846055028</c:v>
                </c:pt>
                <c:pt idx="164">
                  <c:v>-14.557917113595783</c:v>
                </c:pt>
                <c:pt idx="165">
                  <c:v>-15.032343992168224</c:v>
                </c:pt>
                <c:pt idx="166">
                  <c:v>-14.451331263577091</c:v>
                </c:pt>
                <c:pt idx="167">
                  <c:v>-13.964860825289309</c:v>
                </c:pt>
                <c:pt idx="168">
                  <c:v>-13.325444519975449</c:v>
                </c:pt>
                <c:pt idx="169">
                  <c:v>-13.51261843179036</c:v>
                </c:pt>
                <c:pt idx="170">
                  <c:v>-12.708281079671931</c:v>
                </c:pt>
                <c:pt idx="171">
                  <c:v>-12.484499108060508</c:v>
                </c:pt>
                <c:pt idx="172">
                  <c:v>-12.263879311702377</c:v>
                </c:pt>
                <c:pt idx="173">
                  <c:v>-11.372962638582234</c:v>
                </c:pt>
                <c:pt idx="174">
                  <c:v>-12.559817928506455</c:v>
                </c:pt>
                <c:pt idx="175">
                  <c:v>-12.505055817296935</c:v>
                </c:pt>
                <c:pt idx="176">
                  <c:v>-11.024938547613711</c:v>
                </c:pt>
                <c:pt idx="177">
                  <c:v>-11.188116421674927</c:v>
                </c:pt>
                <c:pt idx="178">
                  <c:v>-12.299630913987851</c:v>
                </c:pt>
                <c:pt idx="179">
                  <c:v>-13.606120882173757</c:v>
                </c:pt>
                <c:pt idx="180">
                  <c:v>-14.181560012060508</c:v>
                </c:pt>
                <c:pt idx="181">
                  <c:v>-14.989800284067316</c:v>
                </c:pt>
                <c:pt idx="182">
                  <c:v>-15.213705722314113</c:v>
                </c:pt>
                <c:pt idx="183">
                  <c:v>-14.024987469113707</c:v>
                </c:pt>
                <c:pt idx="184">
                  <c:v>-13.138817853759678</c:v>
                </c:pt>
                <c:pt idx="185">
                  <c:v>-14.507549309467791</c:v>
                </c:pt>
                <c:pt idx="186">
                  <c:v>-14.020155950972711</c:v>
                </c:pt>
                <c:pt idx="187">
                  <c:v>-14.475298938322396</c:v>
                </c:pt>
                <c:pt idx="188">
                  <c:v>-14.410222246439732</c:v>
                </c:pt>
                <c:pt idx="189">
                  <c:v>-14.085945848206384</c:v>
                </c:pt>
                <c:pt idx="190">
                  <c:v>-13.596545438353905</c:v>
                </c:pt>
                <c:pt idx="191">
                  <c:v>-13.301449252746734</c:v>
                </c:pt>
                <c:pt idx="192">
                  <c:v>-13.97533603805409</c:v>
                </c:pt>
                <c:pt idx="193">
                  <c:v>-13.756963915400407</c:v>
                </c:pt>
                <c:pt idx="194">
                  <c:v>-13.041494340184418</c:v>
                </c:pt>
                <c:pt idx="195">
                  <c:v>-12.652450741965358</c:v>
                </c:pt>
                <c:pt idx="196">
                  <c:v>-12.512284724870405</c:v>
                </c:pt>
                <c:pt idx="197">
                  <c:v>-11.791782098990742</c:v>
                </c:pt>
                <c:pt idx="198">
                  <c:v>-12.445643105004702</c:v>
                </c:pt>
                <c:pt idx="199">
                  <c:v>-12.180328032314812</c:v>
                </c:pt>
                <c:pt idx="200">
                  <c:v>-12.614793264217276</c:v>
                </c:pt>
                <c:pt idx="201">
                  <c:v>-13.09752486572072</c:v>
                </c:pt>
                <c:pt idx="202">
                  <c:v>-14.137051385273168</c:v>
                </c:pt>
                <c:pt idx="203">
                  <c:v>-13.946469992522076</c:v>
                </c:pt>
                <c:pt idx="204">
                  <c:v>-14.800096063818788</c:v>
                </c:pt>
                <c:pt idx="205">
                  <c:v>-15.182237841152347</c:v>
                </c:pt>
                <c:pt idx="206">
                  <c:v>-15.90992842763054</c:v>
                </c:pt>
                <c:pt idx="207">
                  <c:v>-15.848386929669076</c:v>
                </c:pt>
                <c:pt idx="208">
                  <c:v>-16.103010821059865</c:v>
                </c:pt>
                <c:pt idx="209">
                  <c:v>-16.721860234637731</c:v>
                </c:pt>
                <c:pt idx="210">
                  <c:v>-15.363037804618608</c:v>
                </c:pt>
                <c:pt idx="211">
                  <c:v>-13.665292132522355</c:v>
                </c:pt>
                <c:pt idx="212">
                  <c:v>-15.525953532800784</c:v>
                </c:pt>
                <c:pt idx="213">
                  <c:v>-15.158736211427859</c:v>
                </c:pt>
                <c:pt idx="214">
                  <c:v>-13.981674391140848</c:v>
                </c:pt>
                <c:pt idx="215">
                  <c:v>-13.687704272460994</c:v>
                </c:pt>
                <c:pt idx="216">
                  <c:v>-12.912923228665683</c:v>
                </c:pt>
                <c:pt idx="217">
                  <c:v>-12.491688136147106</c:v>
                </c:pt>
                <c:pt idx="218">
                  <c:v>-12.650048011503177</c:v>
                </c:pt>
                <c:pt idx="219">
                  <c:v>-12.547106945400815</c:v>
                </c:pt>
                <c:pt idx="220">
                  <c:v>-12.657159559683949</c:v>
                </c:pt>
                <c:pt idx="221">
                  <c:v>-11.931422669277174</c:v>
                </c:pt>
                <c:pt idx="222">
                  <c:v>-11.532309575573242</c:v>
                </c:pt>
                <c:pt idx="223">
                  <c:v>-11.89230233416434</c:v>
                </c:pt>
                <c:pt idx="224">
                  <c:v>-11.290560592605537</c:v>
                </c:pt>
                <c:pt idx="225">
                  <c:v>-11.264582138494621</c:v>
                </c:pt>
                <c:pt idx="226">
                  <c:v>-11.42435283471954</c:v>
                </c:pt>
                <c:pt idx="227">
                  <c:v>-12.244599847282263</c:v>
                </c:pt>
                <c:pt idx="228">
                  <c:v>-11.826678038139526</c:v>
                </c:pt>
                <c:pt idx="229">
                  <c:v>-11.149261184741132</c:v>
                </c:pt>
                <c:pt idx="230">
                  <c:v>-11.445341947819093</c:v>
                </c:pt>
                <c:pt idx="231">
                  <c:v>-11.449557404365192</c:v>
                </c:pt>
                <c:pt idx="232">
                  <c:v>-10.489530273367613</c:v>
                </c:pt>
                <c:pt idx="233">
                  <c:v>-12.246815182508019</c:v>
                </c:pt>
                <c:pt idx="234">
                  <c:v>-13.103972925233615</c:v>
                </c:pt>
                <c:pt idx="235">
                  <c:v>-13.058512248487107</c:v>
                </c:pt>
                <c:pt idx="236">
                  <c:v>-12.631470477360768</c:v>
                </c:pt>
                <c:pt idx="237">
                  <c:v>-12.985966684386547</c:v>
                </c:pt>
                <c:pt idx="238">
                  <c:v>-12.101078034439045</c:v>
                </c:pt>
                <c:pt idx="239">
                  <c:v>-11.618692516534411</c:v>
                </c:pt>
                <c:pt idx="240">
                  <c:v>-11.877029007145715</c:v>
                </c:pt>
                <c:pt idx="241">
                  <c:v>-10.882216627306605</c:v>
                </c:pt>
                <c:pt idx="242">
                  <c:v>-10.447446507883221</c:v>
                </c:pt>
                <c:pt idx="243">
                  <c:v>-12.4960097021248</c:v>
                </c:pt>
                <c:pt idx="244">
                  <c:v>-13.664592366264589</c:v>
                </c:pt>
                <c:pt idx="245">
                  <c:v>-13.898440364707382</c:v>
                </c:pt>
                <c:pt idx="246">
                  <c:v>-13.374251627316655</c:v>
                </c:pt>
                <c:pt idx="247">
                  <c:v>-12.554796963441239</c:v>
                </c:pt>
                <c:pt idx="248">
                  <c:v>-12.210836457535024</c:v>
                </c:pt>
                <c:pt idx="249">
                  <c:v>-11.627158449232201</c:v>
                </c:pt>
                <c:pt idx="250">
                  <c:v>-11.796036954764853</c:v>
                </c:pt>
                <c:pt idx="251">
                  <c:v>-11.554936243573524</c:v>
                </c:pt>
                <c:pt idx="252">
                  <c:v>-12.387341713876395</c:v>
                </c:pt>
                <c:pt idx="253">
                  <c:v>-14.351517359138715</c:v>
                </c:pt>
                <c:pt idx="254">
                  <c:v>-14.151119705597106</c:v>
                </c:pt>
                <c:pt idx="255">
                  <c:v>-13.968878732489214</c:v>
                </c:pt>
                <c:pt idx="256">
                  <c:v>-16.148339953382013</c:v>
                </c:pt>
                <c:pt idx="257">
                  <c:v>-16.981678726390619</c:v>
                </c:pt>
                <c:pt idx="258">
                  <c:v>-17.367111430589986</c:v>
                </c:pt>
                <c:pt idx="259">
                  <c:v>-17.837010839269634</c:v>
                </c:pt>
                <c:pt idx="260">
                  <c:v>-18.401112703139848</c:v>
                </c:pt>
                <c:pt idx="261">
                  <c:v>-18.1953547489538</c:v>
                </c:pt>
                <c:pt idx="262">
                  <c:v>-19.118741908380883</c:v>
                </c:pt>
                <c:pt idx="263">
                  <c:v>-18.367185311492833</c:v>
                </c:pt>
                <c:pt idx="264">
                  <c:v>-17.557508938665062</c:v>
                </c:pt>
                <c:pt idx="265">
                  <c:v>-16.979592282667141</c:v>
                </c:pt>
                <c:pt idx="266">
                  <c:v>-17.858126032283021</c:v>
                </c:pt>
                <c:pt idx="267">
                  <c:v>-17.921953527922863</c:v>
                </c:pt>
                <c:pt idx="268">
                  <c:v>-18.844687256769991</c:v>
                </c:pt>
                <c:pt idx="269">
                  <c:v>-19.956480294663461</c:v>
                </c:pt>
                <c:pt idx="270">
                  <c:v>-20.936638806954576</c:v>
                </c:pt>
                <c:pt idx="271">
                  <c:v>-19.806356541586883</c:v>
                </c:pt>
                <c:pt idx="272">
                  <c:v>-21.64262853786386</c:v>
                </c:pt>
                <c:pt idx="273">
                  <c:v>-22.815616988378377</c:v>
                </c:pt>
                <c:pt idx="274">
                  <c:v>-24.963848907468684</c:v>
                </c:pt>
                <c:pt idx="275">
                  <c:v>-24.994670026039561</c:v>
                </c:pt>
                <c:pt idx="276">
                  <c:v>-25.464107866333379</c:v>
                </c:pt>
                <c:pt idx="277">
                  <c:v>-27.821397998543741</c:v>
                </c:pt>
                <c:pt idx="278">
                  <c:v>-26.651060388300536</c:v>
                </c:pt>
                <c:pt idx="279">
                  <c:v>-26.618557638562994</c:v>
                </c:pt>
                <c:pt idx="280">
                  <c:v>-26.004996093720415</c:v>
                </c:pt>
                <c:pt idx="281">
                  <c:v>-26.303084657502627</c:v>
                </c:pt>
                <c:pt idx="282">
                  <c:v>-25.326869118752676</c:v>
                </c:pt>
                <c:pt idx="283">
                  <c:v>-23.791538860068336</c:v>
                </c:pt>
                <c:pt idx="284">
                  <c:v>-24.522040067385863</c:v>
                </c:pt>
                <c:pt idx="285">
                  <c:v>-25.974321280198549</c:v>
                </c:pt>
                <c:pt idx="286">
                  <c:v>-25.024352252915737</c:v>
                </c:pt>
                <c:pt idx="287">
                  <c:v>-23.848161930448708</c:v>
                </c:pt>
                <c:pt idx="288">
                  <c:v>-22.98704475308584</c:v>
                </c:pt>
                <c:pt idx="289">
                  <c:v>-25.151312709129634</c:v>
                </c:pt>
                <c:pt idx="290">
                  <c:v>-25.078870504287327</c:v>
                </c:pt>
                <c:pt idx="291">
                  <c:v>-24.116473431897433</c:v>
                </c:pt>
                <c:pt idx="292">
                  <c:v>-23.817215860206197</c:v>
                </c:pt>
                <c:pt idx="293">
                  <c:v>-23.269431164307587</c:v>
                </c:pt>
                <c:pt idx="294">
                  <c:v>-23.015171870112045</c:v>
                </c:pt>
                <c:pt idx="295">
                  <c:v>-22.687313720418494</c:v>
                </c:pt>
                <c:pt idx="296">
                  <c:v>-22.812853849951882</c:v>
                </c:pt>
                <c:pt idx="297">
                  <c:v>-23.284968250430982</c:v>
                </c:pt>
                <c:pt idx="298">
                  <c:v>-22.750042056191877</c:v>
                </c:pt>
                <c:pt idx="299">
                  <c:v>-22.690730825460772</c:v>
                </c:pt>
                <c:pt idx="300">
                  <c:v>-22.851050047750963</c:v>
                </c:pt>
                <c:pt idx="301">
                  <c:v>-23.197791685194133</c:v>
                </c:pt>
                <c:pt idx="302">
                  <c:v>-22.438231299332031</c:v>
                </c:pt>
                <c:pt idx="303">
                  <c:v>-23.277997766925033</c:v>
                </c:pt>
                <c:pt idx="304">
                  <c:v>-23.812845696177199</c:v>
                </c:pt>
                <c:pt idx="305">
                  <c:v>-24.039740827940737</c:v>
                </c:pt>
                <c:pt idx="306">
                  <c:v>-24.05293864672457</c:v>
                </c:pt>
                <c:pt idx="307">
                  <c:v>-25.185301152073741</c:v>
                </c:pt>
                <c:pt idx="308">
                  <c:v>-24.412741790524144</c:v>
                </c:pt>
                <c:pt idx="309">
                  <c:v>-24.25597581517728</c:v>
                </c:pt>
                <c:pt idx="310">
                  <c:v>-22.077094779990343</c:v>
                </c:pt>
                <c:pt idx="311">
                  <c:v>-22.511102018083779</c:v>
                </c:pt>
                <c:pt idx="312">
                  <c:v>-23.695617619880526</c:v>
                </c:pt>
                <c:pt idx="313">
                  <c:v>-22.439609708035711</c:v>
                </c:pt>
                <c:pt idx="314">
                  <c:v>-21.34658452415545</c:v>
                </c:pt>
                <c:pt idx="315">
                  <c:v>-21.760461246290237</c:v>
                </c:pt>
                <c:pt idx="316">
                  <c:v>-22.954622489168088</c:v>
                </c:pt>
                <c:pt idx="317">
                  <c:v>-23.135834487457487</c:v>
                </c:pt>
                <c:pt idx="318">
                  <c:v>-22.673228149008732</c:v>
                </c:pt>
                <c:pt idx="319">
                  <c:v>-22.698192760897399</c:v>
                </c:pt>
                <c:pt idx="320">
                  <c:v>-23.802014619298944</c:v>
                </c:pt>
                <c:pt idx="321">
                  <c:v>-23.676998828437881</c:v>
                </c:pt>
                <c:pt idx="322">
                  <c:v>-23.266216386146848</c:v>
                </c:pt>
                <c:pt idx="323">
                  <c:v>-22.785270328678529</c:v>
                </c:pt>
                <c:pt idx="324">
                  <c:v>-23.10018538057782</c:v>
                </c:pt>
                <c:pt idx="325">
                  <c:v>-24.669683341471647</c:v>
                </c:pt>
                <c:pt idx="326">
                  <c:v>-25.99342644700706</c:v>
                </c:pt>
                <c:pt idx="327">
                  <c:v>-25.667106775644982</c:v>
                </c:pt>
                <c:pt idx="328">
                  <c:v>-25.431269923831849</c:v>
                </c:pt>
                <c:pt idx="329">
                  <c:v>-25.773907356926813</c:v>
                </c:pt>
                <c:pt idx="330">
                  <c:v>-23.694941094292581</c:v>
                </c:pt>
                <c:pt idx="331">
                  <c:v>-21.625493632399095</c:v>
                </c:pt>
                <c:pt idx="332">
                  <c:v>-22.419780840274555</c:v>
                </c:pt>
                <c:pt idx="333">
                  <c:v>-21.552860177571567</c:v>
                </c:pt>
                <c:pt idx="334">
                  <c:v>-22.345919734716585</c:v>
                </c:pt>
                <c:pt idx="335">
                  <c:v>-22.32307370391737</c:v>
                </c:pt>
                <c:pt idx="336">
                  <c:v>-21.392279245157809</c:v>
                </c:pt>
                <c:pt idx="337">
                  <c:v>-21.01418346053109</c:v>
                </c:pt>
                <c:pt idx="338">
                  <c:v>-21.623872623474519</c:v>
                </c:pt>
                <c:pt idx="339">
                  <c:v>-21.049933022232782</c:v>
                </c:pt>
                <c:pt idx="340">
                  <c:v>-20.593821591489043</c:v>
                </c:pt>
                <c:pt idx="341">
                  <c:v>-21.161627173195921</c:v>
                </c:pt>
                <c:pt idx="342">
                  <c:v>-22.064702120834646</c:v>
                </c:pt>
                <c:pt idx="343">
                  <c:v>-23.373140006540154</c:v>
                </c:pt>
                <c:pt idx="344">
                  <c:v>-23.236322172461481</c:v>
                </c:pt>
                <c:pt idx="345">
                  <c:v>-23.448762120323053</c:v>
                </c:pt>
                <c:pt idx="346">
                  <c:v>-23.307394722015733</c:v>
                </c:pt>
                <c:pt idx="347">
                  <c:v>-21.78652142064832</c:v>
                </c:pt>
                <c:pt idx="348">
                  <c:v>-21.27252702387775</c:v>
                </c:pt>
                <c:pt idx="349">
                  <c:v>-20.428863774892253</c:v>
                </c:pt>
                <c:pt idx="350">
                  <c:v>-20.783933510805095</c:v>
                </c:pt>
                <c:pt idx="351">
                  <c:v>-20.401076035798713</c:v>
                </c:pt>
                <c:pt idx="352">
                  <c:v>-19.729839537895874</c:v>
                </c:pt>
                <c:pt idx="353">
                  <c:v>-18.509868603998147</c:v>
                </c:pt>
                <c:pt idx="354">
                  <c:v>-18.473604672574556</c:v>
                </c:pt>
                <c:pt idx="355">
                  <c:v>-18.57336842306119</c:v>
                </c:pt>
                <c:pt idx="356">
                  <c:v>-17.696976246552737</c:v>
                </c:pt>
                <c:pt idx="357">
                  <c:v>-17.140424321098287</c:v>
                </c:pt>
                <c:pt idx="358">
                  <c:v>-16.001536633620692</c:v>
                </c:pt>
                <c:pt idx="359">
                  <c:v>-16.311782476235305</c:v>
                </c:pt>
                <c:pt idx="360">
                  <c:v>-15.91869603421954</c:v>
                </c:pt>
                <c:pt idx="361">
                  <c:v>-15.393353382605113</c:v>
                </c:pt>
                <c:pt idx="362">
                  <c:v>-14.465025159951338</c:v>
                </c:pt>
                <c:pt idx="363">
                  <c:v>-16.220693509635055</c:v>
                </c:pt>
                <c:pt idx="364">
                  <c:v>-15.583219517345242</c:v>
                </c:pt>
                <c:pt idx="365">
                  <c:v>-15.784532560162067</c:v>
                </c:pt>
                <c:pt idx="366">
                  <c:v>-15.841852575304733</c:v>
                </c:pt>
                <c:pt idx="367">
                  <c:v>-16.315134703118204</c:v>
                </c:pt>
                <c:pt idx="368">
                  <c:v>-14.758674919252453</c:v>
                </c:pt>
                <c:pt idx="369">
                  <c:v>-13.536703464253062</c:v>
                </c:pt>
                <c:pt idx="370">
                  <c:v>-12.219299645473322</c:v>
                </c:pt>
                <c:pt idx="371">
                  <c:v>-12.50644230646679</c:v>
                </c:pt>
                <c:pt idx="372">
                  <c:v>-12.783396635739447</c:v>
                </c:pt>
                <c:pt idx="373">
                  <c:v>-13.311563869934364</c:v>
                </c:pt>
                <c:pt idx="374">
                  <c:v>-13.070253567717236</c:v>
                </c:pt>
                <c:pt idx="375">
                  <c:v>-13.393246269444054</c:v>
                </c:pt>
                <c:pt idx="376">
                  <c:v>-14.334381541244106</c:v>
                </c:pt>
                <c:pt idx="377">
                  <c:v>-13.51474591279449</c:v>
                </c:pt>
                <c:pt idx="378">
                  <c:v>-12.645826511414088</c:v>
                </c:pt>
                <c:pt idx="379">
                  <c:v>-12.41949329449414</c:v>
                </c:pt>
                <c:pt idx="380">
                  <c:v>-13.171654746149846</c:v>
                </c:pt>
                <c:pt idx="381">
                  <c:v>-13.511754719920262</c:v>
                </c:pt>
                <c:pt idx="382">
                  <c:v>-13.848976146986439</c:v>
                </c:pt>
                <c:pt idx="383">
                  <c:v>-13.767913663904899</c:v>
                </c:pt>
                <c:pt idx="384">
                  <c:v>-13.910663534982055</c:v>
                </c:pt>
                <c:pt idx="385">
                  <c:v>-14.212477754921043</c:v>
                </c:pt>
                <c:pt idx="386">
                  <c:v>-14.701320790803479</c:v>
                </c:pt>
                <c:pt idx="387">
                  <c:v>-15.061042559265005</c:v>
                </c:pt>
                <c:pt idx="388">
                  <c:v>-13.706735972112497</c:v>
                </c:pt>
                <c:pt idx="389">
                  <c:v>-14.560541054344284</c:v>
                </c:pt>
                <c:pt idx="390">
                  <c:v>-14.212258159314977</c:v>
                </c:pt>
                <c:pt idx="391">
                  <c:v>-14.743420167264778</c:v>
                </c:pt>
                <c:pt idx="392">
                  <c:v>-14.042296902692966</c:v>
                </c:pt>
                <c:pt idx="393">
                  <c:v>-13.774918827629396</c:v>
                </c:pt>
                <c:pt idx="394">
                  <c:v>-16.085615488674705</c:v>
                </c:pt>
                <c:pt idx="395">
                  <c:v>-14.891258570512814</c:v>
                </c:pt>
                <c:pt idx="396">
                  <c:v>-13.349813579259241</c:v>
                </c:pt>
                <c:pt idx="397">
                  <c:v>-13.038929142927362</c:v>
                </c:pt>
                <c:pt idx="398">
                  <c:v>-13.152055460316612</c:v>
                </c:pt>
                <c:pt idx="399">
                  <c:v>-12.143644998497043</c:v>
                </c:pt>
                <c:pt idx="400">
                  <c:v>-13.102382740277944</c:v>
                </c:pt>
                <c:pt idx="401">
                  <c:v>-12.973822294236907</c:v>
                </c:pt>
                <c:pt idx="402">
                  <c:v>-13.95886353182974</c:v>
                </c:pt>
                <c:pt idx="403">
                  <c:v>-13.587477181670701</c:v>
                </c:pt>
                <c:pt idx="404">
                  <c:v>-14.259433310012479</c:v>
                </c:pt>
                <c:pt idx="405">
                  <c:v>-14.528357426695235</c:v>
                </c:pt>
                <c:pt idx="406">
                  <c:v>-13.330307970225087</c:v>
                </c:pt>
                <c:pt idx="407">
                  <c:v>-12.641805030254712</c:v>
                </c:pt>
                <c:pt idx="408">
                  <c:v>-12.071461198469375</c:v>
                </c:pt>
                <c:pt idx="409">
                  <c:v>-10.283066152567775</c:v>
                </c:pt>
                <c:pt idx="410">
                  <c:v>-9.6291226506361962</c:v>
                </c:pt>
                <c:pt idx="411">
                  <c:v>-10.120566348299482</c:v>
                </c:pt>
                <c:pt idx="412">
                  <c:v>-10.462508315246525</c:v>
                </c:pt>
                <c:pt idx="413">
                  <c:v>-10.332156829401342</c:v>
                </c:pt>
                <c:pt idx="414">
                  <c:v>-9.8768838997748336</c:v>
                </c:pt>
                <c:pt idx="415">
                  <c:v>-10.603928235123961</c:v>
                </c:pt>
                <c:pt idx="416">
                  <c:v>-9.5626190705009986</c:v>
                </c:pt>
                <c:pt idx="417">
                  <c:v>-9.7631115281208523</c:v>
                </c:pt>
                <c:pt idx="418">
                  <c:v>-10.032593853126079</c:v>
                </c:pt>
                <c:pt idx="419">
                  <c:v>-9.789352024419534</c:v>
                </c:pt>
                <c:pt idx="420">
                  <c:v>-11.040477392765606</c:v>
                </c:pt>
                <c:pt idx="421">
                  <c:v>-10.248546751510217</c:v>
                </c:pt>
                <c:pt idx="422">
                  <c:v>-9.7409817026745955</c:v>
                </c:pt>
                <c:pt idx="423">
                  <c:v>-10.45118996043756</c:v>
                </c:pt>
                <c:pt idx="424">
                  <c:v>-10.584916129326542</c:v>
                </c:pt>
                <c:pt idx="425">
                  <c:v>-11.255009969387837</c:v>
                </c:pt>
                <c:pt idx="426">
                  <c:v>-11.432862533294891</c:v>
                </c:pt>
                <c:pt idx="427">
                  <c:v>-11.134704378113556</c:v>
                </c:pt>
                <c:pt idx="428">
                  <c:v>-12.369721434853481</c:v>
                </c:pt>
                <c:pt idx="429">
                  <c:v>-11.629403828021083</c:v>
                </c:pt>
                <c:pt idx="430">
                  <c:v>-11.999272204725047</c:v>
                </c:pt>
                <c:pt idx="431">
                  <c:v>-13.601796322024976</c:v>
                </c:pt>
                <c:pt idx="432">
                  <c:v>-12.591546333122919</c:v>
                </c:pt>
                <c:pt idx="433">
                  <c:v>-12.54725747001268</c:v>
                </c:pt>
                <c:pt idx="434">
                  <c:v>-14.407982663206722</c:v>
                </c:pt>
                <c:pt idx="435">
                  <c:v>-13.934820032144543</c:v>
                </c:pt>
                <c:pt idx="436">
                  <c:v>-14.933355005270641</c:v>
                </c:pt>
                <c:pt idx="437">
                  <c:v>-14.754884311770741</c:v>
                </c:pt>
                <c:pt idx="438">
                  <c:v>-13.023074064278443</c:v>
                </c:pt>
                <c:pt idx="439">
                  <c:v>-13.995386658589435</c:v>
                </c:pt>
                <c:pt idx="440">
                  <c:v>-14.490637711802048</c:v>
                </c:pt>
                <c:pt idx="441">
                  <c:v>-16.03542404090668</c:v>
                </c:pt>
                <c:pt idx="442">
                  <c:v>-16.966624403118246</c:v>
                </c:pt>
                <c:pt idx="443">
                  <c:v>-16.779297836560193</c:v>
                </c:pt>
                <c:pt idx="444">
                  <c:v>-14.809717720289891</c:v>
                </c:pt>
                <c:pt idx="445">
                  <c:v>-15.252424483778624</c:v>
                </c:pt>
                <c:pt idx="446">
                  <c:v>-16.545014420276324</c:v>
                </c:pt>
                <c:pt idx="447">
                  <c:v>-18.663784034404205</c:v>
                </c:pt>
                <c:pt idx="448">
                  <c:v>-19.181641070935569</c:v>
                </c:pt>
                <c:pt idx="449">
                  <c:v>-18.837301067234062</c:v>
                </c:pt>
                <c:pt idx="450">
                  <c:v>-17.09690531050169</c:v>
                </c:pt>
                <c:pt idx="451">
                  <c:v>-17.334981557154663</c:v>
                </c:pt>
                <c:pt idx="452">
                  <c:v>-17.513189262060902</c:v>
                </c:pt>
                <c:pt idx="453">
                  <c:v>-16.922699638698049</c:v>
                </c:pt>
                <c:pt idx="454">
                  <c:v>-18.286758689738793</c:v>
                </c:pt>
                <c:pt idx="455">
                  <c:v>-18.142410172046638</c:v>
                </c:pt>
                <c:pt idx="456">
                  <c:v>-18.538075689793711</c:v>
                </c:pt>
                <c:pt idx="457">
                  <c:v>-16.216114770410378</c:v>
                </c:pt>
                <c:pt idx="458">
                  <c:v>-17.230067942538547</c:v>
                </c:pt>
                <c:pt idx="459">
                  <c:v>-15.756775727577901</c:v>
                </c:pt>
                <c:pt idx="460">
                  <c:v>-14.433409387877932</c:v>
                </c:pt>
                <c:pt idx="461">
                  <c:v>-16.265211317147255</c:v>
                </c:pt>
                <c:pt idx="462">
                  <c:v>-15.970116059556123</c:v>
                </c:pt>
                <c:pt idx="463">
                  <c:v>-16.930856274436337</c:v>
                </c:pt>
                <c:pt idx="464">
                  <c:v>-15.774653204631191</c:v>
                </c:pt>
                <c:pt idx="465">
                  <c:v>-15.40407665302094</c:v>
                </c:pt>
                <c:pt idx="466">
                  <c:v>-14.415981343114311</c:v>
                </c:pt>
                <c:pt idx="467">
                  <c:v>-13.900841805519493</c:v>
                </c:pt>
                <c:pt idx="468">
                  <c:v>-14.012917802565315</c:v>
                </c:pt>
                <c:pt idx="469">
                  <c:v>-14.212848784429397</c:v>
                </c:pt>
                <c:pt idx="470">
                  <c:v>-14.192441330914072</c:v>
                </c:pt>
                <c:pt idx="471">
                  <c:v>-14.811192171185066</c:v>
                </c:pt>
                <c:pt idx="472">
                  <c:v>-15.934778259614106</c:v>
                </c:pt>
                <c:pt idx="473">
                  <c:v>-14.917995109795838</c:v>
                </c:pt>
                <c:pt idx="474">
                  <c:v>-14.883641869055072</c:v>
                </c:pt>
                <c:pt idx="475">
                  <c:v>-15.60302979320563</c:v>
                </c:pt>
                <c:pt idx="476">
                  <c:v>-15.585405549174242</c:v>
                </c:pt>
                <c:pt idx="477">
                  <c:v>-15.965713454694747</c:v>
                </c:pt>
                <c:pt idx="478">
                  <c:v>-15.925734049135599</c:v>
                </c:pt>
                <c:pt idx="479">
                  <c:v>-15.835960352542761</c:v>
                </c:pt>
                <c:pt idx="480">
                  <c:v>-14.652873877697818</c:v>
                </c:pt>
                <c:pt idx="481">
                  <c:v>-15.017800075823954</c:v>
                </c:pt>
                <c:pt idx="482">
                  <c:v>-13.547953173068352</c:v>
                </c:pt>
                <c:pt idx="483">
                  <c:v>-13.134203594943441</c:v>
                </c:pt>
                <c:pt idx="484">
                  <c:v>-15.186448087735394</c:v>
                </c:pt>
                <c:pt idx="485">
                  <c:v>-12.26569693529418</c:v>
                </c:pt>
                <c:pt idx="486">
                  <c:v>-13.069045147839207</c:v>
                </c:pt>
                <c:pt idx="487">
                  <c:v>-13.85150921134964</c:v>
                </c:pt>
                <c:pt idx="488">
                  <c:v>-13.903556562795998</c:v>
                </c:pt>
                <c:pt idx="489">
                  <c:v>-15.675875147499111</c:v>
                </c:pt>
                <c:pt idx="490">
                  <c:v>-14.96142885395288</c:v>
                </c:pt>
                <c:pt idx="491">
                  <c:v>-14.641734403758685</c:v>
                </c:pt>
                <c:pt idx="492">
                  <c:v>-18.977644670707051</c:v>
                </c:pt>
                <c:pt idx="493">
                  <c:v>-18.409069601713806</c:v>
                </c:pt>
                <c:pt idx="494">
                  <c:v>-20.50015390503042</c:v>
                </c:pt>
                <c:pt idx="495">
                  <c:v>-22.009777039050586</c:v>
                </c:pt>
                <c:pt idx="496">
                  <c:v>-22.763348595938954</c:v>
                </c:pt>
                <c:pt idx="497">
                  <c:v>-25.520490418887636</c:v>
                </c:pt>
                <c:pt idx="498">
                  <c:v>-22.608487662937556</c:v>
                </c:pt>
                <c:pt idx="499">
                  <c:v>-22.758014269526328</c:v>
                </c:pt>
                <c:pt idx="500">
                  <c:v>-22.9153756752067</c:v>
                </c:pt>
                <c:pt idx="501">
                  <c:v>-23.44807038715285</c:v>
                </c:pt>
                <c:pt idx="502">
                  <c:v>-24.996529449815934</c:v>
                </c:pt>
                <c:pt idx="503">
                  <c:v>-24.780381539585175</c:v>
                </c:pt>
                <c:pt idx="504">
                  <c:v>-23.249815666265611</c:v>
                </c:pt>
                <c:pt idx="505">
                  <c:v>-21.639333580810678</c:v>
                </c:pt>
                <c:pt idx="506">
                  <c:v>-19.139579906734507</c:v>
                </c:pt>
                <c:pt idx="507">
                  <c:v>-19.111633844367738</c:v>
                </c:pt>
                <c:pt idx="508">
                  <c:v>-18.579639262727014</c:v>
                </c:pt>
                <c:pt idx="509">
                  <c:v>-18.543572125467779</c:v>
                </c:pt>
                <c:pt idx="510">
                  <c:v>-19.027155898294382</c:v>
                </c:pt>
                <c:pt idx="511">
                  <c:v>-18.161774611792232</c:v>
                </c:pt>
                <c:pt idx="512">
                  <c:v>-17.337653755824189</c:v>
                </c:pt>
                <c:pt idx="513">
                  <c:v>-16.92146684394114</c:v>
                </c:pt>
                <c:pt idx="514">
                  <c:v>-16.513678221035146</c:v>
                </c:pt>
                <c:pt idx="515">
                  <c:v>-16.919187310230605</c:v>
                </c:pt>
                <c:pt idx="516">
                  <c:v>-16.788040420067848</c:v>
                </c:pt>
                <c:pt idx="517">
                  <c:v>-16.489714704512998</c:v>
                </c:pt>
                <c:pt idx="518">
                  <c:v>-15.060680160340224</c:v>
                </c:pt>
                <c:pt idx="519">
                  <c:v>-14.093836124221394</c:v>
                </c:pt>
                <c:pt idx="520">
                  <c:v>-13.340230723617902</c:v>
                </c:pt>
                <c:pt idx="521">
                  <c:v>-12.404899260125823</c:v>
                </c:pt>
                <c:pt idx="522">
                  <c:v>-12.534818903498953</c:v>
                </c:pt>
                <c:pt idx="523">
                  <c:v>-12.663140861834306</c:v>
                </c:pt>
                <c:pt idx="524">
                  <c:v>-11.507241618128713</c:v>
                </c:pt>
                <c:pt idx="525">
                  <c:v>-11.221022392259689</c:v>
                </c:pt>
                <c:pt idx="526">
                  <c:v>-11.701210749707457</c:v>
                </c:pt>
                <c:pt idx="527">
                  <c:v>-10.335391440349534</c:v>
                </c:pt>
                <c:pt idx="528">
                  <c:v>-10.073275830176344</c:v>
                </c:pt>
                <c:pt idx="529">
                  <c:v>-9.7638503774354657</c:v>
                </c:pt>
                <c:pt idx="530">
                  <c:v>-10.472429500646225</c:v>
                </c:pt>
                <c:pt idx="531">
                  <c:v>-10.37295602715041</c:v>
                </c:pt>
                <c:pt idx="532">
                  <c:v>-10.740728106818267</c:v>
                </c:pt>
                <c:pt idx="533">
                  <c:v>-10.429702253377855</c:v>
                </c:pt>
                <c:pt idx="534">
                  <c:v>-10.413481540544783</c:v>
                </c:pt>
                <c:pt idx="535">
                  <c:v>-11.416723606246521</c:v>
                </c:pt>
                <c:pt idx="536">
                  <c:v>-11.384715040858861</c:v>
                </c:pt>
                <c:pt idx="537">
                  <c:v>-11.136783189800823</c:v>
                </c:pt>
                <c:pt idx="538">
                  <c:v>-11.695728232331447</c:v>
                </c:pt>
                <c:pt idx="539">
                  <c:v>-12.083265427126179</c:v>
                </c:pt>
                <c:pt idx="540">
                  <c:v>-12.611720843499574</c:v>
                </c:pt>
                <c:pt idx="541">
                  <c:v>-12.61438196181482</c:v>
                </c:pt>
                <c:pt idx="542">
                  <c:v>-14.096450741560798</c:v>
                </c:pt>
                <c:pt idx="543">
                  <c:v>-13.931126014842899</c:v>
                </c:pt>
                <c:pt idx="544">
                  <c:v>-13.412614570894659</c:v>
                </c:pt>
                <c:pt idx="545">
                  <c:v>-14.684447000043711</c:v>
                </c:pt>
                <c:pt idx="546">
                  <c:v>-14.815035298246926</c:v>
                </c:pt>
                <c:pt idx="547">
                  <c:v>-15.092699080533318</c:v>
                </c:pt>
                <c:pt idx="548">
                  <c:v>-14.398707739218713</c:v>
                </c:pt>
                <c:pt idx="549">
                  <c:v>-13.717014537013686</c:v>
                </c:pt>
                <c:pt idx="550">
                  <c:v>-13.256869930156824</c:v>
                </c:pt>
                <c:pt idx="551">
                  <c:v>-13.442594227323717</c:v>
                </c:pt>
                <c:pt idx="552">
                  <c:v>-14.170606252992483</c:v>
                </c:pt>
                <c:pt idx="553">
                  <c:v>-14.805496495282199</c:v>
                </c:pt>
                <c:pt idx="554">
                  <c:v>-14.954749475061906</c:v>
                </c:pt>
                <c:pt idx="555">
                  <c:v>-14.77855746873395</c:v>
                </c:pt>
                <c:pt idx="556">
                  <c:v>-13.13660706095412</c:v>
                </c:pt>
                <c:pt idx="557">
                  <c:v>-13.839532483186298</c:v>
                </c:pt>
                <c:pt idx="558">
                  <c:v>-13.820006279645474</c:v>
                </c:pt>
                <c:pt idx="559">
                  <c:v>-12.284468801093279</c:v>
                </c:pt>
                <c:pt idx="560">
                  <c:v>-12.394336336268942</c:v>
                </c:pt>
                <c:pt idx="561">
                  <c:v>-11.404757961747345</c:v>
                </c:pt>
                <c:pt idx="562">
                  <c:v>-11.961659788956053</c:v>
                </c:pt>
                <c:pt idx="563">
                  <c:v>-11.886425352065103</c:v>
                </c:pt>
                <c:pt idx="564">
                  <c:v>-11.436235655729305</c:v>
                </c:pt>
                <c:pt idx="565">
                  <c:v>-11.812537822592844</c:v>
                </c:pt>
                <c:pt idx="566">
                  <c:v>-11.769389330219219</c:v>
                </c:pt>
                <c:pt idx="567">
                  <c:v>-10.855104441472648</c:v>
                </c:pt>
                <c:pt idx="568">
                  <c:v>-11.670979343473256</c:v>
                </c:pt>
                <c:pt idx="569">
                  <c:v>-12.314021800620772</c:v>
                </c:pt>
                <c:pt idx="570">
                  <c:v>-10.836711487057409</c:v>
                </c:pt>
              </c:numCache>
            </c:numRef>
          </c:val>
          <c:smooth val="0"/>
          <c:extLst>
            <c:ext xmlns:c16="http://schemas.microsoft.com/office/drawing/2014/chart" uri="{C3380CC4-5D6E-409C-BE32-E72D297353CC}">
              <c16:uniqueId val="{00000000-960E-48C4-B4EF-B264D76C5218}"/>
            </c:ext>
          </c:extLst>
        </c:ser>
        <c:dLbls>
          <c:showLegendKey val="0"/>
          <c:showVal val="0"/>
          <c:showCatName val="0"/>
          <c:showSerName val="0"/>
          <c:showPercent val="0"/>
          <c:showBubbleSize val="0"/>
        </c:dLbls>
        <c:smooth val="0"/>
        <c:axId val="2038081920"/>
        <c:axId val="2038080608"/>
      </c:lineChart>
      <c:dateAx>
        <c:axId val="2038081920"/>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1" i="0" u="none" strike="noStrike" kern="1200" baseline="0">
                <a:solidFill>
                  <a:schemeClr val="tx1"/>
                </a:solidFill>
                <a:latin typeface="+mn-lt"/>
                <a:ea typeface="+mn-ea"/>
                <a:cs typeface="+mn-cs"/>
              </a:defRPr>
            </a:pPr>
            <a:endParaRPr lang="en-US"/>
          </a:p>
        </c:txPr>
        <c:crossAx val="2038080608"/>
        <c:crosses val="autoZero"/>
        <c:auto val="1"/>
        <c:lblOffset val="100"/>
        <c:baseTimeUnit val="days"/>
      </c:dateAx>
      <c:valAx>
        <c:axId val="203808060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2038081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53CE23A-7D44-49FB-B577-2BAA75687A6B}" type="slidenum">
              <a:rPr lang="en-US" altLang="en-US"/>
              <a:pPr>
                <a:defRPr/>
              </a:pPr>
              <a:t>‹#›</a:t>
            </a:fld>
            <a:endParaRPr lang="en-US" altLang="en-US"/>
          </a:p>
        </p:txBody>
      </p:sp>
    </p:spTree>
    <p:extLst>
      <p:ext uri="{BB962C8B-B14F-4D97-AF65-F5344CB8AC3E}">
        <p14:creationId xmlns:p14="http://schemas.microsoft.com/office/powerpoint/2010/main" val="17298418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A8AA6A22-B9FE-4DCF-A9C5-FDBDC15B37CF}" type="slidenum">
              <a:rPr lang="en-US" altLang="en-US" sz="1200" smtClean="0"/>
              <a:pPr/>
              <a:t>1</a:t>
            </a:fld>
            <a:endParaRPr lang="en-US" altLang="en-US" sz="120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10</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25010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11</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87787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2</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8321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3</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75902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4</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26869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5</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12270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1B19D8E-D44C-431E-BBBD-7CFBE90EEA13}" type="slidenum">
              <a:rPr lang="en-US" altLang="en-US" sz="1200" smtClean="0"/>
              <a:pPr/>
              <a:t>6</a:t>
            </a:fld>
            <a:endParaRPr lang="en-US" altLang="en-US" sz="1200"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38098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7</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87715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1B19D8E-D44C-431E-BBBD-7CFBE90EEA13}" type="slidenum">
              <a:rPr lang="en-US" altLang="en-US" sz="1200" smtClean="0"/>
              <a:pPr/>
              <a:t>8</a:t>
            </a:fld>
            <a:endParaRPr lang="en-US" altLang="en-US" sz="1200"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23531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27100">
              <a:defRPr sz="2400">
                <a:solidFill>
                  <a:schemeClr val="tx1"/>
                </a:solidFill>
                <a:latin typeface="Times New Roman" panose="02020603050405020304" pitchFamily="18" charset="0"/>
              </a:defRPr>
            </a:lvl1pPr>
            <a:lvl2pPr marL="712788" indent="-273050" defTabSz="927100">
              <a:defRPr sz="2400">
                <a:solidFill>
                  <a:schemeClr val="tx1"/>
                </a:solidFill>
                <a:latin typeface="Times New Roman" panose="02020603050405020304" pitchFamily="18" charset="0"/>
              </a:defRPr>
            </a:lvl2pPr>
            <a:lvl3pPr marL="1096963" indent="-219075" defTabSz="927100">
              <a:defRPr sz="2400">
                <a:solidFill>
                  <a:schemeClr val="tx1"/>
                </a:solidFill>
                <a:latin typeface="Times New Roman" panose="02020603050405020304" pitchFamily="18" charset="0"/>
              </a:defRPr>
            </a:lvl3pPr>
            <a:lvl4pPr marL="1535113" indent="-219075" defTabSz="927100">
              <a:defRPr sz="2400">
                <a:solidFill>
                  <a:schemeClr val="tx1"/>
                </a:solidFill>
                <a:latin typeface="Times New Roman" panose="02020603050405020304" pitchFamily="18" charset="0"/>
              </a:defRPr>
            </a:lvl4pPr>
            <a:lvl5pPr marL="1974850" indent="-219075" defTabSz="927100">
              <a:defRPr sz="2400">
                <a:solidFill>
                  <a:schemeClr val="tx1"/>
                </a:solidFill>
                <a:latin typeface="Times New Roman" panose="02020603050405020304" pitchFamily="18" charset="0"/>
              </a:defRPr>
            </a:lvl5pPr>
            <a:lvl6pPr marL="2432050" indent="-219075" defTabSz="927100" eaLnBrk="0" fontAlgn="base" hangingPunct="0">
              <a:spcBef>
                <a:spcPct val="0"/>
              </a:spcBef>
              <a:spcAft>
                <a:spcPct val="0"/>
              </a:spcAft>
              <a:defRPr sz="2400">
                <a:solidFill>
                  <a:schemeClr val="tx1"/>
                </a:solidFill>
                <a:latin typeface="Times New Roman" panose="02020603050405020304" pitchFamily="18" charset="0"/>
              </a:defRPr>
            </a:lvl6pPr>
            <a:lvl7pPr marL="2889250" indent="-219075" defTabSz="927100" eaLnBrk="0" fontAlgn="base" hangingPunct="0">
              <a:spcBef>
                <a:spcPct val="0"/>
              </a:spcBef>
              <a:spcAft>
                <a:spcPct val="0"/>
              </a:spcAft>
              <a:defRPr sz="2400">
                <a:solidFill>
                  <a:schemeClr val="tx1"/>
                </a:solidFill>
                <a:latin typeface="Times New Roman" panose="02020603050405020304" pitchFamily="18" charset="0"/>
              </a:defRPr>
            </a:lvl7pPr>
            <a:lvl8pPr marL="3346450" indent="-219075" defTabSz="927100" eaLnBrk="0" fontAlgn="base" hangingPunct="0">
              <a:spcBef>
                <a:spcPct val="0"/>
              </a:spcBef>
              <a:spcAft>
                <a:spcPct val="0"/>
              </a:spcAft>
              <a:defRPr sz="2400">
                <a:solidFill>
                  <a:schemeClr val="tx1"/>
                </a:solidFill>
                <a:latin typeface="Times New Roman" panose="02020603050405020304" pitchFamily="18" charset="0"/>
              </a:defRPr>
            </a:lvl8pPr>
            <a:lvl9pPr marL="3803650" indent="-219075" defTabSz="927100" eaLnBrk="0" fontAlgn="base" hangingPunct="0">
              <a:spcBef>
                <a:spcPct val="0"/>
              </a:spcBef>
              <a:spcAft>
                <a:spcPct val="0"/>
              </a:spcAft>
              <a:defRPr sz="2400">
                <a:solidFill>
                  <a:schemeClr val="tx1"/>
                </a:solidFill>
                <a:latin typeface="Times New Roman" panose="02020603050405020304" pitchFamily="18" charset="0"/>
              </a:defRPr>
            </a:lvl9pPr>
          </a:lstStyle>
          <a:p>
            <a:fld id="{53D36486-B27E-4C15-9295-6C2F69B3032D}" type="slidenum">
              <a:rPr lang="en-US" altLang="en-US" sz="1200" smtClean="0"/>
              <a:pPr/>
              <a:t>9</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53556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A0B253F-22E9-4443-8D09-960EC8DF1C61}" type="slidenum">
              <a:rPr lang="en-US" altLang="en-US"/>
              <a:pPr>
                <a:defRPr/>
              </a:pPr>
              <a:t>‹#›</a:t>
            </a:fld>
            <a:endParaRPr lang="en-US" altLang="en-US"/>
          </a:p>
        </p:txBody>
      </p:sp>
    </p:spTree>
    <p:extLst>
      <p:ext uri="{BB962C8B-B14F-4D97-AF65-F5344CB8AC3E}">
        <p14:creationId xmlns:p14="http://schemas.microsoft.com/office/powerpoint/2010/main" val="1958550855"/>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A800B55-E96D-4363-B09F-A64947B77369}" type="slidenum">
              <a:rPr lang="en-US" altLang="en-US"/>
              <a:pPr>
                <a:defRPr/>
              </a:pPr>
              <a:t>‹#›</a:t>
            </a:fld>
            <a:endParaRPr lang="en-US" altLang="en-US"/>
          </a:p>
        </p:txBody>
      </p:sp>
    </p:spTree>
    <p:extLst>
      <p:ext uri="{BB962C8B-B14F-4D97-AF65-F5344CB8AC3E}">
        <p14:creationId xmlns:p14="http://schemas.microsoft.com/office/powerpoint/2010/main" val="640362078"/>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92ABAC1-FE32-45F2-B913-9442D12F9061}" type="slidenum">
              <a:rPr lang="en-US" altLang="en-US"/>
              <a:pPr>
                <a:defRPr/>
              </a:pPr>
              <a:t>‹#›</a:t>
            </a:fld>
            <a:endParaRPr lang="en-US" altLang="en-US"/>
          </a:p>
        </p:txBody>
      </p:sp>
    </p:spTree>
    <p:extLst>
      <p:ext uri="{BB962C8B-B14F-4D97-AF65-F5344CB8AC3E}">
        <p14:creationId xmlns:p14="http://schemas.microsoft.com/office/powerpoint/2010/main" val="255712310"/>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2D5B536-54BC-4C7B-8558-0E0FC01FDC08}" type="slidenum">
              <a:rPr lang="en-US" altLang="en-US"/>
              <a:pPr>
                <a:defRPr/>
              </a:pPr>
              <a:t>‹#›</a:t>
            </a:fld>
            <a:endParaRPr lang="en-US" altLang="en-US"/>
          </a:p>
        </p:txBody>
      </p:sp>
    </p:spTree>
    <p:extLst>
      <p:ext uri="{BB962C8B-B14F-4D97-AF65-F5344CB8AC3E}">
        <p14:creationId xmlns:p14="http://schemas.microsoft.com/office/powerpoint/2010/main" val="1805438686"/>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DC0425F-66D9-48F7-A128-C1CB51032BEE}" type="slidenum">
              <a:rPr lang="en-US" altLang="en-US"/>
              <a:pPr>
                <a:defRPr/>
              </a:pPr>
              <a:t>‹#›</a:t>
            </a:fld>
            <a:endParaRPr lang="en-US" altLang="en-US"/>
          </a:p>
        </p:txBody>
      </p:sp>
    </p:spTree>
    <p:extLst>
      <p:ext uri="{BB962C8B-B14F-4D97-AF65-F5344CB8AC3E}">
        <p14:creationId xmlns:p14="http://schemas.microsoft.com/office/powerpoint/2010/main" val="337356520"/>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627165F4-8F33-44BD-A061-D4C9378AF07B}" type="slidenum">
              <a:rPr lang="en-US" altLang="en-US"/>
              <a:pPr>
                <a:defRPr/>
              </a:pPr>
              <a:t>‹#›</a:t>
            </a:fld>
            <a:endParaRPr lang="en-US" altLang="en-US"/>
          </a:p>
        </p:txBody>
      </p:sp>
    </p:spTree>
    <p:extLst>
      <p:ext uri="{BB962C8B-B14F-4D97-AF65-F5344CB8AC3E}">
        <p14:creationId xmlns:p14="http://schemas.microsoft.com/office/powerpoint/2010/main" val="2758119977"/>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57B9CFA3-A154-4C9F-BBA6-655C0B9750DC}" type="slidenum">
              <a:rPr lang="en-US" altLang="en-US"/>
              <a:pPr>
                <a:defRPr/>
              </a:pPr>
              <a:t>‹#›</a:t>
            </a:fld>
            <a:endParaRPr lang="en-US" altLang="en-US"/>
          </a:p>
        </p:txBody>
      </p:sp>
    </p:spTree>
    <p:extLst>
      <p:ext uri="{BB962C8B-B14F-4D97-AF65-F5344CB8AC3E}">
        <p14:creationId xmlns:p14="http://schemas.microsoft.com/office/powerpoint/2010/main" val="2724293938"/>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A72B7A6A-081A-4682-9DDC-8B084FB7BE61}" type="slidenum">
              <a:rPr lang="en-US" altLang="en-US"/>
              <a:pPr>
                <a:defRPr/>
              </a:pPr>
              <a:t>‹#›</a:t>
            </a:fld>
            <a:endParaRPr lang="en-US" altLang="en-US"/>
          </a:p>
        </p:txBody>
      </p:sp>
    </p:spTree>
    <p:extLst>
      <p:ext uri="{BB962C8B-B14F-4D97-AF65-F5344CB8AC3E}">
        <p14:creationId xmlns:p14="http://schemas.microsoft.com/office/powerpoint/2010/main" val="3323288453"/>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6C8C455F-3081-4610-9B34-034F4C882F0B}" type="slidenum">
              <a:rPr lang="en-US" altLang="en-US"/>
              <a:pPr>
                <a:defRPr/>
              </a:pPr>
              <a:t>‹#›</a:t>
            </a:fld>
            <a:endParaRPr lang="en-US" altLang="en-US"/>
          </a:p>
        </p:txBody>
      </p:sp>
    </p:spTree>
    <p:extLst>
      <p:ext uri="{BB962C8B-B14F-4D97-AF65-F5344CB8AC3E}">
        <p14:creationId xmlns:p14="http://schemas.microsoft.com/office/powerpoint/2010/main" val="1417832077"/>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1F9A31C-4771-4E66-A592-9E4DBA59AE8B}" type="slidenum">
              <a:rPr lang="en-US" altLang="en-US"/>
              <a:pPr>
                <a:defRPr/>
              </a:pPr>
              <a:t>‹#›</a:t>
            </a:fld>
            <a:endParaRPr lang="en-US" altLang="en-US"/>
          </a:p>
        </p:txBody>
      </p:sp>
    </p:spTree>
    <p:extLst>
      <p:ext uri="{BB962C8B-B14F-4D97-AF65-F5344CB8AC3E}">
        <p14:creationId xmlns:p14="http://schemas.microsoft.com/office/powerpoint/2010/main" val="1056800956"/>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5F95F96-5453-4E6C-BAE8-F437F9D94401}" type="slidenum">
              <a:rPr lang="en-US" altLang="en-US"/>
              <a:pPr>
                <a:defRPr/>
              </a:pPr>
              <a:t>‹#›</a:t>
            </a:fld>
            <a:endParaRPr lang="en-US" altLang="en-US"/>
          </a:p>
        </p:txBody>
      </p:sp>
    </p:spTree>
    <p:extLst>
      <p:ext uri="{BB962C8B-B14F-4D97-AF65-F5344CB8AC3E}">
        <p14:creationId xmlns:p14="http://schemas.microsoft.com/office/powerpoint/2010/main" val="2523304560"/>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onotype Corsiva" panose="03010101010201010101" pitchFamily="66" charset="0"/>
              </a:defRPr>
            </a:lvl1pPr>
          </a:lstStyle>
          <a:p>
            <a:pPr>
              <a:defRPr/>
            </a:pPr>
            <a:fld id="{26FAE74A-862F-4F2A-BA2C-ED834D2DD82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733800"/>
            <a:ext cx="7772400" cy="1376363"/>
          </a:xfrm>
        </p:spPr>
        <p:txBody>
          <a:bodyPr/>
          <a:lstStyle/>
          <a:p>
            <a:pPr eaLnBrk="1" hangingPunct="1"/>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r>
              <a:rPr lang="en-US" altLang="en-US" sz="2800" b="1" dirty="0" smtClean="0">
                <a:solidFill>
                  <a:schemeClr val="tx1"/>
                </a:solidFill>
              </a:rPr>
              <a:t>Fifteenth Annual REIA/DePaul Summit</a:t>
            </a:r>
            <a:r>
              <a:rPr lang="en-US" altLang="en-US" sz="2800" dirty="0" smtClean="0">
                <a:solidFill>
                  <a:schemeClr val="tx1"/>
                </a:solidFill>
              </a:rPr>
              <a:t/>
            </a:r>
            <a:br>
              <a:rPr lang="en-US" altLang="en-US" sz="2800" dirty="0" smtClean="0">
                <a:solidFill>
                  <a:schemeClr val="tx1"/>
                </a:solidFill>
              </a:rPr>
            </a:br>
            <a:r>
              <a:rPr lang="en-US" altLang="en-US" sz="2800" dirty="0" smtClean="0">
                <a:solidFill>
                  <a:schemeClr val="tx1"/>
                </a:solidFill>
              </a:rPr>
              <a:t/>
            </a:r>
            <a:br>
              <a:rPr lang="en-US" altLang="en-US" sz="2800" dirty="0" smtClean="0">
                <a:solidFill>
                  <a:schemeClr val="tx1"/>
                </a:solidFill>
              </a:rPr>
            </a:br>
            <a:r>
              <a:rPr lang="en-US" altLang="en-US" sz="2400" b="1" dirty="0" smtClean="0">
                <a:solidFill>
                  <a:schemeClr val="tx1"/>
                </a:solidFill>
              </a:rPr>
              <a:t>A Mid-Year Perspective on </a:t>
            </a:r>
            <a:br>
              <a:rPr lang="en-US" altLang="en-US" sz="2400" b="1" dirty="0" smtClean="0">
                <a:solidFill>
                  <a:schemeClr val="tx1"/>
                </a:solidFill>
              </a:rPr>
            </a:br>
            <a:r>
              <a:rPr lang="en-US" altLang="en-US" sz="2400" b="1" dirty="0" smtClean="0">
                <a:solidFill>
                  <a:schemeClr val="tx1"/>
                </a:solidFill>
              </a:rPr>
              <a:t>Chicago Real Estate Market</a:t>
            </a:r>
            <a:br>
              <a:rPr lang="en-US" altLang="en-US" sz="2400" b="1" dirty="0" smtClean="0">
                <a:solidFill>
                  <a:schemeClr val="tx1"/>
                </a:solidFill>
              </a:rPr>
            </a:br>
            <a:r>
              <a:rPr lang="en-US" altLang="en-US" sz="2800" dirty="0" smtClean="0">
                <a:solidFill>
                  <a:schemeClr val="tx1"/>
                </a:solidFill>
              </a:rPr>
              <a:t/>
            </a:r>
            <a:br>
              <a:rPr lang="en-US" altLang="en-US" sz="2800" dirty="0" smtClean="0">
                <a:solidFill>
                  <a:schemeClr val="tx1"/>
                </a:solidFill>
              </a:rPr>
            </a:br>
            <a:r>
              <a:rPr lang="en-US" altLang="en-US" sz="2400" b="1" dirty="0" smtClean="0">
                <a:solidFill>
                  <a:schemeClr val="tx1"/>
                </a:solidFill>
              </a:rPr>
              <a:t>September 19, 2109</a:t>
            </a:r>
            <a:br>
              <a:rPr lang="en-US" altLang="en-US" sz="2400" b="1" dirty="0" smtClean="0">
                <a:solidFill>
                  <a:schemeClr val="tx1"/>
                </a:solidFill>
              </a:rPr>
            </a:br>
            <a:r>
              <a:rPr lang="en-US" altLang="en-US" sz="2800" dirty="0" smtClean="0">
                <a:solidFill>
                  <a:schemeClr val="tx1"/>
                </a:solidFill>
              </a:rPr>
              <a:t/>
            </a:r>
            <a:br>
              <a:rPr lang="en-US" altLang="en-US" sz="2800" dirty="0" smtClean="0">
                <a:solidFill>
                  <a:schemeClr val="tx1"/>
                </a:solidFill>
              </a:rPr>
            </a:br>
            <a:r>
              <a:rPr lang="en-US" altLang="en-US" sz="2400" b="1" dirty="0" smtClean="0">
                <a:solidFill>
                  <a:schemeClr val="tx1"/>
                </a:solidFill>
              </a:rPr>
              <a:t>James D. Shilling </a:t>
            </a:r>
            <a:br>
              <a:rPr lang="en-US" altLang="en-US" sz="2400" b="1" dirty="0" smtClean="0">
                <a:solidFill>
                  <a:schemeClr val="tx1"/>
                </a:solidFill>
              </a:rPr>
            </a:br>
            <a:r>
              <a:rPr lang="en-US" altLang="en-US" sz="2400" b="1" dirty="0" smtClean="0">
                <a:solidFill>
                  <a:schemeClr val="tx1"/>
                </a:solidFill>
              </a:rPr>
              <a:t>DePaul University</a:t>
            </a:r>
          </a:p>
        </p:txBody>
      </p:sp>
      <p:sp>
        <p:nvSpPr>
          <p:cNvPr id="3075" name="Rectangle 3"/>
          <p:cNvSpPr>
            <a:spLocks noGrp="1" noChangeArrowheads="1"/>
          </p:cNvSpPr>
          <p:nvPr>
            <p:ph type="subTitle" idx="1"/>
          </p:nvPr>
        </p:nvSpPr>
        <p:spPr>
          <a:xfrm>
            <a:off x="685800" y="5181600"/>
            <a:ext cx="7620000" cy="1281113"/>
          </a:xfrm>
        </p:spPr>
        <p:txBody>
          <a:bodyPr/>
          <a:lstStyle/>
          <a:p>
            <a:pPr eaLnBrk="1" hangingPunct="1"/>
            <a:r>
              <a:rPr lang="en-US" altLang="en-US" dirty="0" smtClean="0">
                <a:solidFill>
                  <a:srgbClr val="00B0F0"/>
                </a:solidFill>
              </a:rPr>
              <a:t>   </a:t>
            </a:r>
            <a:r>
              <a:rPr lang="en-US" altLang="en-US" sz="1800" b="1" dirty="0" smtClean="0"/>
              <a:t>Professor and George R. Ruff Chair </a:t>
            </a:r>
          </a:p>
          <a:p>
            <a:pPr eaLnBrk="1" hangingPunct="1"/>
            <a:r>
              <a:rPr lang="en-US" altLang="en-US" sz="1800" b="1" dirty="0" smtClean="0"/>
              <a:t>    in Real Estate Studies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1981200"/>
            <a:ext cx="8153400" cy="1752600"/>
          </a:xfrm>
        </p:spPr>
        <p:txBody>
          <a:bodyPr/>
          <a:lstStyle/>
          <a:p>
            <a:pPr algn="l" eaLnBrk="1" hangingPunct="1"/>
            <a:r>
              <a:rPr lang="en-US" altLang="en-US" dirty="0" smtClean="0">
                <a:solidFill>
                  <a:srgbClr val="00B0F0"/>
                </a:solidFill>
              </a:rPr>
              <a:t>     </a:t>
            </a:r>
            <a:r>
              <a:rPr lang="en-US" altLang="en-US" b="1" dirty="0" smtClean="0"/>
              <a:t>Key Takeaways</a:t>
            </a:r>
            <a:endParaRPr lang="en-US" altLang="en-US" sz="1800" dirty="0" smtClean="0">
              <a:solidFill>
                <a:srgbClr val="00B0F0"/>
              </a:solidFill>
            </a:endParaRPr>
          </a:p>
          <a:p>
            <a:pPr algn="l" eaLnBrk="1" hangingPunct="1">
              <a:spcBef>
                <a:spcPts val="0"/>
              </a:spcBef>
            </a:pPr>
            <a:r>
              <a:rPr lang="en-US" altLang="en-US" b="1" dirty="0" smtClean="0">
                <a:solidFill>
                  <a:srgbClr val="00B0F0"/>
                </a:solidFill>
              </a:rPr>
              <a:t>    </a:t>
            </a:r>
            <a:r>
              <a:rPr lang="en-US" altLang="en-US" sz="1800" b="1" dirty="0" smtClean="0">
                <a:solidFill>
                  <a:srgbClr val="3173DF"/>
                </a:solidFill>
              </a:rPr>
              <a:t> </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latin typeface="+mn-lt"/>
              </a:rPr>
              <a:t>9</a:t>
            </a:r>
            <a:r>
              <a:rPr lang="en-US" altLang="en-US" sz="1400" dirty="0" smtClean="0">
                <a:latin typeface="+mn-lt"/>
              </a:rPr>
              <a:t>/10</a:t>
            </a:r>
            <a:endParaRPr lang="en-US" altLang="en-US" sz="1400" dirty="0" smtClean="0">
              <a:latin typeface="+mn-lt"/>
            </a:endParaRP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Tree>
    <p:extLst>
      <p:ext uri="{BB962C8B-B14F-4D97-AF65-F5344CB8AC3E}">
        <p14:creationId xmlns:p14="http://schemas.microsoft.com/office/powerpoint/2010/main" val="159130223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838200"/>
            <a:ext cx="8153400" cy="1752600"/>
          </a:xfrm>
        </p:spPr>
        <p:txBody>
          <a:bodyPr/>
          <a:lstStyle/>
          <a:p>
            <a:pPr algn="l" eaLnBrk="1" hangingPunct="1"/>
            <a:r>
              <a:rPr lang="en-US" altLang="en-US" dirty="0" smtClean="0">
                <a:solidFill>
                  <a:srgbClr val="00B0F0"/>
                </a:solidFill>
              </a:rPr>
              <a:t>     </a:t>
            </a:r>
            <a:r>
              <a:rPr lang="en-US" altLang="en-US" b="1" dirty="0" smtClean="0"/>
              <a:t>Key Takeaways</a:t>
            </a:r>
          </a:p>
          <a:p>
            <a:pPr algn="l" eaLnBrk="1" hangingPunct="1"/>
            <a:endParaRPr lang="en-US" altLang="en-US" sz="1800" b="1" dirty="0">
              <a:solidFill>
                <a:srgbClr val="00B0F0"/>
              </a:solidFill>
            </a:endParaRPr>
          </a:p>
          <a:p>
            <a:pPr marL="742950" lvl="1" indent="-285750" algn="l" eaLnBrk="1" hangingPunct="1">
              <a:buClr>
                <a:schemeClr val="tx1"/>
              </a:buClr>
              <a:buFont typeface="Arial" panose="020B0604020202020204" pitchFamily="34" charset="0"/>
              <a:buChar char="•"/>
            </a:pPr>
            <a:r>
              <a:rPr lang="en-US" altLang="en-US" sz="1800" b="1" dirty="0" smtClean="0"/>
              <a:t>Is it time to be extremely defensive about the market?  No.</a:t>
            </a:r>
          </a:p>
          <a:p>
            <a:pPr marL="742950" lvl="1" indent="-285750" algn="l" eaLnBrk="1" hangingPunct="1">
              <a:buClr>
                <a:schemeClr val="tx1"/>
              </a:buClr>
              <a:buFont typeface="Arial" panose="020B0604020202020204" pitchFamily="34" charset="0"/>
              <a:buChar char="•"/>
            </a:pPr>
            <a:endParaRPr lang="en-US" altLang="en-US" sz="1800" b="1" dirty="0"/>
          </a:p>
          <a:p>
            <a:pPr marL="742950" lvl="1" indent="-285750" algn="l" eaLnBrk="1" hangingPunct="1">
              <a:buClr>
                <a:schemeClr val="tx1"/>
              </a:buClr>
              <a:buFont typeface="Arial" panose="020B0604020202020204" pitchFamily="34" charset="0"/>
              <a:buChar char="•"/>
            </a:pPr>
            <a:r>
              <a:rPr lang="en-US" altLang="en-US" sz="1800" b="1" dirty="0" smtClean="0"/>
              <a:t>Real estate fundamentals are solid for most property types, but potential price appreciation is limited and is unlikely to pick up as the real estate cycle matures and as “bulls become bears.”</a:t>
            </a:r>
          </a:p>
          <a:p>
            <a:pPr marL="742950" lvl="1" indent="-285750" algn="l" eaLnBrk="1" hangingPunct="1">
              <a:buClr>
                <a:schemeClr val="tx1"/>
              </a:buClr>
              <a:buFont typeface="Arial" panose="020B0604020202020204" pitchFamily="34" charset="0"/>
              <a:buChar char="•"/>
            </a:pPr>
            <a:endParaRPr lang="en-US" altLang="en-US" sz="1800" b="1" dirty="0"/>
          </a:p>
          <a:p>
            <a:pPr marL="742950" lvl="1" indent="-285750" algn="l" eaLnBrk="1" hangingPunct="1">
              <a:buClr>
                <a:schemeClr val="tx1"/>
              </a:buClr>
              <a:buFont typeface="Arial" panose="020B0604020202020204" pitchFamily="34" charset="0"/>
              <a:buChar char="•"/>
            </a:pPr>
            <a:r>
              <a:rPr lang="en-US" altLang="en-US" sz="1800" b="1" dirty="0" smtClean="0"/>
              <a:t>For publicly-traded REITs, expect l</a:t>
            </a:r>
            <a:r>
              <a:rPr lang="en-US" altLang="en-US" sz="1800" b="1" dirty="0" smtClean="0"/>
              <a:t>ower but positive corporate earnings growth in the broader market (changing market sentiment) to generate returns that are at-to-above normal.  Rising prices will slow public-to-private transactions.</a:t>
            </a:r>
            <a:endParaRPr lang="en-US" altLang="en-US" sz="1800" b="1" dirty="0" smtClean="0"/>
          </a:p>
          <a:p>
            <a:pPr algn="l" eaLnBrk="1" hangingPunct="1">
              <a:spcBef>
                <a:spcPts val="0"/>
              </a:spcBef>
            </a:pPr>
            <a:r>
              <a:rPr lang="en-US" altLang="en-US" b="1" dirty="0" smtClean="0">
                <a:solidFill>
                  <a:srgbClr val="00B0F0"/>
                </a:solidFill>
              </a:rPr>
              <a:t>    </a:t>
            </a:r>
            <a:r>
              <a:rPr lang="en-US" altLang="en-US" sz="1800" b="1" dirty="0" smtClean="0">
                <a:solidFill>
                  <a:srgbClr val="3173DF"/>
                </a:solidFill>
              </a:rPr>
              <a:t> </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smtClean="0">
                <a:latin typeface="+mn-lt"/>
              </a:rPr>
              <a:t>10</a:t>
            </a:r>
            <a:r>
              <a:rPr lang="en-US" altLang="en-US" sz="1400" dirty="0" smtClean="0">
                <a:latin typeface="+mn-lt"/>
              </a:rPr>
              <a:t>/10</a:t>
            </a:r>
            <a:endParaRPr lang="en-US" altLang="en-US" sz="1400" dirty="0" smtClean="0">
              <a:latin typeface="+mn-lt"/>
            </a:endParaRP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Tree>
    <p:extLst>
      <p:ext uri="{BB962C8B-B14F-4D97-AF65-F5344CB8AC3E}">
        <p14:creationId xmlns:p14="http://schemas.microsoft.com/office/powerpoint/2010/main" val="41583535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838200"/>
            <a:ext cx="7086600" cy="1752600"/>
          </a:xfrm>
        </p:spPr>
        <p:txBody>
          <a:bodyPr/>
          <a:lstStyle/>
          <a:p>
            <a:pPr algn="l" eaLnBrk="1" hangingPunct="1"/>
            <a:r>
              <a:rPr lang="en-US" altLang="en-US" dirty="0" smtClean="0">
                <a:solidFill>
                  <a:srgbClr val="00B0F0"/>
                </a:solidFill>
              </a:rPr>
              <a:t>     </a:t>
            </a:r>
            <a:r>
              <a:rPr lang="en-US" altLang="en-US" b="1" dirty="0" smtClean="0"/>
              <a:t>We’re Low on the Anxious Index</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smtClean="0">
                <a:latin typeface="+mn-lt"/>
              </a:rPr>
              <a:t>1/10</a:t>
            </a: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
        <p:nvSpPr>
          <p:cNvPr id="15368" name="TextBox 9"/>
          <p:cNvSpPr txBox="1">
            <a:spLocks noChangeArrowheads="1"/>
          </p:cNvSpPr>
          <p:nvPr/>
        </p:nvSpPr>
        <p:spPr bwMode="auto">
          <a:xfrm>
            <a:off x="1130300" y="5878513"/>
            <a:ext cx="62801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Source: </a:t>
            </a:r>
            <a:r>
              <a:rPr lang="en-US" altLang="en-US" sz="2000" dirty="0" smtClean="0"/>
              <a:t>Federal </a:t>
            </a:r>
            <a:r>
              <a:rPr lang="en-US" altLang="en-US" sz="2000" dirty="0"/>
              <a:t>Reserve </a:t>
            </a:r>
            <a:r>
              <a:rPr lang="en-US" altLang="en-US" sz="2000" dirty="0" smtClean="0"/>
              <a:t>Bank of Philadelphia</a:t>
            </a:r>
            <a:endParaRPr lang="en-US" altLang="en-US" sz="2000" dirty="0"/>
          </a:p>
        </p:txBody>
      </p:sp>
      <p:pic>
        <p:nvPicPr>
          <p:cNvPr id="2" name="Picture 1"/>
          <p:cNvPicPr>
            <a:picLocks noChangeAspect="1"/>
          </p:cNvPicPr>
          <p:nvPr/>
        </p:nvPicPr>
        <p:blipFill>
          <a:blip r:embed="rId3"/>
          <a:stretch>
            <a:fillRect/>
          </a:stretch>
        </p:blipFill>
        <p:spPr>
          <a:xfrm>
            <a:off x="762000" y="1676400"/>
            <a:ext cx="7620000" cy="3757128"/>
          </a:xfrm>
          <a:prstGeom prst="rect">
            <a:avLst/>
          </a:prstGeom>
        </p:spPr>
      </p:pic>
    </p:spTree>
    <p:extLst>
      <p:ext uri="{BB962C8B-B14F-4D97-AF65-F5344CB8AC3E}">
        <p14:creationId xmlns:p14="http://schemas.microsoft.com/office/powerpoint/2010/main" val="291192808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838200"/>
            <a:ext cx="7924800" cy="1752600"/>
          </a:xfrm>
        </p:spPr>
        <p:txBody>
          <a:bodyPr/>
          <a:lstStyle/>
          <a:p>
            <a:pPr algn="l" eaLnBrk="1" hangingPunct="1"/>
            <a:r>
              <a:rPr lang="en-US" altLang="en-US" dirty="0" smtClean="0">
                <a:solidFill>
                  <a:srgbClr val="00B0F0"/>
                </a:solidFill>
              </a:rPr>
              <a:t>     </a:t>
            </a:r>
            <a:r>
              <a:rPr lang="en-US" altLang="en-US" b="1" dirty="0" smtClean="0"/>
              <a:t>Economy Appears to be Moderating – No Recession Yet </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latin typeface="+mn-lt"/>
              </a:rPr>
              <a:t>2</a:t>
            </a:r>
            <a:r>
              <a:rPr lang="en-US" altLang="en-US" sz="1400" dirty="0" smtClean="0">
                <a:latin typeface="+mn-lt"/>
              </a:rPr>
              <a:t>/10</a:t>
            </a: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
        <p:nvSpPr>
          <p:cNvPr id="15368" name="TextBox 9"/>
          <p:cNvSpPr txBox="1">
            <a:spLocks noChangeArrowheads="1"/>
          </p:cNvSpPr>
          <p:nvPr/>
        </p:nvSpPr>
        <p:spPr bwMode="auto">
          <a:xfrm>
            <a:off x="1130300" y="5883459"/>
            <a:ext cx="740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Source: </a:t>
            </a:r>
            <a:r>
              <a:rPr lang="en-US" altLang="en-US" sz="2000" dirty="0" smtClean="0"/>
              <a:t>Bureau of Economic Analysis, World Economic Outlook, IMF </a:t>
            </a:r>
            <a:endParaRPr lang="en-US" altLang="en-US" sz="2000" dirty="0"/>
          </a:p>
        </p:txBody>
      </p:sp>
      <p:pic>
        <p:nvPicPr>
          <p:cNvPr id="3" name="Picture 2"/>
          <p:cNvPicPr>
            <a:picLocks noChangeAspect="1"/>
          </p:cNvPicPr>
          <p:nvPr/>
        </p:nvPicPr>
        <p:blipFill>
          <a:blip r:embed="rId3"/>
          <a:stretch>
            <a:fillRect/>
          </a:stretch>
        </p:blipFill>
        <p:spPr>
          <a:xfrm>
            <a:off x="990600" y="2016368"/>
            <a:ext cx="4273062" cy="2936632"/>
          </a:xfrm>
          <a:prstGeom prst="rect">
            <a:avLst/>
          </a:prstGeom>
        </p:spPr>
      </p:pic>
      <p:sp>
        <p:nvSpPr>
          <p:cNvPr id="10" name="TextBox 13"/>
          <p:cNvSpPr txBox="1">
            <a:spLocks noChangeArrowheads="1"/>
          </p:cNvSpPr>
          <p:nvPr/>
        </p:nvSpPr>
        <p:spPr bwMode="auto">
          <a:xfrm>
            <a:off x="785446" y="1600200"/>
            <a:ext cx="76727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b="1" dirty="0" smtClean="0">
                <a:solidFill>
                  <a:schemeClr val="accent2">
                    <a:lumMod val="75000"/>
                  </a:schemeClr>
                </a:solidFill>
              </a:rPr>
              <a:t>                               US Economic Growth                                                         </a:t>
            </a:r>
            <a:r>
              <a:rPr lang="en-US" altLang="en-US" sz="1400" b="1" dirty="0" smtClean="0">
                <a:solidFill>
                  <a:schemeClr val="accent2">
                    <a:lumMod val="75000"/>
                  </a:schemeClr>
                </a:solidFill>
              </a:rPr>
              <a:t>     US </a:t>
            </a:r>
            <a:r>
              <a:rPr lang="en-US" altLang="en-US" sz="1400" b="1" dirty="0" smtClean="0">
                <a:solidFill>
                  <a:schemeClr val="accent2">
                    <a:lumMod val="75000"/>
                  </a:schemeClr>
                </a:solidFill>
              </a:rPr>
              <a:t>Forecast in Brief</a:t>
            </a:r>
          </a:p>
        </p:txBody>
      </p:sp>
      <p:sp>
        <p:nvSpPr>
          <p:cNvPr id="11" name="TextBox 9"/>
          <p:cNvSpPr txBox="1">
            <a:spLocks noChangeArrowheads="1"/>
          </p:cNvSpPr>
          <p:nvPr/>
        </p:nvSpPr>
        <p:spPr bwMode="auto">
          <a:xfrm rot="16200000">
            <a:off x="-135513" y="3335914"/>
            <a:ext cx="19518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200" dirty="0" smtClean="0"/>
              <a:t>Growth Rate in Real GDP (in percent)</a:t>
            </a:r>
            <a:endParaRPr lang="en-US" altLang="en-US" sz="1200" dirty="0"/>
          </a:p>
        </p:txBody>
      </p:sp>
      <p:sp>
        <p:nvSpPr>
          <p:cNvPr id="4" name="Rectangle 3"/>
          <p:cNvSpPr/>
          <p:nvPr/>
        </p:nvSpPr>
        <p:spPr>
          <a:xfrm rot="16200000">
            <a:off x="4036367" y="3350567"/>
            <a:ext cx="2590800" cy="461665"/>
          </a:xfrm>
          <a:prstGeom prst="rect">
            <a:avLst/>
          </a:prstGeom>
        </p:spPr>
        <p:txBody>
          <a:bodyPr wrap="square">
            <a:spAutoFit/>
          </a:bodyPr>
          <a:lstStyle/>
          <a:p>
            <a:pPr algn="ctr" eaLnBrk="1" hangingPunct="1"/>
            <a:r>
              <a:rPr lang="en-US" altLang="en-US" sz="1200" dirty="0"/>
              <a:t>Growth Rate in Real </a:t>
            </a:r>
            <a:r>
              <a:rPr lang="en-US" altLang="en-US" sz="1200" dirty="0" smtClean="0"/>
              <a:t>Private Domestic Final Sales (in </a:t>
            </a:r>
            <a:r>
              <a:rPr lang="en-US" altLang="en-US" sz="1200" dirty="0"/>
              <a:t>percent)</a:t>
            </a:r>
          </a:p>
        </p:txBody>
      </p:sp>
      <p:pic>
        <p:nvPicPr>
          <p:cNvPr id="5" name="Picture 4"/>
          <p:cNvPicPr>
            <a:picLocks noChangeAspect="1"/>
          </p:cNvPicPr>
          <p:nvPr/>
        </p:nvPicPr>
        <p:blipFill>
          <a:blip r:embed="rId4"/>
          <a:stretch>
            <a:fillRect/>
          </a:stretch>
        </p:blipFill>
        <p:spPr>
          <a:xfrm>
            <a:off x="6172200" y="2133600"/>
            <a:ext cx="2438400" cy="2743201"/>
          </a:xfrm>
          <a:prstGeom prst="rect">
            <a:avLst/>
          </a:prstGeom>
        </p:spPr>
      </p:pic>
    </p:spTree>
    <p:extLst>
      <p:ext uri="{BB962C8B-B14F-4D97-AF65-F5344CB8AC3E}">
        <p14:creationId xmlns:p14="http://schemas.microsoft.com/office/powerpoint/2010/main" val="12680762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838200"/>
            <a:ext cx="7086600" cy="1752600"/>
          </a:xfrm>
        </p:spPr>
        <p:txBody>
          <a:bodyPr/>
          <a:lstStyle/>
          <a:p>
            <a:pPr algn="l" eaLnBrk="1" hangingPunct="1"/>
            <a:r>
              <a:rPr lang="en-US" altLang="en-US" dirty="0" smtClean="0">
                <a:solidFill>
                  <a:srgbClr val="00B0F0"/>
                </a:solidFill>
              </a:rPr>
              <a:t>     </a:t>
            </a:r>
            <a:r>
              <a:rPr lang="en-US" altLang="en-US" b="1" dirty="0" smtClean="0"/>
              <a:t>Solid Consumer Spending from a Nearly Fully</a:t>
            </a:r>
          </a:p>
          <a:p>
            <a:pPr algn="l" eaLnBrk="1" hangingPunct="1"/>
            <a:r>
              <a:rPr lang="en-US" altLang="en-US" b="1" dirty="0"/>
              <a:t> </a:t>
            </a:r>
            <a:r>
              <a:rPr lang="en-US" altLang="en-US" b="1" dirty="0" smtClean="0"/>
              <a:t>    Employed Workforce</a:t>
            </a:r>
            <a:r>
              <a:rPr lang="en-US" altLang="en-US" sz="1800" b="1" dirty="0" smtClean="0">
                <a:solidFill>
                  <a:srgbClr val="3173DF"/>
                </a:solidFill>
              </a:rPr>
              <a:t> </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smtClean="0">
                <a:latin typeface="+mn-lt"/>
              </a:rPr>
              <a:t>3/10</a:t>
            </a: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
        <p:nvSpPr>
          <p:cNvPr id="15368" name="TextBox 9"/>
          <p:cNvSpPr txBox="1">
            <a:spLocks noChangeArrowheads="1"/>
          </p:cNvSpPr>
          <p:nvPr/>
        </p:nvSpPr>
        <p:spPr bwMode="auto">
          <a:xfrm>
            <a:off x="1130300" y="5883459"/>
            <a:ext cx="740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Source: </a:t>
            </a:r>
            <a:r>
              <a:rPr lang="en-US" altLang="en-US" sz="2000" dirty="0" smtClean="0"/>
              <a:t>Bureau of Economic Analysis</a:t>
            </a:r>
            <a:endParaRPr lang="en-US" altLang="en-US" sz="2000" dirty="0"/>
          </a:p>
        </p:txBody>
      </p:sp>
      <p:sp>
        <p:nvSpPr>
          <p:cNvPr id="12" name="TextBox 11"/>
          <p:cNvSpPr txBox="1">
            <a:spLocks noChangeArrowheads="1"/>
          </p:cNvSpPr>
          <p:nvPr/>
        </p:nvSpPr>
        <p:spPr bwMode="auto">
          <a:xfrm>
            <a:off x="6477000" y="1752600"/>
            <a:ext cx="753110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None/>
            </a:pPr>
            <a:r>
              <a:rPr lang="en-US" altLang="en-US" sz="1400" b="1" dirty="0" smtClean="0"/>
              <a:t>Some bright spots</a:t>
            </a:r>
            <a:r>
              <a:rPr lang="en-US" altLang="en-US" sz="1400" b="1" dirty="0" smtClean="0"/>
              <a:t>:</a:t>
            </a:r>
          </a:p>
          <a:p>
            <a:pPr eaLnBrk="1" hangingPunct="1">
              <a:spcBef>
                <a:spcPct val="0"/>
              </a:spcBef>
              <a:buNone/>
            </a:pPr>
            <a:endParaRPr lang="en-US" altLang="en-US" sz="1400" b="1" dirty="0" smtClean="0"/>
          </a:p>
          <a:p>
            <a:pPr marL="285750" indent="-285750" eaLnBrk="1" hangingPunct="1">
              <a:spcBef>
                <a:spcPct val="0"/>
              </a:spcBef>
              <a:buFont typeface="Arial" panose="020B0604020202020204" pitchFamily="34" charset="0"/>
              <a:buChar char="•"/>
            </a:pPr>
            <a:r>
              <a:rPr lang="en-US" altLang="en-US" sz="1400" b="1" dirty="0" smtClean="0"/>
              <a:t>Consumers feel well</a:t>
            </a:r>
          </a:p>
          <a:p>
            <a:pPr eaLnBrk="1" hangingPunct="1">
              <a:spcBef>
                <a:spcPct val="0"/>
              </a:spcBef>
              <a:buNone/>
            </a:pPr>
            <a:endParaRPr lang="en-US" altLang="en-US" sz="1400" b="1" dirty="0" smtClean="0"/>
          </a:p>
          <a:p>
            <a:pPr marL="285750" indent="-285750" eaLnBrk="1" hangingPunct="1">
              <a:spcBef>
                <a:spcPct val="0"/>
              </a:spcBef>
              <a:buFont typeface="Arial" panose="020B0604020202020204" pitchFamily="34" charset="0"/>
              <a:buChar char="•"/>
            </a:pPr>
            <a:r>
              <a:rPr lang="en-US" altLang="en-US" sz="1400" b="1" dirty="0" smtClean="0"/>
              <a:t>Unemployment remains low </a:t>
            </a:r>
            <a:endParaRPr lang="en-US" altLang="en-US" sz="1400" b="1" dirty="0" smtClean="0"/>
          </a:p>
          <a:p>
            <a:pPr eaLnBrk="1" hangingPunct="1">
              <a:spcBef>
                <a:spcPct val="0"/>
              </a:spcBef>
              <a:buNone/>
            </a:pPr>
            <a:endParaRPr lang="en-US" altLang="en-US" sz="1400" b="1" dirty="0"/>
          </a:p>
          <a:p>
            <a:pPr marL="285750" indent="-285750" eaLnBrk="1" hangingPunct="1">
              <a:spcBef>
                <a:spcPct val="0"/>
              </a:spcBef>
              <a:buFont typeface="Arial" panose="020B0604020202020204" pitchFamily="34" charset="0"/>
              <a:buChar char="•"/>
            </a:pPr>
            <a:r>
              <a:rPr lang="en-US" altLang="en-US" sz="1400" b="1" dirty="0" smtClean="0"/>
              <a:t>Supporting income growth </a:t>
            </a:r>
            <a:endParaRPr lang="en-US" altLang="en-US" sz="1400" b="1" dirty="0" smtClean="0"/>
          </a:p>
          <a:p>
            <a:pPr eaLnBrk="1" hangingPunct="1">
              <a:spcBef>
                <a:spcPct val="0"/>
              </a:spcBef>
              <a:buNone/>
            </a:pPr>
            <a:r>
              <a:rPr lang="en-US" altLang="en-US" sz="1400" b="1" dirty="0"/>
              <a:t> </a:t>
            </a:r>
            <a:r>
              <a:rPr lang="en-US" altLang="en-US" sz="1400" b="1" dirty="0" smtClean="0"/>
              <a:t>      </a:t>
            </a:r>
            <a:r>
              <a:rPr lang="en-US" altLang="en-US" sz="1400" b="1" dirty="0" smtClean="0"/>
              <a:t>is </a:t>
            </a:r>
            <a:r>
              <a:rPr lang="en-US" altLang="en-US" sz="1400" b="1" dirty="0" smtClean="0"/>
              <a:t>strong (including that in </a:t>
            </a:r>
            <a:endParaRPr lang="en-US" altLang="en-US" sz="1400" b="1" dirty="0" smtClean="0"/>
          </a:p>
          <a:p>
            <a:pPr eaLnBrk="1" hangingPunct="1">
              <a:spcBef>
                <a:spcPct val="0"/>
              </a:spcBef>
              <a:buNone/>
            </a:pPr>
            <a:r>
              <a:rPr lang="en-US" altLang="en-US" sz="1400" b="1" dirty="0"/>
              <a:t> </a:t>
            </a:r>
            <a:r>
              <a:rPr lang="en-US" altLang="en-US" sz="1400" b="1" dirty="0" smtClean="0"/>
              <a:t>      </a:t>
            </a:r>
            <a:r>
              <a:rPr lang="en-US" altLang="en-US" sz="1400" b="1" dirty="0" smtClean="0"/>
              <a:t>low-wage </a:t>
            </a:r>
            <a:r>
              <a:rPr lang="en-US" altLang="en-US" sz="1400" b="1" dirty="0" smtClean="0"/>
              <a:t>industries</a:t>
            </a:r>
            <a:r>
              <a:rPr lang="en-US" altLang="en-US" sz="1400" b="1" dirty="0" smtClean="0"/>
              <a:t>)</a:t>
            </a:r>
          </a:p>
          <a:p>
            <a:pPr eaLnBrk="1" hangingPunct="1">
              <a:spcBef>
                <a:spcPct val="0"/>
              </a:spcBef>
              <a:buNone/>
            </a:pPr>
            <a:endParaRPr lang="en-US" altLang="en-US" sz="1400" b="1" dirty="0" smtClean="0"/>
          </a:p>
          <a:p>
            <a:pPr marL="285750" indent="-285750" eaLnBrk="1" hangingPunct="1">
              <a:spcBef>
                <a:spcPct val="0"/>
              </a:spcBef>
              <a:buFont typeface="Arial" panose="020B0604020202020204" pitchFamily="34" charset="0"/>
              <a:buChar char="•"/>
            </a:pPr>
            <a:r>
              <a:rPr lang="en-US" altLang="en-US" sz="1400" b="1" dirty="0" smtClean="0"/>
              <a:t>Lower mortgage rates have </a:t>
            </a:r>
            <a:endParaRPr lang="en-US" altLang="en-US" sz="1400" b="1" dirty="0" smtClean="0"/>
          </a:p>
          <a:p>
            <a:pPr eaLnBrk="1" hangingPunct="1">
              <a:spcBef>
                <a:spcPct val="0"/>
              </a:spcBef>
              <a:buNone/>
            </a:pPr>
            <a:r>
              <a:rPr lang="en-US" altLang="en-US" sz="1400" b="1" dirty="0"/>
              <a:t> </a:t>
            </a:r>
            <a:r>
              <a:rPr lang="en-US" altLang="en-US" sz="1400" b="1" dirty="0" smtClean="0"/>
              <a:t>      </a:t>
            </a:r>
            <a:r>
              <a:rPr lang="en-US" altLang="en-US" sz="1400" b="1" dirty="0" smtClean="0"/>
              <a:t>kicked </a:t>
            </a:r>
            <a:r>
              <a:rPr lang="en-US" altLang="en-US" sz="1400" b="1" dirty="0" smtClean="0"/>
              <a:t>off a wave of </a:t>
            </a:r>
            <a:endParaRPr lang="en-US" altLang="en-US" sz="1400" b="1" dirty="0" smtClean="0"/>
          </a:p>
          <a:p>
            <a:pPr eaLnBrk="1" hangingPunct="1">
              <a:spcBef>
                <a:spcPct val="0"/>
              </a:spcBef>
              <a:buNone/>
            </a:pPr>
            <a:r>
              <a:rPr lang="en-US" altLang="en-US" sz="1400" b="1" dirty="0"/>
              <a:t> </a:t>
            </a:r>
            <a:r>
              <a:rPr lang="en-US" altLang="en-US" sz="1400" b="1" dirty="0" smtClean="0"/>
              <a:t>      </a:t>
            </a:r>
            <a:r>
              <a:rPr lang="en-US" altLang="en-US" sz="1400" b="1" dirty="0" err="1" smtClean="0"/>
              <a:t>refinancings</a:t>
            </a:r>
            <a:endParaRPr lang="en-US" altLang="en-US" sz="1400" b="1" dirty="0" smtClean="0"/>
          </a:p>
        </p:txBody>
      </p:sp>
      <p:pic>
        <p:nvPicPr>
          <p:cNvPr id="3" name="Picture 2"/>
          <p:cNvPicPr>
            <a:picLocks noChangeAspect="1"/>
          </p:cNvPicPr>
          <p:nvPr/>
        </p:nvPicPr>
        <p:blipFill>
          <a:blip r:embed="rId3"/>
          <a:stretch>
            <a:fillRect/>
          </a:stretch>
        </p:blipFill>
        <p:spPr>
          <a:xfrm>
            <a:off x="33337" y="1752600"/>
            <a:ext cx="6443663" cy="3505200"/>
          </a:xfrm>
          <a:prstGeom prst="rect">
            <a:avLst/>
          </a:prstGeom>
        </p:spPr>
      </p:pic>
    </p:spTree>
    <p:extLst>
      <p:ext uri="{BB962C8B-B14F-4D97-AF65-F5344CB8AC3E}">
        <p14:creationId xmlns:p14="http://schemas.microsoft.com/office/powerpoint/2010/main" val="31702555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838200"/>
            <a:ext cx="7086600" cy="1752600"/>
          </a:xfrm>
        </p:spPr>
        <p:txBody>
          <a:bodyPr/>
          <a:lstStyle/>
          <a:p>
            <a:pPr algn="l" eaLnBrk="1" hangingPunct="1"/>
            <a:r>
              <a:rPr lang="en-US" altLang="en-US" dirty="0" smtClean="0">
                <a:solidFill>
                  <a:srgbClr val="00B0F0"/>
                </a:solidFill>
              </a:rPr>
              <a:t>     </a:t>
            </a:r>
            <a:r>
              <a:rPr lang="en-US" altLang="en-US" b="1" dirty="0" smtClean="0"/>
              <a:t>Inverted Yield Curve has Returned</a:t>
            </a:r>
            <a:endParaRPr lang="en-US" altLang="en-US" dirty="0" smtClean="0">
              <a:solidFill>
                <a:srgbClr val="00B0F0"/>
              </a:solidFill>
            </a:endParaRPr>
          </a:p>
          <a:p>
            <a:pPr algn="l" eaLnBrk="1" hangingPunct="1">
              <a:spcBef>
                <a:spcPts val="0"/>
              </a:spcBef>
            </a:pPr>
            <a:r>
              <a:rPr lang="en-US" altLang="en-US" b="1" dirty="0" smtClean="0">
                <a:solidFill>
                  <a:srgbClr val="00B0F0"/>
                </a:solidFill>
              </a:rPr>
              <a:t>     </a:t>
            </a:r>
            <a:r>
              <a:rPr lang="en-US" altLang="en-US" sz="1800" b="1" dirty="0" smtClean="0"/>
              <a:t>Curve might not be signaling a looming downturn.  Many factors</a:t>
            </a:r>
          </a:p>
          <a:p>
            <a:pPr algn="l" eaLnBrk="1" hangingPunct="1">
              <a:spcBef>
                <a:spcPts val="0"/>
              </a:spcBef>
            </a:pPr>
            <a:r>
              <a:rPr lang="en-US" altLang="en-US" sz="1800" b="1" dirty="0"/>
              <a:t> </a:t>
            </a:r>
            <a:r>
              <a:rPr lang="en-US" altLang="en-US" sz="1800" b="1" dirty="0" smtClean="0"/>
              <a:t>     </a:t>
            </a:r>
            <a:r>
              <a:rPr lang="en-US" altLang="en-US" sz="1800" b="1" dirty="0" smtClean="0"/>
              <a:t> may be p</a:t>
            </a:r>
            <a:r>
              <a:rPr lang="en-US" altLang="en-US" sz="1800" b="1" dirty="0" smtClean="0"/>
              <a:t>ushing down long-term yields</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latin typeface="+mn-lt"/>
              </a:rPr>
              <a:t>4</a:t>
            </a:r>
            <a:r>
              <a:rPr lang="en-US" altLang="en-US" sz="1400" dirty="0" smtClean="0">
                <a:latin typeface="+mn-lt"/>
              </a:rPr>
              <a:t>/10</a:t>
            </a: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
        <p:nvSpPr>
          <p:cNvPr id="15368" name="TextBox 9"/>
          <p:cNvSpPr txBox="1">
            <a:spLocks noChangeArrowheads="1"/>
          </p:cNvSpPr>
          <p:nvPr/>
        </p:nvSpPr>
        <p:spPr bwMode="auto">
          <a:xfrm>
            <a:off x="1130300" y="5883459"/>
            <a:ext cx="740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Source: </a:t>
            </a:r>
            <a:r>
              <a:rPr lang="en-US" altLang="en-US" sz="2000" dirty="0" smtClean="0"/>
              <a:t>FRB, Conference Board Leading Economic Index (LEI)</a:t>
            </a:r>
            <a:endParaRPr lang="en-US" altLang="en-US" sz="2000" dirty="0"/>
          </a:p>
        </p:txBody>
      </p:sp>
      <p:sp>
        <p:nvSpPr>
          <p:cNvPr id="11" name="TextBox 9"/>
          <p:cNvSpPr txBox="1">
            <a:spLocks noChangeArrowheads="1"/>
          </p:cNvSpPr>
          <p:nvPr/>
        </p:nvSpPr>
        <p:spPr bwMode="auto">
          <a:xfrm rot="16200000">
            <a:off x="16888" y="3488312"/>
            <a:ext cx="19518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200" dirty="0" smtClean="0"/>
              <a:t>Yield Curve Spread (in percent)</a:t>
            </a:r>
            <a:endParaRPr lang="en-US" altLang="en-US" sz="1200" dirty="0"/>
          </a:p>
        </p:txBody>
      </p:sp>
      <p:sp>
        <p:nvSpPr>
          <p:cNvPr id="14" name="TextBox 13"/>
          <p:cNvSpPr txBox="1">
            <a:spLocks noChangeArrowheads="1"/>
          </p:cNvSpPr>
          <p:nvPr/>
        </p:nvSpPr>
        <p:spPr bwMode="auto">
          <a:xfrm>
            <a:off x="1219200" y="5410200"/>
            <a:ext cx="75311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None/>
            </a:pPr>
            <a:r>
              <a:rPr lang="en-US" altLang="en-US" sz="1400" b="1" dirty="0" smtClean="0"/>
              <a:t>1. LEI </a:t>
            </a:r>
            <a:r>
              <a:rPr lang="en-US" altLang="en-US" sz="1400" b="1" dirty="0" smtClean="0"/>
              <a:t>is an amalgam of average weekly hours, manufacturers’ new orders, building permits, stock prices, interest rate spread, leading credit index, consumer expectations</a:t>
            </a:r>
          </a:p>
        </p:txBody>
      </p:sp>
      <p:pic>
        <p:nvPicPr>
          <p:cNvPr id="3" name="Picture 2"/>
          <p:cNvPicPr>
            <a:picLocks noChangeAspect="1"/>
          </p:cNvPicPr>
          <p:nvPr/>
        </p:nvPicPr>
        <p:blipFill>
          <a:blip r:embed="rId3"/>
          <a:stretch>
            <a:fillRect/>
          </a:stretch>
        </p:blipFill>
        <p:spPr>
          <a:xfrm>
            <a:off x="1266825" y="2057400"/>
            <a:ext cx="6581775" cy="3236894"/>
          </a:xfrm>
          <a:prstGeom prst="rect">
            <a:avLst/>
          </a:prstGeom>
        </p:spPr>
      </p:pic>
      <p:sp>
        <p:nvSpPr>
          <p:cNvPr id="13" name="TextBox 9"/>
          <p:cNvSpPr txBox="1">
            <a:spLocks noChangeArrowheads="1"/>
          </p:cNvSpPr>
          <p:nvPr/>
        </p:nvSpPr>
        <p:spPr bwMode="auto">
          <a:xfrm rot="16200000">
            <a:off x="7011153" y="3504447"/>
            <a:ext cx="19518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200" dirty="0" smtClean="0"/>
              <a:t>LEI Index</a:t>
            </a:r>
            <a:endParaRPr lang="en-US" altLang="en-US" sz="1200" dirty="0"/>
          </a:p>
        </p:txBody>
      </p:sp>
    </p:spTree>
    <p:extLst>
      <p:ext uri="{BB962C8B-B14F-4D97-AF65-F5344CB8AC3E}">
        <p14:creationId xmlns:p14="http://schemas.microsoft.com/office/powerpoint/2010/main" val="97667845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533400" y="838200"/>
            <a:ext cx="7086600" cy="1752600"/>
          </a:xfrm>
        </p:spPr>
        <p:txBody>
          <a:bodyPr/>
          <a:lstStyle/>
          <a:p>
            <a:pPr algn="l" eaLnBrk="1" hangingPunct="1"/>
            <a:r>
              <a:rPr lang="en-US" altLang="en-US" dirty="0" smtClean="0">
                <a:solidFill>
                  <a:srgbClr val="00B0F0"/>
                </a:solidFill>
              </a:rPr>
              <a:t>     </a:t>
            </a:r>
            <a:r>
              <a:rPr lang="en-US" altLang="en-US" b="1" dirty="0" smtClean="0"/>
              <a:t>Investors in Chicago are Becoming More Bearish</a:t>
            </a:r>
            <a:r>
              <a:rPr lang="en-US" altLang="en-US" b="1" dirty="0" smtClean="0">
                <a:solidFill>
                  <a:srgbClr val="3173DF"/>
                </a:solidFill>
              </a:rPr>
              <a:t>  </a:t>
            </a:r>
          </a:p>
          <a:p>
            <a:pPr algn="l" eaLnBrk="1" hangingPunct="1"/>
            <a:r>
              <a:rPr lang="en-US" altLang="en-US" b="1" dirty="0" smtClean="0">
                <a:solidFill>
                  <a:srgbClr val="3173DF"/>
                </a:solidFill>
              </a:rPr>
              <a:t>     </a:t>
            </a:r>
            <a:r>
              <a:rPr lang="en-US" altLang="en-US" sz="1800" b="1" dirty="0"/>
              <a:t>B</a:t>
            </a:r>
            <a:r>
              <a:rPr lang="en-US" altLang="en-US" sz="1800" b="1" dirty="0" smtClean="0"/>
              <a:t>ears now outweigh the bulls …  </a:t>
            </a:r>
            <a:r>
              <a:rPr lang="en-US" altLang="en-US" sz="1800" b="1" dirty="0" smtClean="0">
                <a:solidFill>
                  <a:srgbClr val="3173DF"/>
                </a:solidFill>
              </a:rPr>
              <a:t> </a:t>
            </a:r>
            <a:endParaRPr lang="en-US" altLang="en-US" sz="1800" b="1" dirty="0">
              <a:solidFill>
                <a:srgbClr val="3173DF"/>
              </a:solidFill>
            </a:endParaRPr>
          </a:p>
          <a:p>
            <a:pPr algn="l" eaLnBrk="1" hangingPunct="1">
              <a:spcBef>
                <a:spcPts val="0"/>
              </a:spcBef>
            </a:pPr>
            <a:r>
              <a:rPr lang="en-US" altLang="en-US" b="1" dirty="0" smtClean="0">
                <a:solidFill>
                  <a:srgbClr val="00B0F0"/>
                </a:solidFill>
              </a:rPr>
              <a:t>   </a:t>
            </a:r>
            <a:endParaRPr lang="en-US" altLang="en-US" sz="1800" b="1" dirty="0" smtClean="0">
              <a:solidFill>
                <a:srgbClr val="000066"/>
              </a:solidFill>
            </a:endParaRPr>
          </a:p>
        </p:txBody>
      </p:sp>
      <p:cxnSp>
        <p:nvCxnSpPr>
          <p:cNvPr id="512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dirty="0" smtClean="0">
                <a:cs typeface="Times New Roman" panose="02020603050405020304" pitchFamily="18" charset="0"/>
              </a:rPr>
              <a:t>5/10</a:t>
            </a:r>
          </a:p>
        </p:txBody>
      </p:sp>
      <p:sp>
        <p:nvSpPr>
          <p:cNvPr id="5126" name="TextBox 5"/>
          <p:cNvSpPr txBox="1">
            <a:spLocks noChangeArrowheads="1"/>
          </p:cNvSpPr>
          <p:nvPr/>
        </p:nvSpPr>
        <p:spPr bwMode="auto">
          <a:xfrm>
            <a:off x="914400" y="228600"/>
            <a:ext cx="723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Annual REIA/DePaul Summit </a:t>
            </a:r>
            <a:endParaRPr lang="en-US" altLang="en-US" sz="2400" dirty="0"/>
          </a:p>
        </p:txBody>
      </p:sp>
      <p:sp>
        <p:nvSpPr>
          <p:cNvPr id="5127" name="TextBox 13"/>
          <p:cNvSpPr txBox="1">
            <a:spLocks noChangeArrowheads="1"/>
          </p:cNvSpPr>
          <p:nvPr/>
        </p:nvSpPr>
        <p:spPr bwMode="auto">
          <a:xfrm>
            <a:off x="916745" y="5715000"/>
            <a:ext cx="6813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dirty="0"/>
              <a:t>Source: </a:t>
            </a:r>
            <a:r>
              <a:rPr lang="en-US" altLang="en-US" sz="1400" dirty="0" smtClean="0"/>
              <a:t>Mid-Year Chicago CRE Survey conducted by The Real Estate Center at DePaul, 2018 and 2019</a:t>
            </a:r>
            <a:endParaRPr lang="en-US" altLang="en-US" sz="1400" dirty="0"/>
          </a:p>
        </p:txBody>
      </p:sp>
      <p:pic>
        <p:nvPicPr>
          <p:cNvPr id="2" name="Picture 1"/>
          <p:cNvPicPr>
            <a:picLocks noChangeAspect="1"/>
          </p:cNvPicPr>
          <p:nvPr/>
        </p:nvPicPr>
        <p:blipFill>
          <a:blip r:embed="rId3"/>
          <a:stretch>
            <a:fillRect/>
          </a:stretch>
        </p:blipFill>
        <p:spPr>
          <a:xfrm>
            <a:off x="4953000" y="2677160"/>
            <a:ext cx="2590800" cy="1971040"/>
          </a:xfrm>
          <a:prstGeom prst="rect">
            <a:avLst/>
          </a:prstGeom>
        </p:spPr>
      </p:pic>
      <p:pic>
        <p:nvPicPr>
          <p:cNvPr id="3" name="Picture 2"/>
          <p:cNvPicPr>
            <a:picLocks noChangeAspect="1"/>
          </p:cNvPicPr>
          <p:nvPr/>
        </p:nvPicPr>
        <p:blipFill>
          <a:blip r:embed="rId4"/>
          <a:stretch>
            <a:fillRect/>
          </a:stretch>
        </p:blipFill>
        <p:spPr>
          <a:xfrm>
            <a:off x="1447801" y="2600980"/>
            <a:ext cx="2514600" cy="2047220"/>
          </a:xfrm>
          <a:prstGeom prst="rect">
            <a:avLst/>
          </a:prstGeom>
        </p:spPr>
      </p:pic>
      <p:sp>
        <p:nvSpPr>
          <p:cNvPr id="13" name="TextBox 13"/>
          <p:cNvSpPr txBox="1">
            <a:spLocks noChangeArrowheads="1"/>
          </p:cNvSpPr>
          <p:nvPr/>
        </p:nvSpPr>
        <p:spPr bwMode="auto">
          <a:xfrm>
            <a:off x="762000" y="1981200"/>
            <a:ext cx="7315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b="1" dirty="0" smtClean="0">
                <a:solidFill>
                  <a:schemeClr val="accent2">
                    <a:lumMod val="75000"/>
                  </a:schemeClr>
                </a:solidFill>
              </a:rPr>
              <a:t>Expectations for the Chicago Market during the Second Half of the Year?</a:t>
            </a:r>
          </a:p>
          <a:p>
            <a:pPr eaLnBrk="1" hangingPunct="1">
              <a:spcBef>
                <a:spcPct val="0"/>
              </a:spcBef>
              <a:buFontTx/>
              <a:buNone/>
            </a:pPr>
            <a:r>
              <a:rPr lang="en-US" altLang="en-US" sz="1400" b="1" dirty="0">
                <a:solidFill>
                  <a:schemeClr val="accent2">
                    <a:lumMod val="75000"/>
                  </a:schemeClr>
                </a:solidFill>
              </a:rPr>
              <a:t> </a:t>
            </a:r>
            <a:r>
              <a:rPr lang="en-US" altLang="en-US" sz="1400" b="1" dirty="0" smtClean="0">
                <a:solidFill>
                  <a:schemeClr val="accent2">
                    <a:lumMod val="75000"/>
                  </a:schemeClr>
                </a:solidFill>
              </a:rPr>
              <a:t>                                   </a:t>
            </a:r>
            <a:r>
              <a:rPr lang="en-US" altLang="en-US" sz="1400" b="1" u="sng" dirty="0" smtClean="0">
                <a:solidFill>
                  <a:schemeClr val="accent2">
                    <a:lumMod val="75000"/>
                  </a:schemeClr>
                </a:solidFill>
              </a:rPr>
              <a:t>2018 </a:t>
            </a:r>
            <a:r>
              <a:rPr lang="en-US" altLang="en-US" sz="1400" b="1" dirty="0" smtClean="0">
                <a:solidFill>
                  <a:schemeClr val="accent2">
                    <a:lumMod val="75000"/>
                  </a:schemeClr>
                </a:solidFill>
              </a:rPr>
              <a:t>                                                                       </a:t>
            </a:r>
            <a:r>
              <a:rPr lang="en-US" altLang="en-US" sz="1400" b="1" u="sng" dirty="0" smtClean="0">
                <a:solidFill>
                  <a:schemeClr val="accent2">
                    <a:lumMod val="75000"/>
                  </a:schemeClr>
                </a:solidFill>
              </a:rPr>
              <a:t>2019</a:t>
            </a:r>
            <a:endParaRPr lang="en-US" altLang="en-US" sz="1400" b="1" u="sng" dirty="0">
              <a:solidFill>
                <a:schemeClr val="accent2">
                  <a:lumMod val="75000"/>
                </a:schemeClr>
              </a:solidFill>
            </a:endParaRPr>
          </a:p>
        </p:txBody>
      </p:sp>
      <p:sp>
        <p:nvSpPr>
          <p:cNvPr id="7" name="Arc 6"/>
          <p:cNvSpPr/>
          <p:nvPr/>
        </p:nvSpPr>
        <p:spPr bwMode="auto">
          <a:xfrm>
            <a:off x="1066800" y="3124200"/>
            <a:ext cx="228600" cy="1295400"/>
          </a:xfrm>
          <a:prstGeom prst="arc">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11" name="Left Brace 10"/>
          <p:cNvSpPr/>
          <p:nvPr/>
        </p:nvSpPr>
        <p:spPr bwMode="auto">
          <a:xfrm>
            <a:off x="1295400" y="3688081"/>
            <a:ext cx="45719" cy="45719"/>
          </a:xfrm>
          <a:prstGeom prst="leftBrac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12" name="Left Brace 11"/>
          <p:cNvSpPr/>
          <p:nvPr/>
        </p:nvSpPr>
        <p:spPr bwMode="auto">
          <a:xfrm>
            <a:off x="1181100" y="3124200"/>
            <a:ext cx="304801" cy="1219200"/>
          </a:xfrm>
          <a:prstGeom prst="leftBrace">
            <a:avLst>
              <a:gd name="adj1" fmla="val 41060"/>
              <a:gd name="adj2" fmla="val 50000"/>
            </a:avLst>
          </a:prstGeom>
          <a:noFill/>
          <a:ln w="9525" cap="flat" cmpd="sng" algn="ctr">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21" name="Left Brace 20"/>
          <p:cNvSpPr/>
          <p:nvPr/>
        </p:nvSpPr>
        <p:spPr bwMode="auto">
          <a:xfrm>
            <a:off x="4571999" y="3124200"/>
            <a:ext cx="304801" cy="1219200"/>
          </a:xfrm>
          <a:prstGeom prst="leftBrace">
            <a:avLst>
              <a:gd name="adj1" fmla="val 41060"/>
              <a:gd name="adj2" fmla="val 50000"/>
            </a:avLst>
          </a:prstGeom>
          <a:noFill/>
          <a:ln w="9525" cap="flat" cmpd="sng" algn="ctr">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22" name="Left Brace 21"/>
          <p:cNvSpPr/>
          <p:nvPr/>
        </p:nvSpPr>
        <p:spPr bwMode="auto">
          <a:xfrm rot="10800000">
            <a:off x="3886199" y="3124200"/>
            <a:ext cx="304801" cy="1219200"/>
          </a:xfrm>
          <a:prstGeom prst="leftBrace">
            <a:avLst>
              <a:gd name="adj1" fmla="val 41060"/>
              <a:gd name="adj2" fmla="val 50000"/>
            </a:avLst>
          </a:prstGeom>
          <a:noFill/>
          <a:ln w="9525" cap="flat" cmpd="sng" algn="ctr">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23" name="Left Brace 22"/>
          <p:cNvSpPr/>
          <p:nvPr/>
        </p:nvSpPr>
        <p:spPr bwMode="auto">
          <a:xfrm rot="10800000">
            <a:off x="7619999" y="3124200"/>
            <a:ext cx="304801" cy="1219200"/>
          </a:xfrm>
          <a:prstGeom prst="leftBrace">
            <a:avLst>
              <a:gd name="adj1" fmla="val 41060"/>
              <a:gd name="adj2" fmla="val 50000"/>
            </a:avLst>
          </a:prstGeom>
          <a:noFill/>
          <a:ln w="9525" cap="flat" cmpd="sng" algn="ctr">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24" name="Rectangle 3"/>
          <p:cNvSpPr txBox="1">
            <a:spLocks noChangeArrowheads="1"/>
          </p:cNvSpPr>
          <p:nvPr/>
        </p:nvSpPr>
        <p:spPr bwMode="auto">
          <a:xfrm>
            <a:off x="685800" y="4648200"/>
            <a:ext cx="7086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eaLnBrk="1" hangingPunct="1"/>
            <a:r>
              <a:rPr lang="en-US" altLang="en-US" dirty="0" smtClean="0">
                <a:solidFill>
                  <a:srgbClr val="00B0F0"/>
                </a:solidFill>
              </a:rPr>
              <a:t>                 </a:t>
            </a:r>
            <a:r>
              <a:rPr lang="en-US" altLang="en-US" b="1" dirty="0" smtClean="0"/>
              <a:t>  </a:t>
            </a:r>
          </a:p>
          <a:p>
            <a:pPr algn="l" eaLnBrk="1" hangingPunct="1"/>
            <a:endParaRPr lang="en-US" altLang="en-US" b="1" dirty="0" smtClean="0">
              <a:solidFill>
                <a:srgbClr val="00B0F0"/>
              </a:solidFill>
            </a:endParaRPr>
          </a:p>
          <a:p>
            <a:pPr algn="l" eaLnBrk="1" hangingPunct="1"/>
            <a:endParaRPr lang="en-US" altLang="en-US" dirty="0" smtClean="0">
              <a:solidFill>
                <a:srgbClr val="00B0F0"/>
              </a:solidFill>
            </a:endParaRPr>
          </a:p>
          <a:p>
            <a:pPr algn="l" eaLnBrk="1" hangingPunct="1">
              <a:spcBef>
                <a:spcPts val="0"/>
              </a:spcBef>
            </a:pPr>
            <a:r>
              <a:rPr lang="en-US" altLang="en-US" b="1" dirty="0" smtClean="0">
                <a:solidFill>
                  <a:srgbClr val="00B0F0"/>
                </a:solidFill>
              </a:rPr>
              <a:t>     </a:t>
            </a:r>
            <a:endParaRPr lang="en-US" altLang="en-US" sz="1800" b="1" dirty="0" smtClean="0">
              <a:solidFill>
                <a:srgbClr val="000066"/>
              </a:solidFill>
            </a:endParaRPr>
          </a:p>
        </p:txBody>
      </p:sp>
      <p:graphicFrame>
        <p:nvGraphicFramePr>
          <p:cNvPr id="14" name="Table 13"/>
          <p:cNvGraphicFramePr>
            <a:graphicFrameLocks noGrp="1"/>
          </p:cNvGraphicFramePr>
          <p:nvPr>
            <p:extLst>
              <p:ext uri="{D42A27DB-BD31-4B8C-83A1-F6EECF244321}">
                <p14:modId xmlns:p14="http://schemas.microsoft.com/office/powerpoint/2010/main" val="4136556373"/>
              </p:ext>
            </p:extLst>
          </p:nvPr>
        </p:nvGraphicFramePr>
        <p:xfrm>
          <a:off x="1371599" y="4800600"/>
          <a:ext cx="6358695" cy="370840"/>
        </p:xfrm>
        <a:graphic>
          <a:graphicData uri="http://schemas.openxmlformats.org/drawingml/2006/table">
            <a:tbl>
              <a:tblPr firstRow="1" bandRow="1">
                <a:tableStyleId>{5C22544A-7EE6-4342-B048-85BDC9FD1C3A}</a:tableStyleId>
              </a:tblPr>
              <a:tblGrid>
                <a:gridCol w="1271739">
                  <a:extLst>
                    <a:ext uri="{9D8B030D-6E8A-4147-A177-3AD203B41FA5}">
                      <a16:colId xmlns:a16="http://schemas.microsoft.com/office/drawing/2014/main" val="583598336"/>
                    </a:ext>
                  </a:extLst>
                </a:gridCol>
                <a:gridCol w="1271739">
                  <a:extLst>
                    <a:ext uri="{9D8B030D-6E8A-4147-A177-3AD203B41FA5}">
                      <a16:colId xmlns:a16="http://schemas.microsoft.com/office/drawing/2014/main" val="1617542934"/>
                    </a:ext>
                  </a:extLst>
                </a:gridCol>
                <a:gridCol w="953804">
                  <a:extLst>
                    <a:ext uri="{9D8B030D-6E8A-4147-A177-3AD203B41FA5}">
                      <a16:colId xmlns:a16="http://schemas.microsoft.com/office/drawing/2014/main" val="1768864782"/>
                    </a:ext>
                  </a:extLst>
                </a:gridCol>
                <a:gridCol w="1510190">
                  <a:extLst>
                    <a:ext uri="{9D8B030D-6E8A-4147-A177-3AD203B41FA5}">
                      <a16:colId xmlns:a16="http://schemas.microsoft.com/office/drawing/2014/main" val="2479114535"/>
                    </a:ext>
                  </a:extLst>
                </a:gridCol>
                <a:gridCol w="1351223">
                  <a:extLst>
                    <a:ext uri="{9D8B030D-6E8A-4147-A177-3AD203B41FA5}">
                      <a16:colId xmlns:a16="http://schemas.microsoft.com/office/drawing/2014/main" val="271605705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baseline="0" dirty="0" smtClean="0">
                          <a:solidFill>
                            <a:schemeClr val="tx1"/>
                          </a:solidFill>
                        </a:rPr>
                        <a:t>     48%</a:t>
                      </a:r>
                      <a:endParaRPr lang="en-US" altLang="en-US" sz="1400" b="1"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t>    </a:t>
                      </a:r>
                      <a:r>
                        <a:rPr lang="en-US" baseline="0" dirty="0" smtClean="0">
                          <a:solidFill>
                            <a:schemeClr val="tx1"/>
                          </a:solidFill>
                        </a:rPr>
                        <a:t> 52%</a:t>
                      </a:r>
                      <a:endParaRPr 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aseline="0" dirty="0" smtClean="0">
                          <a:solidFill>
                            <a:schemeClr val="tx1"/>
                          </a:solidFill>
                        </a:rPr>
                        <a:t>    63%</a:t>
                      </a:r>
                      <a:endParaRPr 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aseline="0" dirty="0" smtClean="0">
                          <a:solidFill>
                            <a:schemeClr val="tx1"/>
                          </a:solidFill>
                        </a:rPr>
                        <a:t>           37%</a:t>
                      </a:r>
                      <a:endParaRPr 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3075417"/>
                  </a:ext>
                </a:extLst>
              </a:tr>
            </a:tbl>
          </a:graphicData>
        </a:graphic>
      </p:graphicFrame>
      <p:sp>
        <p:nvSpPr>
          <p:cNvPr id="26" name="TextBox 13"/>
          <p:cNvSpPr txBox="1">
            <a:spLocks noChangeArrowheads="1"/>
          </p:cNvSpPr>
          <p:nvPr/>
        </p:nvSpPr>
        <p:spPr bwMode="auto">
          <a:xfrm>
            <a:off x="838200" y="5257800"/>
            <a:ext cx="7315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b="1" dirty="0" smtClean="0"/>
              <a:t>                Bearish                 Bullish                                    Bearish                              Bullish</a:t>
            </a:r>
          </a:p>
        </p:txBody>
      </p:sp>
    </p:spTree>
    <p:extLst>
      <p:ext uri="{BB962C8B-B14F-4D97-AF65-F5344CB8AC3E}">
        <p14:creationId xmlns:p14="http://schemas.microsoft.com/office/powerpoint/2010/main" val="76107780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685800"/>
            <a:ext cx="7086600" cy="1752600"/>
          </a:xfrm>
        </p:spPr>
        <p:txBody>
          <a:bodyPr/>
          <a:lstStyle/>
          <a:p>
            <a:pPr algn="l" eaLnBrk="1" hangingPunct="1"/>
            <a:r>
              <a:rPr lang="en-US" altLang="en-US" dirty="0" smtClean="0">
                <a:solidFill>
                  <a:srgbClr val="00B0F0"/>
                </a:solidFill>
              </a:rPr>
              <a:t>     </a:t>
            </a:r>
            <a:r>
              <a:rPr lang="en-US" altLang="en-US" b="1" dirty="0" smtClean="0"/>
              <a:t>Lo</a:t>
            </a:r>
            <a:r>
              <a:rPr lang="en-US" altLang="en-US" b="1" dirty="0" smtClean="0"/>
              <a:t>ok for a Slowdown in Trading and Less</a:t>
            </a:r>
          </a:p>
          <a:p>
            <a:pPr algn="l" eaLnBrk="1" hangingPunct="1"/>
            <a:r>
              <a:rPr lang="en-US" altLang="en-US" b="1" dirty="0"/>
              <a:t> </a:t>
            </a:r>
            <a:r>
              <a:rPr lang="en-US" altLang="en-US" b="1" dirty="0" smtClean="0"/>
              <a:t>    Change in Real </a:t>
            </a:r>
            <a:r>
              <a:rPr lang="en-US" altLang="en-US" b="1" dirty="0" smtClean="0"/>
              <a:t>Estate Prices </a:t>
            </a:r>
            <a:endParaRPr lang="en-US" altLang="en-US" dirty="0" smtClean="0">
              <a:solidFill>
                <a:srgbClr val="00B0F0"/>
              </a:solidFill>
            </a:endParaRPr>
          </a:p>
          <a:p>
            <a:pPr algn="l" eaLnBrk="1" hangingPunct="1">
              <a:spcBef>
                <a:spcPts val="0"/>
              </a:spcBef>
            </a:pPr>
            <a:r>
              <a:rPr lang="en-US" altLang="en-US" b="1" dirty="0" smtClean="0">
                <a:solidFill>
                  <a:srgbClr val="00B0F0"/>
                </a:solidFill>
              </a:rPr>
              <a:t>    </a:t>
            </a:r>
            <a:r>
              <a:rPr lang="en-US" altLang="en-US" sz="1800" b="1" dirty="0" smtClean="0">
                <a:solidFill>
                  <a:srgbClr val="3173DF"/>
                </a:solidFill>
              </a:rPr>
              <a:t> </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latin typeface="+mn-lt"/>
              </a:rPr>
              <a:t>6</a:t>
            </a:r>
            <a:r>
              <a:rPr lang="en-US" altLang="en-US" sz="1400" dirty="0" smtClean="0">
                <a:latin typeface="+mn-lt"/>
              </a:rPr>
              <a:t>/10</a:t>
            </a: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
        <p:nvSpPr>
          <p:cNvPr id="15368" name="TextBox 9"/>
          <p:cNvSpPr txBox="1">
            <a:spLocks noChangeArrowheads="1"/>
          </p:cNvSpPr>
          <p:nvPr/>
        </p:nvSpPr>
        <p:spPr bwMode="auto">
          <a:xfrm>
            <a:off x="1130300" y="5878513"/>
            <a:ext cx="62801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Source: </a:t>
            </a:r>
            <a:r>
              <a:rPr lang="en-US" altLang="en-US" sz="2000" dirty="0" smtClean="0"/>
              <a:t>Real Capital Analytics (RCA</a:t>
            </a:r>
            <a:r>
              <a:rPr lang="en-US" altLang="en-US" sz="2000" dirty="0" smtClean="0"/>
              <a:t>), NCREIF</a:t>
            </a:r>
            <a:endParaRPr lang="en-US" altLang="en-US" sz="2000" dirty="0"/>
          </a:p>
        </p:txBody>
      </p:sp>
      <p:graphicFrame>
        <p:nvGraphicFramePr>
          <p:cNvPr id="9" name="Chart 8"/>
          <p:cNvGraphicFramePr>
            <a:graphicFrameLocks/>
          </p:cNvGraphicFramePr>
          <p:nvPr>
            <p:extLst>
              <p:ext uri="{D42A27DB-BD31-4B8C-83A1-F6EECF244321}">
                <p14:modId xmlns:p14="http://schemas.microsoft.com/office/powerpoint/2010/main" val="1147947108"/>
              </p:ext>
            </p:extLst>
          </p:nvPr>
        </p:nvGraphicFramePr>
        <p:xfrm>
          <a:off x="1497657" y="2009205"/>
          <a:ext cx="5512743" cy="2076288"/>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3"/>
          <p:cNvSpPr txBox="1">
            <a:spLocks noChangeArrowheads="1"/>
          </p:cNvSpPr>
          <p:nvPr/>
        </p:nvSpPr>
        <p:spPr bwMode="auto">
          <a:xfrm>
            <a:off x="914400" y="1676400"/>
            <a:ext cx="756724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b="1" dirty="0" smtClean="0">
                <a:solidFill>
                  <a:schemeClr val="accent2">
                    <a:lumMod val="75000"/>
                  </a:schemeClr>
                </a:solidFill>
              </a:rPr>
              <a:t>                       Total US </a:t>
            </a:r>
            <a:r>
              <a:rPr lang="en-US" altLang="en-US" sz="1400" b="1" dirty="0" smtClean="0">
                <a:solidFill>
                  <a:schemeClr val="accent2">
                    <a:lumMod val="75000"/>
                  </a:schemeClr>
                </a:solidFill>
              </a:rPr>
              <a:t>Commercial Real Estate Transaction </a:t>
            </a:r>
            <a:r>
              <a:rPr lang="en-US" altLang="en-US" sz="1400" b="1" dirty="0" smtClean="0">
                <a:solidFill>
                  <a:schemeClr val="accent2">
                    <a:lumMod val="75000"/>
                  </a:schemeClr>
                </a:solidFill>
              </a:rPr>
              <a:t>Volume </a:t>
            </a:r>
            <a:endParaRPr lang="en-US" altLang="en-US" sz="1400" b="1" dirty="0" smtClean="0">
              <a:solidFill>
                <a:schemeClr val="accent2">
                  <a:lumMod val="75000"/>
                </a:schemeClr>
              </a:solidFill>
            </a:endParaRPr>
          </a:p>
        </p:txBody>
      </p:sp>
      <p:sp>
        <p:nvSpPr>
          <p:cNvPr id="11" name="TextBox 9"/>
          <p:cNvSpPr txBox="1">
            <a:spLocks noChangeArrowheads="1"/>
          </p:cNvSpPr>
          <p:nvPr/>
        </p:nvSpPr>
        <p:spPr bwMode="auto">
          <a:xfrm rot="16200000">
            <a:off x="241021" y="2573914"/>
            <a:ext cx="19518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200" dirty="0" smtClean="0"/>
              <a:t>Transaction Volume (in millions $)</a:t>
            </a:r>
            <a:endParaRPr lang="en-US" altLang="en-US" sz="1200" dirty="0"/>
          </a:p>
        </p:txBody>
      </p:sp>
      <p:pic>
        <p:nvPicPr>
          <p:cNvPr id="2" name="Picture 1"/>
          <p:cNvPicPr>
            <a:picLocks noChangeAspect="1"/>
          </p:cNvPicPr>
          <p:nvPr/>
        </p:nvPicPr>
        <p:blipFill>
          <a:blip r:embed="rId4"/>
          <a:stretch>
            <a:fillRect/>
          </a:stretch>
        </p:blipFill>
        <p:spPr>
          <a:xfrm>
            <a:off x="1497658" y="4574977"/>
            <a:ext cx="5638800" cy="1290092"/>
          </a:xfrm>
          <a:prstGeom prst="rect">
            <a:avLst/>
          </a:prstGeom>
        </p:spPr>
      </p:pic>
      <p:sp>
        <p:nvSpPr>
          <p:cNvPr id="13" name="TextBox 13"/>
          <p:cNvSpPr txBox="1">
            <a:spLocks noChangeArrowheads="1"/>
          </p:cNvSpPr>
          <p:nvPr/>
        </p:nvSpPr>
        <p:spPr bwMode="auto">
          <a:xfrm>
            <a:off x="609600" y="4267200"/>
            <a:ext cx="701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b="1" dirty="0" smtClean="0">
                <a:solidFill>
                  <a:schemeClr val="accent2">
                    <a:lumMod val="75000"/>
                  </a:schemeClr>
                </a:solidFill>
              </a:rPr>
              <a:t>                          Anticipated Returns Ought to be At to Slightly Below Normal </a:t>
            </a:r>
            <a:endParaRPr lang="en-US" altLang="en-US" sz="1400" b="1" dirty="0" smtClean="0">
              <a:solidFill>
                <a:schemeClr val="accent2">
                  <a:lumMod val="75000"/>
                </a:schemeClr>
              </a:solidFill>
            </a:endParaRPr>
          </a:p>
        </p:txBody>
      </p:sp>
    </p:spTree>
    <p:extLst>
      <p:ext uri="{BB962C8B-B14F-4D97-AF65-F5344CB8AC3E}">
        <p14:creationId xmlns:p14="http://schemas.microsoft.com/office/powerpoint/2010/main" val="229832243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533400" y="838200"/>
            <a:ext cx="7086600" cy="1752600"/>
          </a:xfrm>
        </p:spPr>
        <p:txBody>
          <a:bodyPr/>
          <a:lstStyle/>
          <a:p>
            <a:pPr algn="l" eaLnBrk="1" hangingPunct="1"/>
            <a:r>
              <a:rPr lang="en-US" altLang="en-US" dirty="0" smtClean="0">
                <a:solidFill>
                  <a:srgbClr val="00B0F0"/>
                </a:solidFill>
              </a:rPr>
              <a:t>     </a:t>
            </a:r>
            <a:r>
              <a:rPr lang="en-US" altLang="en-US" b="1" dirty="0" smtClean="0"/>
              <a:t>Concerns are Rising Over a Slowdown in </a:t>
            </a:r>
          </a:p>
          <a:p>
            <a:pPr algn="l" eaLnBrk="1" hangingPunct="1"/>
            <a:r>
              <a:rPr lang="en-US" altLang="en-US" b="1" dirty="0"/>
              <a:t> </a:t>
            </a:r>
            <a:r>
              <a:rPr lang="en-US" altLang="en-US" b="1" dirty="0" smtClean="0"/>
              <a:t>    </a:t>
            </a:r>
            <a:r>
              <a:rPr lang="en-US" altLang="en-US" b="1" dirty="0" smtClean="0"/>
              <a:t>Corporate Revenues and Profits</a:t>
            </a:r>
            <a:r>
              <a:rPr lang="en-US" altLang="en-US" sz="1800" b="1" dirty="0" smtClean="0">
                <a:solidFill>
                  <a:srgbClr val="3173DF"/>
                </a:solidFill>
              </a:rPr>
              <a:t> </a:t>
            </a:r>
            <a:endParaRPr lang="en-US" altLang="en-US" sz="1800" b="1" dirty="0">
              <a:solidFill>
                <a:srgbClr val="3173DF"/>
              </a:solidFill>
            </a:endParaRPr>
          </a:p>
          <a:p>
            <a:pPr algn="l" eaLnBrk="1" hangingPunct="1"/>
            <a:endParaRPr lang="en-US" altLang="en-US" b="1" dirty="0">
              <a:solidFill>
                <a:srgbClr val="00B0F0"/>
              </a:solidFill>
            </a:endParaRPr>
          </a:p>
          <a:p>
            <a:pPr algn="l" eaLnBrk="1" hangingPunct="1"/>
            <a:endParaRPr lang="en-US" altLang="en-US" dirty="0" smtClean="0">
              <a:solidFill>
                <a:srgbClr val="00B0F0"/>
              </a:solidFill>
            </a:endParaRPr>
          </a:p>
          <a:p>
            <a:pPr algn="l" eaLnBrk="1" hangingPunct="1">
              <a:spcBef>
                <a:spcPts val="0"/>
              </a:spcBef>
            </a:pPr>
            <a:r>
              <a:rPr lang="en-US" altLang="en-US" b="1" dirty="0" smtClean="0">
                <a:solidFill>
                  <a:srgbClr val="00B0F0"/>
                </a:solidFill>
              </a:rPr>
              <a:t>     </a:t>
            </a:r>
            <a:endParaRPr lang="en-US" altLang="en-US" sz="1800" b="1" dirty="0" smtClean="0">
              <a:solidFill>
                <a:srgbClr val="000066"/>
              </a:solidFill>
            </a:endParaRPr>
          </a:p>
        </p:txBody>
      </p:sp>
      <p:cxnSp>
        <p:nvCxnSpPr>
          <p:cNvPr id="512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dirty="0">
                <a:cs typeface="Times New Roman" panose="02020603050405020304" pitchFamily="18" charset="0"/>
              </a:rPr>
              <a:t>7</a:t>
            </a:r>
            <a:r>
              <a:rPr lang="en-US" altLang="en-US" sz="1400" dirty="0" smtClean="0">
                <a:cs typeface="Times New Roman" panose="02020603050405020304" pitchFamily="18" charset="0"/>
              </a:rPr>
              <a:t>/10</a:t>
            </a:r>
          </a:p>
        </p:txBody>
      </p:sp>
      <p:sp>
        <p:nvSpPr>
          <p:cNvPr id="5126" name="TextBox 5"/>
          <p:cNvSpPr txBox="1">
            <a:spLocks noChangeArrowheads="1"/>
          </p:cNvSpPr>
          <p:nvPr/>
        </p:nvSpPr>
        <p:spPr bwMode="auto">
          <a:xfrm>
            <a:off x="914400" y="228600"/>
            <a:ext cx="723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Annual REIA/DePaul Summit </a:t>
            </a:r>
            <a:endParaRPr lang="en-US" altLang="en-US" sz="2400" dirty="0"/>
          </a:p>
        </p:txBody>
      </p:sp>
      <p:sp>
        <p:nvSpPr>
          <p:cNvPr id="5127" name="TextBox 13"/>
          <p:cNvSpPr txBox="1">
            <a:spLocks noChangeArrowheads="1"/>
          </p:cNvSpPr>
          <p:nvPr/>
        </p:nvSpPr>
        <p:spPr bwMode="auto">
          <a:xfrm>
            <a:off x="916745" y="5715000"/>
            <a:ext cx="6813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dirty="0"/>
              <a:t>Source: </a:t>
            </a:r>
            <a:r>
              <a:rPr lang="en-US" altLang="en-US" sz="1400" dirty="0" smtClean="0"/>
              <a:t>Mid-Year Chicago CRE Survey conducted by The Real Estate Center at DePaul, 2018 and 2019</a:t>
            </a:r>
            <a:endParaRPr lang="en-US" altLang="en-US" sz="1400" dirty="0"/>
          </a:p>
        </p:txBody>
      </p:sp>
      <p:sp>
        <p:nvSpPr>
          <p:cNvPr id="13" name="TextBox 13"/>
          <p:cNvSpPr txBox="1">
            <a:spLocks noChangeArrowheads="1"/>
          </p:cNvSpPr>
          <p:nvPr/>
        </p:nvSpPr>
        <p:spPr bwMode="auto">
          <a:xfrm>
            <a:off x="762000" y="1905000"/>
            <a:ext cx="7315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None/>
            </a:pPr>
            <a:r>
              <a:rPr lang="en-US" altLang="en-US" sz="1400" b="1" dirty="0">
                <a:solidFill>
                  <a:schemeClr val="accent2">
                    <a:lumMod val="75000"/>
                  </a:schemeClr>
                </a:solidFill>
              </a:rPr>
              <a:t>National Factors Impacting </a:t>
            </a:r>
            <a:r>
              <a:rPr lang="en-US" altLang="en-US" sz="1400" b="1" dirty="0" smtClean="0">
                <a:solidFill>
                  <a:schemeClr val="accent2">
                    <a:lumMod val="75000"/>
                  </a:schemeClr>
                </a:solidFill>
              </a:rPr>
              <a:t>Activity</a:t>
            </a:r>
          </a:p>
          <a:p>
            <a:pPr eaLnBrk="1" hangingPunct="1">
              <a:spcBef>
                <a:spcPct val="0"/>
              </a:spcBef>
              <a:buFontTx/>
              <a:buNone/>
            </a:pPr>
            <a:r>
              <a:rPr lang="en-US" altLang="en-US" sz="1400" b="1" dirty="0">
                <a:solidFill>
                  <a:schemeClr val="accent2">
                    <a:lumMod val="75000"/>
                  </a:schemeClr>
                </a:solidFill>
              </a:rPr>
              <a:t> </a:t>
            </a:r>
            <a:r>
              <a:rPr lang="en-US" altLang="en-US" sz="1400" b="1" dirty="0" smtClean="0">
                <a:solidFill>
                  <a:schemeClr val="accent2">
                    <a:lumMod val="75000"/>
                  </a:schemeClr>
                </a:solidFill>
              </a:rPr>
              <a:t>                                   </a:t>
            </a:r>
            <a:r>
              <a:rPr lang="en-US" altLang="en-US" sz="1400" b="1" u="sng" dirty="0" smtClean="0">
                <a:solidFill>
                  <a:schemeClr val="accent2">
                    <a:lumMod val="75000"/>
                  </a:schemeClr>
                </a:solidFill>
              </a:rPr>
              <a:t>2018 </a:t>
            </a:r>
            <a:r>
              <a:rPr lang="en-US" altLang="en-US" sz="1400" b="1" dirty="0" smtClean="0">
                <a:solidFill>
                  <a:schemeClr val="accent2">
                    <a:lumMod val="75000"/>
                  </a:schemeClr>
                </a:solidFill>
              </a:rPr>
              <a:t>                                                                       </a:t>
            </a:r>
            <a:r>
              <a:rPr lang="en-US" altLang="en-US" sz="1400" b="1" u="sng" dirty="0" smtClean="0">
                <a:solidFill>
                  <a:schemeClr val="accent2">
                    <a:lumMod val="75000"/>
                  </a:schemeClr>
                </a:solidFill>
              </a:rPr>
              <a:t>2019</a:t>
            </a:r>
            <a:endParaRPr lang="en-US" altLang="en-US" sz="1400" b="1" u="sng" dirty="0">
              <a:solidFill>
                <a:schemeClr val="accent2">
                  <a:lumMod val="75000"/>
                </a:schemeClr>
              </a:solidFill>
            </a:endParaRPr>
          </a:p>
        </p:txBody>
      </p:sp>
      <p:sp>
        <p:nvSpPr>
          <p:cNvPr id="7" name="Arc 6"/>
          <p:cNvSpPr/>
          <p:nvPr/>
        </p:nvSpPr>
        <p:spPr bwMode="auto">
          <a:xfrm>
            <a:off x="1066800" y="3124200"/>
            <a:ext cx="228600" cy="1295400"/>
          </a:xfrm>
          <a:prstGeom prst="arc">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11" name="Left Brace 10"/>
          <p:cNvSpPr/>
          <p:nvPr/>
        </p:nvSpPr>
        <p:spPr bwMode="auto">
          <a:xfrm>
            <a:off x="1295400" y="3688081"/>
            <a:ext cx="45719" cy="45719"/>
          </a:xfrm>
          <a:prstGeom prst="leftBrac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endParaRPr>
          </a:p>
        </p:txBody>
      </p:sp>
      <p:sp>
        <p:nvSpPr>
          <p:cNvPr id="24" name="Rectangle 3"/>
          <p:cNvSpPr txBox="1">
            <a:spLocks noChangeArrowheads="1"/>
          </p:cNvSpPr>
          <p:nvPr/>
        </p:nvSpPr>
        <p:spPr bwMode="auto">
          <a:xfrm>
            <a:off x="6858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eaLnBrk="1" hangingPunct="1"/>
            <a:r>
              <a:rPr lang="en-US" altLang="en-US" dirty="0" smtClean="0">
                <a:solidFill>
                  <a:srgbClr val="00B0F0"/>
                </a:solidFill>
              </a:rPr>
              <a:t>                 </a:t>
            </a:r>
            <a:r>
              <a:rPr lang="en-US" altLang="en-US" b="1" dirty="0" smtClean="0"/>
              <a:t>  </a:t>
            </a:r>
          </a:p>
          <a:p>
            <a:pPr algn="l" eaLnBrk="1" hangingPunct="1"/>
            <a:endParaRPr lang="en-US" altLang="en-US" b="1" dirty="0" smtClean="0">
              <a:solidFill>
                <a:srgbClr val="00B0F0"/>
              </a:solidFill>
            </a:endParaRPr>
          </a:p>
          <a:p>
            <a:pPr algn="l" eaLnBrk="1" hangingPunct="1"/>
            <a:endParaRPr lang="en-US" altLang="en-US" dirty="0" smtClean="0">
              <a:solidFill>
                <a:srgbClr val="00B0F0"/>
              </a:solidFill>
            </a:endParaRPr>
          </a:p>
          <a:p>
            <a:pPr algn="l" eaLnBrk="1" hangingPunct="1">
              <a:spcBef>
                <a:spcPts val="0"/>
              </a:spcBef>
            </a:pPr>
            <a:r>
              <a:rPr lang="en-US" altLang="en-US" b="1" dirty="0" smtClean="0">
                <a:solidFill>
                  <a:srgbClr val="00B0F0"/>
                </a:solidFill>
              </a:rPr>
              <a:t>     </a:t>
            </a:r>
            <a:endParaRPr lang="en-US" altLang="en-US" sz="1800" b="1" dirty="0" smtClean="0">
              <a:solidFill>
                <a:srgbClr val="000066"/>
              </a:solidFill>
            </a:endParaRPr>
          </a:p>
        </p:txBody>
      </p:sp>
      <p:pic>
        <p:nvPicPr>
          <p:cNvPr id="20" name="Picture 19"/>
          <p:cNvPicPr>
            <a:picLocks noChangeAspect="1"/>
          </p:cNvPicPr>
          <p:nvPr/>
        </p:nvPicPr>
        <p:blipFill>
          <a:blip r:embed="rId3"/>
          <a:stretch>
            <a:fillRect/>
          </a:stretch>
        </p:blipFill>
        <p:spPr>
          <a:xfrm>
            <a:off x="914400" y="2580620"/>
            <a:ext cx="3505200" cy="1991380"/>
          </a:xfrm>
          <a:prstGeom prst="rect">
            <a:avLst/>
          </a:prstGeom>
        </p:spPr>
      </p:pic>
      <p:pic>
        <p:nvPicPr>
          <p:cNvPr id="25" name="Picture 24"/>
          <p:cNvPicPr>
            <a:picLocks noChangeAspect="1"/>
          </p:cNvPicPr>
          <p:nvPr/>
        </p:nvPicPr>
        <p:blipFill>
          <a:blip r:embed="rId4"/>
          <a:stretch>
            <a:fillRect/>
          </a:stretch>
        </p:blipFill>
        <p:spPr>
          <a:xfrm>
            <a:off x="4724400" y="2733020"/>
            <a:ext cx="2971800" cy="1762782"/>
          </a:xfrm>
          <a:prstGeom prst="rect">
            <a:avLst/>
          </a:prstGeom>
        </p:spPr>
      </p:pic>
    </p:spTree>
    <p:extLst>
      <p:ext uri="{BB962C8B-B14F-4D97-AF65-F5344CB8AC3E}">
        <p14:creationId xmlns:p14="http://schemas.microsoft.com/office/powerpoint/2010/main" val="108577424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09600" y="838200"/>
            <a:ext cx="8153400" cy="1752600"/>
          </a:xfrm>
        </p:spPr>
        <p:txBody>
          <a:bodyPr/>
          <a:lstStyle/>
          <a:p>
            <a:pPr algn="l" eaLnBrk="1" hangingPunct="1"/>
            <a:r>
              <a:rPr lang="en-US" altLang="en-US" dirty="0" smtClean="0">
                <a:solidFill>
                  <a:srgbClr val="00B0F0"/>
                </a:solidFill>
              </a:rPr>
              <a:t>     </a:t>
            </a:r>
            <a:r>
              <a:rPr lang="en-US" altLang="en-US" b="1" dirty="0" smtClean="0"/>
              <a:t>Changing Sentiment in the Broader Market will</a:t>
            </a:r>
          </a:p>
          <a:p>
            <a:pPr algn="l" eaLnBrk="1" hangingPunct="1"/>
            <a:r>
              <a:rPr lang="en-US" altLang="en-US" b="1" dirty="0"/>
              <a:t> </a:t>
            </a:r>
            <a:r>
              <a:rPr lang="en-US" altLang="en-US" b="1" dirty="0" smtClean="0"/>
              <a:t>    Positively </a:t>
            </a:r>
            <a:r>
              <a:rPr lang="en-US" altLang="en-US" b="1" dirty="0" smtClean="0"/>
              <a:t>Affect the Relative Attractivenes</a:t>
            </a:r>
            <a:r>
              <a:rPr lang="en-US" altLang="en-US" b="1" dirty="0" smtClean="0"/>
              <a:t>s of REITs </a:t>
            </a:r>
          </a:p>
          <a:p>
            <a:pPr algn="l" eaLnBrk="1" hangingPunct="1"/>
            <a:r>
              <a:rPr lang="en-US" altLang="en-US" b="1" dirty="0" smtClean="0"/>
              <a:t>     </a:t>
            </a:r>
            <a:r>
              <a:rPr lang="en-US" altLang="en-US" sz="1800" b="1" dirty="0" smtClean="0"/>
              <a:t>Together with lower interest rates look for REIT prices to increase</a:t>
            </a:r>
            <a:r>
              <a:rPr lang="en-US" altLang="en-US" sz="1800" b="1" dirty="0" smtClean="0"/>
              <a:t> </a:t>
            </a:r>
            <a:endParaRPr lang="en-US" altLang="en-US" sz="1800" dirty="0" smtClean="0">
              <a:solidFill>
                <a:srgbClr val="00B0F0"/>
              </a:solidFill>
            </a:endParaRPr>
          </a:p>
          <a:p>
            <a:pPr algn="l" eaLnBrk="1" hangingPunct="1">
              <a:spcBef>
                <a:spcPts val="0"/>
              </a:spcBef>
            </a:pPr>
            <a:r>
              <a:rPr lang="en-US" altLang="en-US" b="1" dirty="0" smtClean="0">
                <a:solidFill>
                  <a:srgbClr val="00B0F0"/>
                </a:solidFill>
              </a:rPr>
              <a:t>    </a:t>
            </a:r>
            <a:r>
              <a:rPr lang="en-US" altLang="en-US" sz="1800" b="1" dirty="0" smtClean="0">
                <a:solidFill>
                  <a:srgbClr val="3173DF"/>
                </a:solidFill>
              </a:rPr>
              <a:t> </a:t>
            </a:r>
            <a:endParaRPr lang="en-US" altLang="en-US" sz="1800" b="1" dirty="0" smtClean="0">
              <a:solidFill>
                <a:srgbClr val="3173DF"/>
              </a:solidFill>
            </a:endParaRPr>
          </a:p>
        </p:txBody>
      </p:sp>
      <p:cxnSp>
        <p:nvCxnSpPr>
          <p:cNvPr id="15363" name="Straight Connector 2"/>
          <p:cNvCxnSpPr>
            <a:cxnSpLocks noChangeShapeType="1"/>
          </p:cNvCxnSpPr>
          <p:nvPr/>
        </p:nvCxnSpPr>
        <p:spPr bwMode="auto">
          <a:xfrm>
            <a:off x="990600" y="6858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4" name="Straight Connector 6"/>
          <p:cNvCxnSpPr>
            <a:cxnSpLocks noChangeShapeType="1"/>
          </p:cNvCxnSpPr>
          <p:nvPr/>
        </p:nvCxnSpPr>
        <p:spPr bwMode="auto">
          <a:xfrm>
            <a:off x="990600" y="6248400"/>
            <a:ext cx="7086600" cy="0"/>
          </a:xfrm>
          <a:prstGeom prst="line">
            <a:avLst/>
          </a:prstGeom>
          <a:noFill/>
          <a:ln w="1905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65"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latin typeface="+mn-lt"/>
              </a:rPr>
              <a:t>8</a:t>
            </a:r>
            <a:r>
              <a:rPr lang="en-US" altLang="en-US" sz="1400" dirty="0" smtClean="0">
                <a:latin typeface="+mn-lt"/>
              </a:rPr>
              <a:t>/10</a:t>
            </a:r>
            <a:endParaRPr lang="en-US" altLang="en-US" sz="1400" dirty="0" smtClean="0">
              <a:latin typeface="+mn-lt"/>
            </a:endParaRPr>
          </a:p>
        </p:txBody>
      </p:sp>
      <p:sp>
        <p:nvSpPr>
          <p:cNvPr id="15366" name="TextBox 5"/>
          <p:cNvSpPr txBox="1">
            <a:spLocks noChangeArrowheads="1"/>
          </p:cNvSpPr>
          <p:nvPr/>
        </p:nvSpPr>
        <p:spPr bwMode="auto">
          <a:xfrm>
            <a:off x="914400" y="228600"/>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smtClean="0"/>
              <a:t>Fifteenth </a:t>
            </a:r>
            <a:r>
              <a:rPr lang="en-US" altLang="en-US" sz="2400" b="1" dirty="0"/>
              <a:t>Annual REIA/DePaul Summit</a:t>
            </a:r>
            <a:endParaRPr lang="en-US" altLang="en-US" sz="2400" dirty="0"/>
          </a:p>
        </p:txBody>
      </p:sp>
      <p:sp>
        <p:nvSpPr>
          <p:cNvPr id="15368" name="TextBox 9"/>
          <p:cNvSpPr txBox="1">
            <a:spLocks noChangeArrowheads="1"/>
          </p:cNvSpPr>
          <p:nvPr/>
        </p:nvSpPr>
        <p:spPr bwMode="auto">
          <a:xfrm>
            <a:off x="1130300" y="5878513"/>
            <a:ext cx="62801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Source: </a:t>
            </a:r>
            <a:r>
              <a:rPr lang="en-US" altLang="en-US" sz="2000" dirty="0" smtClean="0"/>
              <a:t>S&amp;P Global Market Intelligence</a:t>
            </a:r>
            <a:endParaRPr lang="en-US" altLang="en-US" sz="2000" dirty="0"/>
          </a:p>
        </p:txBody>
      </p:sp>
      <p:sp>
        <p:nvSpPr>
          <p:cNvPr id="10" name="TextBox 13"/>
          <p:cNvSpPr txBox="1">
            <a:spLocks noChangeArrowheads="1"/>
          </p:cNvSpPr>
          <p:nvPr/>
        </p:nvSpPr>
        <p:spPr bwMode="auto">
          <a:xfrm>
            <a:off x="785447" y="2206823"/>
            <a:ext cx="7315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b="1" dirty="0" smtClean="0">
                <a:solidFill>
                  <a:schemeClr val="accent2">
                    <a:lumMod val="75000"/>
                  </a:schemeClr>
                </a:solidFill>
              </a:rPr>
              <a:t>Premium/Discount to NAV for Office REITs</a:t>
            </a:r>
            <a:endParaRPr lang="en-US" altLang="en-US" sz="1400" b="1" dirty="0" smtClean="0">
              <a:solidFill>
                <a:schemeClr val="accent2">
                  <a:lumMod val="75000"/>
                </a:schemeClr>
              </a:solidFill>
            </a:endParaRPr>
          </a:p>
        </p:txBody>
      </p:sp>
      <p:sp>
        <p:nvSpPr>
          <p:cNvPr id="11" name="TextBox 9"/>
          <p:cNvSpPr txBox="1">
            <a:spLocks noChangeArrowheads="1"/>
          </p:cNvSpPr>
          <p:nvPr/>
        </p:nvSpPr>
        <p:spPr bwMode="auto">
          <a:xfrm rot="16200000">
            <a:off x="16887" y="3746221"/>
            <a:ext cx="19518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200" dirty="0" smtClean="0"/>
              <a:t>Premium/Discount to NAV (</a:t>
            </a:r>
            <a:r>
              <a:rPr lang="en-US" altLang="en-US" sz="1200" dirty="0" smtClean="0"/>
              <a:t>in </a:t>
            </a:r>
            <a:r>
              <a:rPr lang="en-US" altLang="en-US" sz="1200" dirty="0" smtClean="0"/>
              <a:t>percent)</a:t>
            </a:r>
            <a:endParaRPr lang="en-US" altLang="en-US" sz="1200" dirty="0"/>
          </a:p>
        </p:txBody>
      </p:sp>
      <p:graphicFrame>
        <p:nvGraphicFramePr>
          <p:cNvPr id="12" name="Chart 11"/>
          <p:cNvGraphicFramePr>
            <a:graphicFrameLocks/>
          </p:cNvGraphicFramePr>
          <p:nvPr>
            <p:extLst>
              <p:ext uri="{D42A27DB-BD31-4B8C-83A1-F6EECF244321}">
                <p14:modId xmlns:p14="http://schemas.microsoft.com/office/powerpoint/2010/main" val="1514083361"/>
              </p:ext>
            </p:extLst>
          </p:nvPr>
        </p:nvGraphicFramePr>
        <p:xfrm>
          <a:off x="1295400" y="2545258"/>
          <a:ext cx="5729287" cy="2971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717980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10278</TotalTime>
  <Words>569</Words>
  <Application>Microsoft Office PowerPoint</Application>
  <PresentationFormat>On-screen Show (4:3)</PresentationFormat>
  <Paragraphs>115</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Monotype Corsiva</vt:lpstr>
      <vt:lpstr>Times New Roman</vt:lpstr>
      <vt:lpstr>Default Design</vt:lpstr>
      <vt:lpstr>          Fifteenth Annual REIA/DePaul Summit  A Mid-Year Perspective on  Chicago Real Estate Market  September 19, 2109  James D. Shilling  DePaul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Mannig J. Simidian</dc:creator>
  <cp:lastModifiedBy>James Shilling</cp:lastModifiedBy>
  <cp:revision>259</cp:revision>
  <dcterms:created xsi:type="dcterms:W3CDTF">2002-01-04T22:54:20Z</dcterms:created>
  <dcterms:modified xsi:type="dcterms:W3CDTF">2019-09-18T14:25:52Z</dcterms:modified>
</cp:coreProperties>
</file>