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8CA9-AD7E-661D-7C20-6973E15A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1F4EF-F29F-2398-B381-C45D4FD1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C67-8157-47B3-BC6A-CC82964F9FA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8CA06-DB18-2D92-2FF0-53138B6C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38A74-1A6B-DEC8-68FE-88266B93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9E80-6070-4845-A181-A8D42A89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34BAC-25D5-8EA7-0D59-9DD2D5A4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93233-3528-CF98-90A5-839A091F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13C1-6386-2D2D-C0F7-880D5BDBD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2C67-8157-47B3-BC6A-CC82964F9FA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7136A-0E01-2532-3BB2-599918E8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C4C5-DF5D-5310-D9EE-8EFAB5960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9E80-6070-4845-A181-A8D42A89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86204E-290D-F9B4-48BC-0C712F41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4F70F-C315-44A9-BB4D-3C6EE092E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8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03CC8D-9C86-182C-FA17-2CE8F7BC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Market Riding Off Record T-24 Demand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C0D5B-D072-F4AB-A61C-E716EBF69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E05D82-B8E6-4B13-10EF-D74B1418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 Total Supply Under </a:t>
            </a:r>
            <a:br>
              <a:rPr lang="en-US"/>
            </a:br>
            <a:r>
              <a:rPr lang="en-US"/>
              <a:t>Construction is Vast, Starts Off Sharply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51552-DDAB-1AEC-590C-47A178D2C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E0DD29-9AA9-3B8A-0C6B-58E6BBB8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Rent Growth Outpacing Inflation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3E3E8-2547-2C8F-4794-95C48FE75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01019-6DE0-6553-88EA-4585F936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Industrial Rent Growth Generally Strong Across Markets</a:t>
            </a:r>
            <a:endParaRPr lang="en-US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4DCB1-CF77-7C87-A611-E2FF97719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0B2E5C-667F-4D32-38E6-C1056E0F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Market-Level Construction Mostly in Balance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9E61B-7F0F-5565-036E-9BC90B1C7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4BD3A-E0C6-9ECE-CCF0-623FE3C1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Vacancy Rate At Highest Level Since the ‘90s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B01A6-3289-2232-3C71-39ADB7C90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90A731-2A1A-DCB7-10DD-7FB257B5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Leases are Fewer, Smaller, Shorter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337F9-08FB-B4A2-5AB3-5CE41C192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2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747D30-9E03-8458-890D-1022BA65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Office Fundamentals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B3FA3-0D74-9597-3872-2DA67A1B3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D308A-AFA2-EC61-D8A4-13FF3CAE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T12: Tech/Southeast Markets Growing Again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087B3-0CD2-589B-CC87-37515B8D6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E6CC50-D3F9-4573-8B9A-96963D9D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a Bifurcated Market, Trophy Office Stands 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C7A0C-D394-EA36-B21A-56143B672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96146-D652-F7AB-CB75-46B1E813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US Economic Outlook Tilted to the Downside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959AF-5E0B-D1BD-CF82-CF395A0D5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0D4DE9-36E1-B623-521F-57A22C5A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Conversions: The Next Megatrend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9E51F-9E24-479B-8D0A-CCE007681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9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06F9B-8DC9-A474-6F34-58F1E440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Time in Wilderness, </a:t>
            </a:r>
            <a:br>
              <a:rPr lang="en-US"/>
            </a:br>
            <a:r>
              <a:rPr lang="en-US"/>
              <a:t>Vacancy has Peaked for Most Retail Formats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84C24-EE68-13A6-6729-C675ACC96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1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5F9A1-A125-94D7-2D75-630B9A04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Sales Share Picked Up Again in Q3 2022,</a:t>
            </a:r>
            <a:br>
              <a:rPr lang="en-US"/>
            </a:br>
            <a:r>
              <a:rPr lang="en-US"/>
              <a:t>Stores Fulfilling a Growing Share of Online Orders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BE17B-E8D3-462C-D7E0-8291C5697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8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91F890-1138-AD6E-7877-A984EA79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Retailer Openings &amp; Closings Favored Open-Air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6A3FF-BC77-D194-0B41-DC6D26D52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2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1731D2-B063-D5FC-C327-4E87A707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Apartment Market Weakening Under Weight of </a:t>
            </a:r>
            <a:br>
              <a:rPr lang="en-US"/>
            </a:br>
            <a:r>
              <a:rPr lang="en-US"/>
              <a:t>New Supply and Slower Household Formation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48FB4-9D33-1F71-6EC0-CDAAB16D9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2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6802D-00E8-FE71-B2DE-DCD67857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Elevated Supply an Issue in Some Apartment Markets</a:t>
            </a:r>
            <a:endParaRPr lang="en-US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5F702-D941-98BA-A2E6-04C464FD1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8A679-168A-8D02-AFD3-F76833A0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Cooling But Still In Demand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DFC5E-7F8A-DECF-CDA3-85CA3FEC1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3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70D837-64A1-36C2-D843-73A94C75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Steady Absorption Keeps Medical </a:t>
            </a:r>
            <a:br>
              <a:rPr lang="en-US"/>
            </a:br>
            <a:r>
              <a:rPr lang="en-US"/>
              <a:t>Office Vacancy Tighter Than Commercial Office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C845F-8613-598B-FF06-6E5AA383D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5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63F60-E47F-1F8C-4C32-0D285386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Housing: </a:t>
            </a:r>
            <a:br>
              <a:rPr lang="en-US"/>
            </a:br>
            <a:r>
              <a:rPr lang="en-US"/>
              <a:t>Record-Setting Performance in Fall 2022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FD7E6-31F0-B969-15AD-AB33B2182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A190B-44F6-DBF6-51CC-594877F1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Senior Housing Has Turned a Corner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CBD8E-A450-2E3B-0DE3-ADC0E4760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FA5E8-D37E-CB71-66B3-4D0CFA06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Real Estate Fundamentals </a:t>
            </a:r>
            <a:br>
              <a:rPr lang="en-US"/>
            </a:br>
            <a:r>
              <a:rPr lang="en-US"/>
              <a:t>Generally Good But For Office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F1F73-B526-D96A-0AE2-AD613110B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64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F33694-8120-F304-5591-F3FA648A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Forecast Supply Growth</a:t>
            </a:r>
            <a:br>
              <a:rPr lang="en-US" sz="2800"/>
            </a:br>
            <a:r>
              <a:rPr lang="en-US" sz="2800"/>
              <a:t>Mostly In Line With Recent Demand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1380B-A2CE-D9C0-EA62-019726EB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9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07CB3-4EEA-3B16-C991-0D00B299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Climate  Change Could Derail Historical Trends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26E0B-3991-61A8-64AD-DE40B82E4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2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51479-204C-1F40-D18C-22B921CA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Investors Need to Manage </a:t>
            </a:r>
            <a:br>
              <a:rPr lang="en-GB" sz="2600"/>
            </a:br>
            <a:r>
              <a:rPr lang="en-GB" sz="2600"/>
              <a:t>Climate Risk’s Multiple Dimensions</a:t>
            </a:r>
            <a:endParaRPr lang="en-GB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313D4-973F-2A0C-E189-D07E44638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4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73EA5-24AF-68A1-8075-2FD8DA66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Strategy for a Complicated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B856D-E868-F90F-FEB7-0393DC1DF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5D16A-C7C2-0760-B5A8-F00DA755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But Rate Rises and Concerns About </a:t>
            </a:r>
            <a:br>
              <a:rPr lang="en-US" sz="2800"/>
            </a:br>
            <a:r>
              <a:rPr lang="en-US" sz="2800"/>
              <a:t>Operations Have Already Affected Values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D43B3-98F6-569D-D9FA-882621615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7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13756-C659-9FC0-4ADA-D445542B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Recession Looms:  Lessons from the Past?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557EF-F61B-B92F-5D97-911D127A2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D39D39-3889-2A0F-31C6-1B0510AA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Patterns That Guided Real </a:t>
            </a:r>
            <a:br>
              <a:rPr lang="en-US"/>
            </a:br>
            <a:r>
              <a:rPr lang="en-US"/>
              <a:t>Estate Portfolio Construction Being Upended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2AC83-3E36-974C-6E2C-5AF5B18A6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7CEAD8-B56A-D600-DFF3-4B9F943B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Investors Have More Time-Tested Options Today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07387-3E25-43ED-BED3-922B2969B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13E3E-475E-9A6C-F54A-BB53846D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Lease Sectors Playing </a:t>
            </a:r>
            <a:br>
              <a:rPr lang="en-US"/>
            </a:br>
            <a:r>
              <a:rPr lang="en-US"/>
              <a:t>Increasing Role in Institutional Real Estate Portfolios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AB952-E9CD-991C-3754-792C03D24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39649C-4E02-BFFF-741B-C0BE4ED4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97160-68ED-A33D-6683-2F5159CA43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A4 Paper (210x297 mm)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 US Economic Outlook Tilted to the Downside</vt:lpstr>
      <vt:lpstr>US Real Estate Fundamentals  Generally Good But For Office</vt:lpstr>
      <vt:lpstr>But Rate Rises and Concerns About  Operations Have Already Affected Values</vt:lpstr>
      <vt:lpstr>Recession Looms:  Lessons from the Past?</vt:lpstr>
      <vt:lpstr>Historical Patterns That Guided Real  Estate Portfolio Construction Being Upended</vt:lpstr>
      <vt:lpstr>Investors Have More Time-Tested Options Today</vt:lpstr>
      <vt:lpstr>Short-Term Lease Sectors Playing  Increasing Role in Institutional Real Estate Portfolios</vt:lpstr>
      <vt:lpstr>PowerPoint Presentation</vt:lpstr>
      <vt:lpstr>Industrial Market Riding Off Record T-24 Demand</vt:lpstr>
      <vt:lpstr>Though Total Supply Under  Construction is Vast, Starts Off Sharply</vt:lpstr>
      <vt:lpstr>Industrial Rent Growth Outpacing Inflation</vt:lpstr>
      <vt:lpstr>Industrial Rent Growth Generally Strong Across Markets</vt:lpstr>
      <vt:lpstr>While Market-Level Construction Mostly in Balance</vt:lpstr>
      <vt:lpstr>Office Vacancy Rate At Highest Level Since the ‘90s</vt:lpstr>
      <vt:lpstr>Office Leases are Fewer, Smaller, Shorter</vt:lpstr>
      <vt:lpstr>A Closer Look at Office Fundamentals</vt:lpstr>
      <vt:lpstr>T12: Tech/Southeast Markets Growing Again</vt:lpstr>
      <vt:lpstr>In a Bifurcated Market, Trophy Office Stands Out</vt:lpstr>
      <vt:lpstr>Office Conversions: The Next Megatrend</vt:lpstr>
      <vt:lpstr>After Time in Wilderness,  Vacancy has Peaked for Most Retail Formats</vt:lpstr>
      <vt:lpstr>Online Sales Share Picked Up Again in Q3 2022, Stores Fulfilling a Growing Share of Online Orders</vt:lpstr>
      <vt:lpstr>2022 Retailer Openings &amp; Closings Favored Open-Air</vt:lpstr>
      <vt:lpstr>Apartment Market Weakening Under Weight of  New Supply and Slower Household Formation</vt:lpstr>
      <vt:lpstr>Elevated Supply an Issue in Some Apartment Markets</vt:lpstr>
      <vt:lpstr>Storage Cooling But Still In Demand</vt:lpstr>
      <vt:lpstr>Steady Absorption Keeps Medical  Office Vacancy Tighter Than Commercial Office</vt:lpstr>
      <vt:lpstr>Student Housing:  Record-Setting Performance in Fall 2022</vt:lpstr>
      <vt:lpstr>Senior Housing Has Turned a Corner</vt:lpstr>
      <vt:lpstr>Forecast Supply Growth Mostly In Line With Recent Demand</vt:lpstr>
      <vt:lpstr>Climate  Change Could Derail Historical Trends</vt:lpstr>
      <vt:lpstr>Investors Need to Manage  Climate Risk’s Multiple Dimensions</vt:lpstr>
      <vt:lpstr>Investment Strategy for a Complicated Time</vt:lpstr>
    </vt:vector>
  </TitlesOfParts>
  <Company>Heitman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Ludgin, Mary</dc:creator>
  <cp:lastModifiedBy>Ludgin, Mary</cp:lastModifiedBy>
  <cp:revision>1</cp:revision>
  <dcterms:created xsi:type="dcterms:W3CDTF">2023-03-06T19:23:45Z</dcterms:created>
  <dcterms:modified xsi:type="dcterms:W3CDTF">2023-03-06T19:23:45Z</dcterms:modified>
</cp:coreProperties>
</file>