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82" r:id="rId2"/>
    <p:sldId id="548" r:id="rId3"/>
    <p:sldId id="553" r:id="rId4"/>
    <p:sldId id="269" r:id="rId5"/>
    <p:sldId id="271" r:id="rId6"/>
    <p:sldId id="296" r:id="rId7"/>
    <p:sldId id="276" r:id="rId8"/>
    <p:sldId id="293" r:id="rId9"/>
    <p:sldId id="317" r:id="rId10"/>
  </p:sldIdLst>
  <p:sldSz cx="12192000" cy="6858000"/>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859" autoAdjust="0"/>
    <p:restoredTop sz="94660"/>
  </p:normalViewPr>
  <p:slideViewPr>
    <p:cSldViewPr snapToGrid="0">
      <p:cViewPr varScale="1">
        <p:scale>
          <a:sx n="120" d="100"/>
          <a:sy n="120" d="100"/>
        </p:scale>
        <p:origin x="208" y="264"/>
      </p:cViewPr>
      <p:guideLst/>
    </p:cSldViewPr>
  </p:slideViewPr>
  <p:notesTextViewPr>
    <p:cViewPr>
      <p:scale>
        <a:sx n="1" d="1"/>
        <a:sy n="1" d="1"/>
      </p:scale>
      <p:origin x="0" y="0"/>
    </p:cViewPr>
  </p:notesTextViewPr>
  <p:notesViewPr>
    <p:cSldViewPr snapToGrid="0">
      <p:cViewPr varScale="1">
        <p:scale>
          <a:sx n="62" d="100"/>
          <a:sy n="62" d="100"/>
        </p:scale>
        <p:origin x="3226" y="6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7"/>
          </a:xfrm>
          <a:prstGeom prst="rect">
            <a:avLst/>
          </a:prstGeom>
        </p:spPr>
        <p:txBody>
          <a:bodyPr vert="horz" lIns="92487" tIns="46244" rIns="92487" bIns="46244" rtlCol="0"/>
          <a:lstStyle>
            <a:lvl1pPr algn="l">
              <a:defRPr sz="1200"/>
            </a:lvl1pPr>
          </a:lstStyle>
          <a:p>
            <a:endParaRPr lang="en-US"/>
          </a:p>
        </p:txBody>
      </p:sp>
      <p:sp>
        <p:nvSpPr>
          <p:cNvPr id="3" name="Date Placeholder 2"/>
          <p:cNvSpPr>
            <a:spLocks noGrp="1"/>
          </p:cNvSpPr>
          <p:nvPr>
            <p:ph type="dt" idx="1"/>
          </p:nvPr>
        </p:nvSpPr>
        <p:spPr>
          <a:xfrm>
            <a:off x="3936768" y="0"/>
            <a:ext cx="3011699" cy="463407"/>
          </a:xfrm>
          <a:prstGeom prst="rect">
            <a:avLst/>
          </a:prstGeom>
        </p:spPr>
        <p:txBody>
          <a:bodyPr vert="horz" lIns="92487" tIns="46244" rIns="92487" bIns="46244" rtlCol="0"/>
          <a:lstStyle>
            <a:lvl1pPr algn="r">
              <a:defRPr sz="1200"/>
            </a:lvl1pPr>
          </a:lstStyle>
          <a:p>
            <a:fld id="{FBF5FA8F-75C9-4A9D-9193-429EF27A379F}" type="datetimeFigureOut">
              <a:rPr lang="en-US" smtClean="0"/>
              <a:t>4/6/21</a:t>
            </a:fld>
            <a:endParaRPr lang="en-US"/>
          </a:p>
        </p:txBody>
      </p:sp>
      <p:sp>
        <p:nvSpPr>
          <p:cNvPr id="4" name="Slide Image Placeholder 3"/>
          <p:cNvSpPr>
            <a:spLocks noGrp="1" noRot="1" noChangeAspect="1"/>
          </p:cNvSpPr>
          <p:nvPr>
            <p:ph type="sldImg" idx="2"/>
          </p:nvPr>
        </p:nvSpPr>
        <p:spPr>
          <a:xfrm>
            <a:off x="706438" y="1154113"/>
            <a:ext cx="5537200" cy="3116262"/>
          </a:xfrm>
          <a:prstGeom prst="rect">
            <a:avLst/>
          </a:prstGeom>
          <a:noFill/>
          <a:ln w="12700">
            <a:solidFill>
              <a:prstClr val="black"/>
            </a:solidFill>
          </a:ln>
        </p:spPr>
        <p:txBody>
          <a:bodyPr vert="horz" lIns="92487" tIns="46244" rIns="92487" bIns="46244" rtlCol="0" anchor="ctr"/>
          <a:lstStyle/>
          <a:p>
            <a:endParaRPr lang="en-US"/>
          </a:p>
        </p:txBody>
      </p:sp>
      <p:sp>
        <p:nvSpPr>
          <p:cNvPr id="5" name="Notes Placeholder 4"/>
          <p:cNvSpPr>
            <a:spLocks noGrp="1"/>
          </p:cNvSpPr>
          <p:nvPr>
            <p:ph type="body" sz="quarter" idx="3"/>
          </p:nvPr>
        </p:nvSpPr>
        <p:spPr>
          <a:xfrm>
            <a:off x="695008" y="4444861"/>
            <a:ext cx="5560060" cy="3636705"/>
          </a:xfrm>
          <a:prstGeom prst="rect">
            <a:avLst/>
          </a:prstGeom>
        </p:spPr>
        <p:txBody>
          <a:bodyPr vert="horz" lIns="92487" tIns="46244" rIns="92487" bIns="4624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9"/>
            <a:ext cx="3011699" cy="463406"/>
          </a:xfrm>
          <a:prstGeom prst="rect">
            <a:avLst/>
          </a:prstGeom>
        </p:spPr>
        <p:txBody>
          <a:bodyPr vert="horz" lIns="92487" tIns="46244" rIns="92487" bIns="46244" rtlCol="0" anchor="b"/>
          <a:lstStyle>
            <a:lvl1pPr algn="l">
              <a:defRPr sz="1200"/>
            </a:lvl1pPr>
          </a:lstStyle>
          <a:p>
            <a:endParaRPr lang="en-US"/>
          </a:p>
        </p:txBody>
      </p:sp>
      <p:sp>
        <p:nvSpPr>
          <p:cNvPr id="7" name="Slide Number Placeholder 6"/>
          <p:cNvSpPr>
            <a:spLocks noGrp="1"/>
          </p:cNvSpPr>
          <p:nvPr>
            <p:ph type="sldNum" sz="quarter" idx="5"/>
          </p:nvPr>
        </p:nvSpPr>
        <p:spPr>
          <a:xfrm>
            <a:off x="3936768" y="8772669"/>
            <a:ext cx="3011699" cy="463406"/>
          </a:xfrm>
          <a:prstGeom prst="rect">
            <a:avLst/>
          </a:prstGeom>
        </p:spPr>
        <p:txBody>
          <a:bodyPr vert="horz" lIns="92487" tIns="46244" rIns="92487" bIns="46244" rtlCol="0" anchor="b"/>
          <a:lstStyle>
            <a:lvl1pPr algn="r">
              <a:defRPr sz="1200"/>
            </a:lvl1pPr>
          </a:lstStyle>
          <a:p>
            <a:fld id="{0F62BD01-A7FA-4228-8015-D03CFA22CC9F}" type="slidenum">
              <a:rPr lang="en-US" smtClean="0"/>
              <a:t>‹#›</a:t>
            </a:fld>
            <a:endParaRPr lang="en-US"/>
          </a:p>
        </p:txBody>
      </p:sp>
    </p:spTree>
    <p:extLst>
      <p:ext uri="{BB962C8B-B14F-4D97-AF65-F5344CB8AC3E}">
        <p14:creationId xmlns:p14="http://schemas.microsoft.com/office/powerpoint/2010/main" val="29144836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Today I am going to talk about,</a:t>
            </a:r>
          </a:p>
          <a:p>
            <a:pPr marL="0" marR="0">
              <a:lnSpc>
                <a:spcPct val="107000"/>
              </a:lnSpc>
              <a:spcBef>
                <a:spcPts val="0"/>
              </a:spcBef>
              <a:spcAft>
                <a:spcPts val="800"/>
              </a:spcAft>
            </a:pPr>
            <a:endParaRPr lang="en-US"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171450" marR="0" indent="-171450">
              <a:lnSpc>
                <a:spcPct val="107000"/>
              </a:lnSpc>
              <a:spcBef>
                <a:spcPts val="0"/>
              </a:spcBef>
              <a:spcAft>
                <a:spcPts val="800"/>
              </a:spcAft>
              <a:buFont typeface="Arial" panose="020B0604020202020204" pitchFamily="34" charset="0"/>
              <a:buChar char="•"/>
            </a:pPr>
            <a:r>
              <a:rPr lang="en-US"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the overall structure</a:t>
            </a:r>
          </a:p>
          <a:p>
            <a:pPr marL="171450" marR="0" indent="-171450">
              <a:lnSpc>
                <a:spcPct val="107000"/>
              </a:lnSpc>
              <a:spcBef>
                <a:spcPts val="0"/>
              </a:spcBef>
              <a:spcAft>
                <a:spcPts val="800"/>
              </a:spcAft>
              <a:buFont typeface="Arial" panose="020B0604020202020204" pitchFamily="34" charset="0"/>
              <a:buChar char="•"/>
            </a:pPr>
            <a:endParaRPr lang="en-US"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171450" marR="0" indent="-171450">
              <a:lnSpc>
                <a:spcPct val="107000"/>
              </a:lnSpc>
              <a:spcBef>
                <a:spcPts val="0"/>
              </a:spcBef>
              <a:spcAft>
                <a:spcPts val="800"/>
              </a:spcAft>
              <a:buFont typeface="Arial" panose="020B0604020202020204" pitchFamily="34" charset="0"/>
              <a:buChar char="•"/>
            </a:pPr>
            <a:r>
              <a:rPr lang="en-US"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our service</a:t>
            </a:r>
          </a:p>
          <a:p>
            <a:pPr marL="171450" marR="0" indent="-171450">
              <a:lnSpc>
                <a:spcPct val="107000"/>
              </a:lnSpc>
              <a:spcBef>
                <a:spcPts val="0"/>
              </a:spcBef>
              <a:spcAft>
                <a:spcPts val="800"/>
              </a:spcAft>
              <a:buFont typeface="Arial" panose="020B0604020202020204" pitchFamily="34" charset="0"/>
              <a:buChar char="•"/>
            </a:pPr>
            <a:endParaRPr lang="en-US"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171450" marR="0" indent="-171450">
              <a:lnSpc>
                <a:spcPct val="107000"/>
              </a:lnSpc>
              <a:spcBef>
                <a:spcPts val="0"/>
              </a:spcBef>
              <a:spcAft>
                <a:spcPts val="800"/>
              </a:spcAft>
              <a:buFont typeface="Arial" panose="020B0604020202020204" pitchFamily="34" charset="0"/>
              <a:buChar char="•"/>
            </a:pPr>
            <a:r>
              <a:rPr lang="en-US"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supporting your offices </a:t>
            </a:r>
          </a:p>
          <a:p>
            <a:pPr marL="171450" marR="0" indent="-171450">
              <a:lnSpc>
                <a:spcPct val="107000"/>
              </a:lnSpc>
              <a:spcBef>
                <a:spcPts val="0"/>
              </a:spcBef>
              <a:spcAft>
                <a:spcPts val="800"/>
              </a:spcAft>
              <a:buFont typeface="Arial" panose="020B0604020202020204" pitchFamily="34" charset="0"/>
              <a:buChar char="•"/>
            </a:pPr>
            <a:endParaRPr lang="en-US"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171450" marR="0" indent="-171450">
              <a:lnSpc>
                <a:spcPct val="107000"/>
              </a:lnSpc>
              <a:spcBef>
                <a:spcPts val="0"/>
              </a:spcBef>
              <a:spcAft>
                <a:spcPts val="800"/>
              </a:spcAft>
              <a:buFont typeface="Arial" panose="020B0604020202020204" pitchFamily="34" charset="0"/>
              <a:buChar char="•"/>
            </a:pPr>
            <a:r>
              <a:rPr lang="en-US"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and our strategy moving forward</a:t>
            </a:r>
          </a:p>
          <a:p>
            <a:pPr marL="171450" marR="0" indent="-171450">
              <a:lnSpc>
                <a:spcPct val="107000"/>
              </a:lnSpc>
              <a:spcBef>
                <a:spcPts val="0"/>
              </a:spcBef>
              <a:spcAft>
                <a:spcPts val="800"/>
              </a:spcAft>
              <a:buFont typeface="Arial" panose="020B0604020202020204" pitchFamily="34" charset="0"/>
              <a:buChar char="•"/>
            </a:pPr>
            <a:endParaRPr lang="en-US"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0" marR="0">
              <a:lnSpc>
                <a:spcPct val="107000"/>
              </a:lnSpc>
              <a:spcBef>
                <a:spcPts val="0"/>
              </a:spcBef>
              <a:spcAft>
                <a:spcPts val="800"/>
              </a:spcAft>
            </a:pPr>
            <a:endParaRPr lang="en-US"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0" marR="0">
              <a:lnSpc>
                <a:spcPct val="107000"/>
              </a:lnSpc>
              <a:spcBef>
                <a:spcPts val="0"/>
              </a:spcBef>
              <a:spcAft>
                <a:spcPts val="800"/>
              </a:spcAft>
            </a:pPr>
            <a:endParaRPr lang="en-US"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0" marR="0">
              <a:lnSpc>
                <a:spcPct val="107000"/>
              </a:lnSpc>
              <a:spcBef>
                <a:spcPts val="0"/>
              </a:spcBef>
              <a:spcAft>
                <a:spcPts val="800"/>
              </a:spcAft>
            </a:pPr>
            <a:endParaRPr lang="en-US"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0" marR="0">
              <a:lnSpc>
                <a:spcPct val="107000"/>
              </a:lnSpc>
              <a:spcBef>
                <a:spcPts val="0"/>
              </a:spcBef>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D6E6E321-B2B4-4D65-B3C9-D01F617C2DD7}" type="slidenum">
              <a:rPr lang="en-US" smtClean="0"/>
              <a:t>3</a:t>
            </a:fld>
            <a:endParaRPr lang="en-US"/>
          </a:p>
        </p:txBody>
      </p:sp>
    </p:spTree>
    <p:extLst>
      <p:ext uri="{BB962C8B-B14F-4D97-AF65-F5344CB8AC3E}">
        <p14:creationId xmlns:p14="http://schemas.microsoft.com/office/powerpoint/2010/main" val="85131202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D3D15-EB2A-4527-B61F-70FECC996D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F4D7663-4C9B-4C81-927B-DE691C591479}"/>
              </a:ext>
            </a:extLst>
          </p:cNvPr>
          <p:cNvSpPr>
            <a:spLocks noGrp="1"/>
          </p:cNvSpPr>
          <p:nvPr>
            <p:ph idx="1"/>
          </p:nvPr>
        </p:nvSpPr>
        <p:spPr>
          <a:xfrm>
            <a:off x="838200" y="1829915"/>
            <a:ext cx="10515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466D029-3BE6-4DC9-A9F8-4E9877AA57D7}"/>
              </a:ext>
            </a:extLst>
          </p:cNvPr>
          <p:cNvSpPr>
            <a:spLocks noGrp="1"/>
          </p:cNvSpPr>
          <p:nvPr>
            <p:ph type="dt" sz="half" idx="10"/>
          </p:nvPr>
        </p:nvSpPr>
        <p:spPr/>
        <p:txBody>
          <a:bodyPr/>
          <a:lstStyle/>
          <a:p>
            <a:fld id="{5993CD44-3386-45F4-A1A5-D62450F438A2}" type="datetimeFigureOut">
              <a:rPr lang="en-US" smtClean="0"/>
              <a:t>4/6/21</a:t>
            </a:fld>
            <a:endParaRPr lang="en-US"/>
          </a:p>
        </p:txBody>
      </p:sp>
      <p:sp>
        <p:nvSpPr>
          <p:cNvPr id="5" name="Footer Placeholder 4">
            <a:extLst>
              <a:ext uri="{FF2B5EF4-FFF2-40B4-BE49-F238E27FC236}">
                <a16:creationId xmlns:a16="http://schemas.microsoft.com/office/drawing/2014/main" id="{FF214C3E-D04C-4096-B759-AC95B9E3C7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9F63FD4-D0C7-47F4-A3C5-81F61F85E4FA}"/>
              </a:ext>
            </a:extLst>
          </p:cNvPr>
          <p:cNvSpPr>
            <a:spLocks noGrp="1"/>
          </p:cNvSpPr>
          <p:nvPr>
            <p:ph type="sldNum" sz="quarter" idx="12"/>
          </p:nvPr>
        </p:nvSpPr>
        <p:spPr/>
        <p:txBody>
          <a:bodyPr/>
          <a:lstStyle/>
          <a:p>
            <a:fld id="{F8230B30-D43E-4DBF-9D0B-D83950362608}" type="slidenum">
              <a:rPr lang="en-US" smtClean="0"/>
              <a:t>‹#›</a:t>
            </a:fld>
            <a:endParaRPr lang="en-US"/>
          </a:p>
        </p:txBody>
      </p:sp>
      <p:pic>
        <p:nvPicPr>
          <p:cNvPr id="7" name="Picture 6">
            <a:extLst>
              <a:ext uri="{FF2B5EF4-FFF2-40B4-BE49-F238E27FC236}">
                <a16:creationId xmlns:a16="http://schemas.microsoft.com/office/drawing/2014/main" id="{30B5FC73-765F-49E0-B167-EFC27236ED4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548257" y="6217123"/>
            <a:ext cx="2390885" cy="493808"/>
          </a:xfrm>
          <a:prstGeom prst="rect">
            <a:avLst/>
          </a:prstGeom>
        </p:spPr>
      </p:pic>
      <p:pic>
        <p:nvPicPr>
          <p:cNvPr id="8" name="Picture 7">
            <a:extLst>
              <a:ext uri="{FF2B5EF4-FFF2-40B4-BE49-F238E27FC236}">
                <a16:creationId xmlns:a16="http://schemas.microsoft.com/office/drawing/2014/main" id="{78AA4D51-63EC-41E0-86B2-D9B6E4C24FD0}"/>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9722498" y="6100400"/>
            <a:ext cx="2081245" cy="723023"/>
          </a:xfrm>
          <a:prstGeom prst="rect">
            <a:avLst/>
          </a:prstGeom>
        </p:spPr>
      </p:pic>
    </p:spTree>
    <p:extLst>
      <p:ext uri="{BB962C8B-B14F-4D97-AF65-F5344CB8AC3E}">
        <p14:creationId xmlns:p14="http://schemas.microsoft.com/office/powerpoint/2010/main" val="19999284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914835-A33B-4063-AC29-FCC3BFF2409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AA89EBF-9207-41BC-A4F8-87DFDC6C346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20AD416-CBAF-4593-A4AC-13F69F2ACE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8625202-EEBB-4943-9CC4-A9A9DC354256}"/>
              </a:ext>
            </a:extLst>
          </p:cNvPr>
          <p:cNvSpPr>
            <a:spLocks noGrp="1"/>
          </p:cNvSpPr>
          <p:nvPr>
            <p:ph type="dt" sz="half" idx="10"/>
          </p:nvPr>
        </p:nvSpPr>
        <p:spPr/>
        <p:txBody>
          <a:bodyPr/>
          <a:lstStyle/>
          <a:p>
            <a:fld id="{5993CD44-3386-45F4-A1A5-D62450F438A2}" type="datetimeFigureOut">
              <a:rPr lang="en-US" smtClean="0"/>
              <a:t>4/6/21</a:t>
            </a:fld>
            <a:endParaRPr lang="en-US"/>
          </a:p>
        </p:txBody>
      </p:sp>
      <p:sp>
        <p:nvSpPr>
          <p:cNvPr id="6" name="Footer Placeholder 5">
            <a:extLst>
              <a:ext uri="{FF2B5EF4-FFF2-40B4-BE49-F238E27FC236}">
                <a16:creationId xmlns:a16="http://schemas.microsoft.com/office/drawing/2014/main" id="{44EF8817-39AB-4567-8607-406C5BA1CAE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8CCB239-E3CD-4FC9-ABA6-79C8FE04D53C}"/>
              </a:ext>
            </a:extLst>
          </p:cNvPr>
          <p:cNvSpPr>
            <a:spLocks noGrp="1"/>
          </p:cNvSpPr>
          <p:nvPr>
            <p:ph type="sldNum" sz="quarter" idx="12"/>
          </p:nvPr>
        </p:nvSpPr>
        <p:spPr/>
        <p:txBody>
          <a:bodyPr/>
          <a:lstStyle/>
          <a:p>
            <a:fld id="{F8230B30-D43E-4DBF-9D0B-D83950362608}" type="slidenum">
              <a:rPr lang="en-US" smtClean="0"/>
              <a:t>‹#›</a:t>
            </a:fld>
            <a:endParaRPr lang="en-US"/>
          </a:p>
        </p:txBody>
      </p:sp>
    </p:spTree>
    <p:extLst>
      <p:ext uri="{BB962C8B-B14F-4D97-AF65-F5344CB8AC3E}">
        <p14:creationId xmlns:p14="http://schemas.microsoft.com/office/powerpoint/2010/main" val="13084037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50E955-BD4B-4520-85BD-7B338501BC9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A45AE7E-87BC-4CEC-8135-1B4E5A2AA29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DCCBED-E123-4C61-A35E-E93AE37CAD2F}"/>
              </a:ext>
            </a:extLst>
          </p:cNvPr>
          <p:cNvSpPr>
            <a:spLocks noGrp="1"/>
          </p:cNvSpPr>
          <p:nvPr>
            <p:ph type="dt" sz="half" idx="10"/>
          </p:nvPr>
        </p:nvSpPr>
        <p:spPr/>
        <p:txBody>
          <a:bodyPr/>
          <a:lstStyle/>
          <a:p>
            <a:fld id="{5993CD44-3386-45F4-A1A5-D62450F438A2}" type="datetimeFigureOut">
              <a:rPr lang="en-US" smtClean="0"/>
              <a:t>4/6/21</a:t>
            </a:fld>
            <a:endParaRPr lang="en-US"/>
          </a:p>
        </p:txBody>
      </p:sp>
      <p:sp>
        <p:nvSpPr>
          <p:cNvPr id="5" name="Footer Placeholder 4">
            <a:extLst>
              <a:ext uri="{FF2B5EF4-FFF2-40B4-BE49-F238E27FC236}">
                <a16:creationId xmlns:a16="http://schemas.microsoft.com/office/drawing/2014/main" id="{AAE25067-6FE0-444C-806F-CA15DAD7D6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2AF15C7-2C31-4769-A07A-A9C5136699B5}"/>
              </a:ext>
            </a:extLst>
          </p:cNvPr>
          <p:cNvSpPr>
            <a:spLocks noGrp="1"/>
          </p:cNvSpPr>
          <p:nvPr>
            <p:ph type="sldNum" sz="quarter" idx="12"/>
          </p:nvPr>
        </p:nvSpPr>
        <p:spPr/>
        <p:txBody>
          <a:bodyPr/>
          <a:lstStyle/>
          <a:p>
            <a:fld id="{F8230B30-D43E-4DBF-9D0B-D83950362608}" type="slidenum">
              <a:rPr lang="en-US" smtClean="0"/>
              <a:t>‹#›</a:t>
            </a:fld>
            <a:endParaRPr lang="en-US"/>
          </a:p>
        </p:txBody>
      </p:sp>
    </p:spTree>
    <p:extLst>
      <p:ext uri="{BB962C8B-B14F-4D97-AF65-F5344CB8AC3E}">
        <p14:creationId xmlns:p14="http://schemas.microsoft.com/office/powerpoint/2010/main" val="4552340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608EA5D-A5F2-4BFB-8989-0F5474973F1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28F10B5-B8F3-4947-A17C-4092CABD364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565455D-B4DF-49C5-9F5F-41CD7644935A}"/>
              </a:ext>
            </a:extLst>
          </p:cNvPr>
          <p:cNvSpPr>
            <a:spLocks noGrp="1"/>
          </p:cNvSpPr>
          <p:nvPr>
            <p:ph type="dt" sz="half" idx="10"/>
          </p:nvPr>
        </p:nvSpPr>
        <p:spPr/>
        <p:txBody>
          <a:bodyPr/>
          <a:lstStyle/>
          <a:p>
            <a:fld id="{5993CD44-3386-45F4-A1A5-D62450F438A2}" type="datetimeFigureOut">
              <a:rPr lang="en-US" smtClean="0"/>
              <a:t>4/6/21</a:t>
            </a:fld>
            <a:endParaRPr lang="en-US"/>
          </a:p>
        </p:txBody>
      </p:sp>
      <p:sp>
        <p:nvSpPr>
          <p:cNvPr id="5" name="Footer Placeholder 4">
            <a:extLst>
              <a:ext uri="{FF2B5EF4-FFF2-40B4-BE49-F238E27FC236}">
                <a16:creationId xmlns:a16="http://schemas.microsoft.com/office/drawing/2014/main" id="{652AFA4E-6EFF-4400-B947-49E4775863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332E17C-431F-4CD8-84C3-CED674F98B7A}"/>
              </a:ext>
            </a:extLst>
          </p:cNvPr>
          <p:cNvSpPr>
            <a:spLocks noGrp="1"/>
          </p:cNvSpPr>
          <p:nvPr>
            <p:ph type="sldNum" sz="quarter" idx="12"/>
          </p:nvPr>
        </p:nvSpPr>
        <p:spPr/>
        <p:txBody>
          <a:bodyPr/>
          <a:lstStyle/>
          <a:p>
            <a:fld id="{F8230B30-D43E-4DBF-9D0B-D83950362608}" type="slidenum">
              <a:rPr lang="en-US" smtClean="0"/>
              <a:t>‹#›</a:t>
            </a:fld>
            <a:endParaRPr lang="en-US"/>
          </a:p>
        </p:txBody>
      </p:sp>
    </p:spTree>
    <p:extLst>
      <p:ext uri="{BB962C8B-B14F-4D97-AF65-F5344CB8AC3E}">
        <p14:creationId xmlns:p14="http://schemas.microsoft.com/office/powerpoint/2010/main" val="9259606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35_Title Slide">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84A4AE4-D488-43A7-9C9F-5D6F6F69D7B1}"/>
              </a:ext>
            </a:extLst>
          </p:cNvPr>
          <p:cNvSpPr/>
          <p:nvPr userDrawn="1"/>
        </p:nvSpPr>
        <p:spPr>
          <a:xfrm>
            <a:off x="12024360" y="0"/>
            <a:ext cx="167640" cy="5312664"/>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EBA800"/>
              </a:solidFill>
            </a:endParaRPr>
          </a:p>
        </p:txBody>
      </p:sp>
      <p:sp>
        <p:nvSpPr>
          <p:cNvPr id="3" name="Right Triangle 2">
            <a:extLst>
              <a:ext uri="{FF2B5EF4-FFF2-40B4-BE49-F238E27FC236}">
                <a16:creationId xmlns:a16="http://schemas.microsoft.com/office/drawing/2014/main" id="{DB48D42F-91DF-4E51-9204-CFBFC7273F80}"/>
              </a:ext>
            </a:extLst>
          </p:cNvPr>
          <p:cNvSpPr/>
          <p:nvPr userDrawn="1"/>
        </p:nvSpPr>
        <p:spPr>
          <a:xfrm flipH="1">
            <a:off x="9470873" y="4343418"/>
            <a:ext cx="2721127" cy="2514582"/>
          </a:xfrm>
          <a:prstGeom prst="rtTriangle">
            <a:avLst/>
          </a:prstGeom>
          <a:solidFill>
            <a:srgbClr val="0081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86C57FFC-A2EE-44B5-A3D5-3355B7797630}"/>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1145734" y="5762534"/>
            <a:ext cx="878626" cy="840785"/>
          </a:xfrm>
          <a:prstGeom prst="rect">
            <a:avLst/>
          </a:prstGeom>
        </p:spPr>
      </p:pic>
      <p:cxnSp>
        <p:nvCxnSpPr>
          <p:cNvPr id="7" name="Straight Connector 6">
            <a:extLst>
              <a:ext uri="{FF2B5EF4-FFF2-40B4-BE49-F238E27FC236}">
                <a16:creationId xmlns:a16="http://schemas.microsoft.com/office/drawing/2014/main" id="{00EA6E95-50D2-43C0-9757-1B3299DAC3D3}"/>
              </a:ext>
            </a:extLst>
          </p:cNvPr>
          <p:cNvCxnSpPr>
            <a:cxnSpLocks/>
          </p:cNvCxnSpPr>
          <p:nvPr userDrawn="1"/>
        </p:nvCxnSpPr>
        <p:spPr>
          <a:xfrm>
            <a:off x="2752928" y="6390732"/>
            <a:ext cx="6555664" cy="0"/>
          </a:xfrm>
          <a:prstGeom prst="line">
            <a:avLst/>
          </a:prstGeom>
          <a:ln w="63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85265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F22DD-7468-4270-9780-37358EA3BA2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623A2F8-40B1-481F-83DB-034E9DA3412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CA4BA15-0D9D-477E-A717-A421984CB10B}"/>
              </a:ext>
            </a:extLst>
          </p:cNvPr>
          <p:cNvSpPr>
            <a:spLocks noGrp="1"/>
          </p:cNvSpPr>
          <p:nvPr>
            <p:ph type="dt" sz="half" idx="10"/>
          </p:nvPr>
        </p:nvSpPr>
        <p:spPr/>
        <p:txBody>
          <a:bodyPr/>
          <a:lstStyle/>
          <a:p>
            <a:fld id="{5993CD44-3386-45F4-A1A5-D62450F438A2}" type="datetimeFigureOut">
              <a:rPr lang="en-US" smtClean="0"/>
              <a:t>4/6/21</a:t>
            </a:fld>
            <a:endParaRPr lang="en-US"/>
          </a:p>
        </p:txBody>
      </p:sp>
      <p:sp>
        <p:nvSpPr>
          <p:cNvPr id="5" name="Footer Placeholder 4">
            <a:extLst>
              <a:ext uri="{FF2B5EF4-FFF2-40B4-BE49-F238E27FC236}">
                <a16:creationId xmlns:a16="http://schemas.microsoft.com/office/drawing/2014/main" id="{E252F8DF-FD8E-4C41-A502-2D45A461BB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2213081-4E8D-416B-A5FB-E4D54BD8576B}"/>
              </a:ext>
            </a:extLst>
          </p:cNvPr>
          <p:cNvSpPr>
            <a:spLocks noGrp="1"/>
          </p:cNvSpPr>
          <p:nvPr>
            <p:ph type="sldNum" sz="quarter" idx="12"/>
          </p:nvPr>
        </p:nvSpPr>
        <p:spPr/>
        <p:txBody>
          <a:bodyPr/>
          <a:lstStyle/>
          <a:p>
            <a:fld id="{F8230B30-D43E-4DBF-9D0B-D83950362608}" type="slidenum">
              <a:rPr lang="en-US" smtClean="0"/>
              <a:t>‹#›</a:t>
            </a:fld>
            <a:endParaRPr lang="en-US"/>
          </a:p>
        </p:txBody>
      </p:sp>
    </p:spTree>
    <p:extLst>
      <p:ext uri="{BB962C8B-B14F-4D97-AF65-F5344CB8AC3E}">
        <p14:creationId xmlns:p14="http://schemas.microsoft.com/office/powerpoint/2010/main" val="19900133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D3D15-EB2A-4527-B61F-70FECC996D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F4D7663-4C9B-4C81-927B-DE691C591479}"/>
              </a:ext>
            </a:extLst>
          </p:cNvPr>
          <p:cNvSpPr>
            <a:spLocks noGrp="1"/>
          </p:cNvSpPr>
          <p:nvPr>
            <p:ph idx="1"/>
          </p:nvPr>
        </p:nvSpPr>
        <p:spPr>
          <a:xfrm>
            <a:off x="838200" y="1829915"/>
            <a:ext cx="10515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466D029-3BE6-4DC9-A9F8-4E9877AA57D7}"/>
              </a:ext>
            </a:extLst>
          </p:cNvPr>
          <p:cNvSpPr>
            <a:spLocks noGrp="1"/>
          </p:cNvSpPr>
          <p:nvPr>
            <p:ph type="dt" sz="half" idx="10"/>
          </p:nvPr>
        </p:nvSpPr>
        <p:spPr/>
        <p:txBody>
          <a:bodyPr/>
          <a:lstStyle/>
          <a:p>
            <a:fld id="{5993CD44-3386-45F4-A1A5-D62450F438A2}" type="datetimeFigureOut">
              <a:rPr lang="en-US" smtClean="0"/>
              <a:t>4/6/21</a:t>
            </a:fld>
            <a:endParaRPr lang="en-US"/>
          </a:p>
        </p:txBody>
      </p:sp>
      <p:sp>
        <p:nvSpPr>
          <p:cNvPr id="5" name="Footer Placeholder 4">
            <a:extLst>
              <a:ext uri="{FF2B5EF4-FFF2-40B4-BE49-F238E27FC236}">
                <a16:creationId xmlns:a16="http://schemas.microsoft.com/office/drawing/2014/main" id="{FF214C3E-D04C-4096-B759-AC95B9E3C7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9F63FD4-D0C7-47F4-A3C5-81F61F85E4FA}"/>
              </a:ext>
            </a:extLst>
          </p:cNvPr>
          <p:cNvSpPr>
            <a:spLocks noGrp="1"/>
          </p:cNvSpPr>
          <p:nvPr>
            <p:ph type="sldNum" sz="quarter" idx="12"/>
          </p:nvPr>
        </p:nvSpPr>
        <p:spPr/>
        <p:txBody>
          <a:bodyPr/>
          <a:lstStyle/>
          <a:p>
            <a:fld id="{F8230B30-D43E-4DBF-9D0B-D83950362608}" type="slidenum">
              <a:rPr lang="en-US" smtClean="0"/>
              <a:t>‹#›</a:t>
            </a:fld>
            <a:endParaRPr lang="en-US"/>
          </a:p>
        </p:txBody>
      </p:sp>
      <p:pic>
        <p:nvPicPr>
          <p:cNvPr id="7" name="Picture 6">
            <a:extLst>
              <a:ext uri="{FF2B5EF4-FFF2-40B4-BE49-F238E27FC236}">
                <a16:creationId xmlns:a16="http://schemas.microsoft.com/office/drawing/2014/main" id="{30B5FC73-765F-49E0-B167-EFC27236ED4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548257" y="6217123"/>
            <a:ext cx="2241595" cy="462974"/>
          </a:xfrm>
          <a:prstGeom prst="rect">
            <a:avLst/>
          </a:prstGeom>
        </p:spPr>
      </p:pic>
      <p:pic>
        <p:nvPicPr>
          <p:cNvPr id="8" name="Picture 7">
            <a:extLst>
              <a:ext uri="{FF2B5EF4-FFF2-40B4-BE49-F238E27FC236}">
                <a16:creationId xmlns:a16="http://schemas.microsoft.com/office/drawing/2014/main" id="{78AA4D51-63EC-41E0-86B2-D9B6E4C24FD0}"/>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10080746" y="6100401"/>
            <a:ext cx="1722997" cy="598568"/>
          </a:xfrm>
          <a:prstGeom prst="rect">
            <a:avLst/>
          </a:prstGeom>
        </p:spPr>
      </p:pic>
    </p:spTree>
    <p:extLst>
      <p:ext uri="{BB962C8B-B14F-4D97-AF65-F5344CB8AC3E}">
        <p14:creationId xmlns:p14="http://schemas.microsoft.com/office/powerpoint/2010/main" val="19999284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D77644-2C70-4DEF-BA7F-27693EAFF2A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69D21AE-66FC-4287-93BB-03CF857189A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7853D58-B046-461F-B294-2646909AEC9D}"/>
              </a:ext>
            </a:extLst>
          </p:cNvPr>
          <p:cNvSpPr>
            <a:spLocks noGrp="1"/>
          </p:cNvSpPr>
          <p:nvPr>
            <p:ph type="dt" sz="half" idx="10"/>
          </p:nvPr>
        </p:nvSpPr>
        <p:spPr/>
        <p:txBody>
          <a:bodyPr/>
          <a:lstStyle/>
          <a:p>
            <a:fld id="{5993CD44-3386-45F4-A1A5-D62450F438A2}" type="datetimeFigureOut">
              <a:rPr lang="en-US" smtClean="0"/>
              <a:t>4/6/21</a:t>
            </a:fld>
            <a:endParaRPr lang="en-US"/>
          </a:p>
        </p:txBody>
      </p:sp>
      <p:sp>
        <p:nvSpPr>
          <p:cNvPr id="5" name="Footer Placeholder 4">
            <a:extLst>
              <a:ext uri="{FF2B5EF4-FFF2-40B4-BE49-F238E27FC236}">
                <a16:creationId xmlns:a16="http://schemas.microsoft.com/office/drawing/2014/main" id="{DF9A7E7D-0553-4A91-95F4-4F864CC9403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4FBC952-EB6D-4226-A9FF-018BCE4A9B96}"/>
              </a:ext>
            </a:extLst>
          </p:cNvPr>
          <p:cNvSpPr>
            <a:spLocks noGrp="1"/>
          </p:cNvSpPr>
          <p:nvPr>
            <p:ph type="sldNum" sz="quarter" idx="12"/>
          </p:nvPr>
        </p:nvSpPr>
        <p:spPr/>
        <p:txBody>
          <a:bodyPr/>
          <a:lstStyle/>
          <a:p>
            <a:fld id="{F8230B30-D43E-4DBF-9D0B-D83950362608}" type="slidenum">
              <a:rPr lang="en-US" smtClean="0"/>
              <a:t>‹#›</a:t>
            </a:fld>
            <a:endParaRPr lang="en-US"/>
          </a:p>
        </p:txBody>
      </p:sp>
    </p:spTree>
    <p:extLst>
      <p:ext uri="{BB962C8B-B14F-4D97-AF65-F5344CB8AC3E}">
        <p14:creationId xmlns:p14="http://schemas.microsoft.com/office/powerpoint/2010/main" val="3652490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E8C9B-900D-4211-B62A-25CE7460AF3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68490FD-4737-46E8-9B40-2DD0B466B79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91AE022-E2AE-4FB1-A6C9-44C4BC214B1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57DD066-6C47-4825-8F0D-2C2A1924F4D9}"/>
              </a:ext>
            </a:extLst>
          </p:cNvPr>
          <p:cNvSpPr>
            <a:spLocks noGrp="1"/>
          </p:cNvSpPr>
          <p:nvPr>
            <p:ph type="dt" sz="half" idx="10"/>
          </p:nvPr>
        </p:nvSpPr>
        <p:spPr/>
        <p:txBody>
          <a:bodyPr/>
          <a:lstStyle/>
          <a:p>
            <a:fld id="{5993CD44-3386-45F4-A1A5-D62450F438A2}" type="datetimeFigureOut">
              <a:rPr lang="en-US" smtClean="0"/>
              <a:t>4/6/21</a:t>
            </a:fld>
            <a:endParaRPr lang="en-US"/>
          </a:p>
        </p:txBody>
      </p:sp>
      <p:sp>
        <p:nvSpPr>
          <p:cNvPr id="6" name="Footer Placeholder 5">
            <a:extLst>
              <a:ext uri="{FF2B5EF4-FFF2-40B4-BE49-F238E27FC236}">
                <a16:creationId xmlns:a16="http://schemas.microsoft.com/office/drawing/2014/main" id="{27E9872B-8C92-48E7-98E3-B83B1AA416F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731D36E-7601-4181-AB2E-21CD4F828781}"/>
              </a:ext>
            </a:extLst>
          </p:cNvPr>
          <p:cNvSpPr>
            <a:spLocks noGrp="1"/>
          </p:cNvSpPr>
          <p:nvPr>
            <p:ph type="sldNum" sz="quarter" idx="12"/>
          </p:nvPr>
        </p:nvSpPr>
        <p:spPr/>
        <p:txBody>
          <a:bodyPr/>
          <a:lstStyle/>
          <a:p>
            <a:fld id="{F8230B30-D43E-4DBF-9D0B-D83950362608}" type="slidenum">
              <a:rPr lang="en-US" smtClean="0"/>
              <a:t>‹#›</a:t>
            </a:fld>
            <a:endParaRPr lang="en-US"/>
          </a:p>
        </p:txBody>
      </p:sp>
    </p:spTree>
    <p:extLst>
      <p:ext uri="{BB962C8B-B14F-4D97-AF65-F5344CB8AC3E}">
        <p14:creationId xmlns:p14="http://schemas.microsoft.com/office/powerpoint/2010/main" val="26278621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540C97-2CCB-4DE7-9DB1-0E875962251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0BF0E6F-8A2B-404E-84BE-19202CFA95C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4B0A5FD-02FC-4149-9AD7-9FE1DD40ED9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42192AA-486C-4C74-BCDF-C18474BCAC1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5A49A08-D81A-4343-8B53-2711C4037A9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66EEC77-9091-488B-81AD-AFFB20D88695}"/>
              </a:ext>
            </a:extLst>
          </p:cNvPr>
          <p:cNvSpPr>
            <a:spLocks noGrp="1"/>
          </p:cNvSpPr>
          <p:nvPr>
            <p:ph type="dt" sz="half" idx="10"/>
          </p:nvPr>
        </p:nvSpPr>
        <p:spPr/>
        <p:txBody>
          <a:bodyPr/>
          <a:lstStyle/>
          <a:p>
            <a:fld id="{5993CD44-3386-45F4-A1A5-D62450F438A2}" type="datetimeFigureOut">
              <a:rPr lang="en-US" smtClean="0"/>
              <a:t>4/6/21</a:t>
            </a:fld>
            <a:endParaRPr lang="en-US"/>
          </a:p>
        </p:txBody>
      </p:sp>
      <p:sp>
        <p:nvSpPr>
          <p:cNvPr id="8" name="Footer Placeholder 7">
            <a:extLst>
              <a:ext uri="{FF2B5EF4-FFF2-40B4-BE49-F238E27FC236}">
                <a16:creationId xmlns:a16="http://schemas.microsoft.com/office/drawing/2014/main" id="{C8FBAE40-CCED-46EF-AB68-6EAD36F89C7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82242DB-97BC-42DC-8BCB-76E46C4767DE}"/>
              </a:ext>
            </a:extLst>
          </p:cNvPr>
          <p:cNvSpPr>
            <a:spLocks noGrp="1"/>
          </p:cNvSpPr>
          <p:nvPr>
            <p:ph type="sldNum" sz="quarter" idx="12"/>
          </p:nvPr>
        </p:nvSpPr>
        <p:spPr/>
        <p:txBody>
          <a:bodyPr/>
          <a:lstStyle/>
          <a:p>
            <a:fld id="{F8230B30-D43E-4DBF-9D0B-D83950362608}" type="slidenum">
              <a:rPr lang="en-US" smtClean="0"/>
              <a:t>‹#›</a:t>
            </a:fld>
            <a:endParaRPr lang="en-US"/>
          </a:p>
        </p:txBody>
      </p:sp>
    </p:spTree>
    <p:extLst>
      <p:ext uri="{BB962C8B-B14F-4D97-AF65-F5344CB8AC3E}">
        <p14:creationId xmlns:p14="http://schemas.microsoft.com/office/powerpoint/2010/main" val="14624580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552842-85A8-4957-97CB-33B61450D44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FFA97B8-E3F3-4579-A8EB-EF3F1813286B}"/>
              </a:ext>
            </a:extLst>
          </p:cNvPr>
          <p:cNvSpPr>
            <a:spLocks noGrp="1"/>
          </p:cNvSpPr>
          <p:nvPr>
            <p:ph type="dt" sz="half" idx="10"/>
          </p:nvPr>
        </p:nvSpPr>
        <p:spPr/>
        <p:txBody>
          <a:bodyPr/>
          <a:lstStyle/>
          <a:p>
            <a:fld id="{5993CD44-3386-45F4-A1A5-D62450F438A2}" type="datetimeFigureOut">
              <a:rPr lang="en-US" smtClean="0"/>
              <a:t>4/6/21</a:t>
            </a:fld>
            <a:endParaRPr lang="en-US"/>
          </a:p>
        </p:txBody>
      </p:sp>
      <p:sp>
        <p:nvSpPr>
          <p:cNvPr id="4" name="Footer Placeholder 3">
            <a:extLst>
              <a:ext uri="{FF2B5EF4-FFF2-40B4-BE49-F238E27FC236}">
                <a16:creationId xmlns:a16="http://schemas.microsoft.com/office/drawing/2014/main" id="{0BC5BA38-B918-4C16-B5CC-30ACA199F1C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B791BA0-E1E8-44FA-A826-D4B48C3A4C7D}"/>
              </a:ext>
            </a:extLst>
          </p:cNvPr>
          <p:cNvSpPr>
            <a:spLocks noGrp="1"/>
          </p:cNvSpPr>
          <p:nvPr>
            <p:ph type="sldNum" sz="quarter" idx="12"/>
          </p:nvPr>
        </p:nvSpPr>
        <p:spPr/>
        <p:txBody>
          <a:bodyPr/>
          <a:lstStyle/>
          <a:p>
            <a:fld id="{F8230B30-D43E-4DBF-9D0B-D83950362608}" type="slidenum">
              <a:rPr lang="en-US" smtClean="0"/>
              <a:t>‹#›</a:t>
            </a:fld>
            <a:endParaRPr lang="en-US"/>
          </a:p>
        </p:txBody>
      </p:sp>
    </p:spTree>
    <p:extLst>
      <p:ext uri="{BB962C8B-B14F-4D97-AF65-F5344CB8AC3E}">
        <p14:creationId xmlns:p14="http://schemas.microsoft.com/office/powerpoint/2010/main" val="20164554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2D621D3-6BBF-4A1A-895D-8A6FE36F59C3}"/>
              </a:ext>
            </a:extLst>
          </p:cNvPr>
          <p:cNvSpPr>
            <a:spLocks noGrp="1"/>
          </p:cNvSpPr>
          <p:nvPr>
            <p:ph type="dt" sz="half" idx="10"/>
          </p:nvPr>
        </p:nvSpPr>
        <p:spPr/>
        <p:txBody>
          <a:bodyPr/>
          <a:lstStyle/>
          <a:p>
            <a:fld id="{5993CD44-3386-45F4-A1A5-D62450F438A2}" type="datetimeFigureOut">
              <a:rPr lang="en-US" smtClean="0"/>
              <a:t>4/6/21</a:t>
            </a:fld>
            <a:endParaRPr lang="en-US"/>
          </a:p>
        </p:txBody>
      </p:sp>
      <p:sp>
        <p:nvSpPr>
          <p:cNvPr id="3" name="Footer Placeholder 2">
            <a:extLst>
              <a:ext uri="{FF2B5EF4-FFF2-40B4-BE49-F238E27FC236}">
                <a16:creationId xmlns:a16="http://schemas.microsoft.com/office/drawing/2014/main" id="{EC6255E0-2D76-4AD6-B72E-895A8606C6F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97EE5EA-F19A-4D9D-A6F0-E10E6668B2B3}"/>
              </a:ext>
            </a:extLst>
          </p:cNvPr>
          <p:cNvSpPr>
            <a:spLocks noGrp="1"/>
          </p:cNvSpPr>
          <p:nvPr>
            <p:ph type="sldNum" sz="quarter" idx="12"/>
          </p:nvPr>
        </p:nvSpPr>
        <p:spPr/>
        <p:txBody>
          <a:bodyPr/>
          <a:lstStyle/>
          <a:p>
            <a:fld id="{F8230B30-D43E-4DBF-9D0B-D83950362608}" type="slidenum">
              <a:rPr lang="en-US" smtClean="0"/>
              <a:t>‹#›</a:t>
            </a:fld>
            <a:endParaRPr lang="en-US"/>
          </a:p>
        </p:txBody>
      </p:sp>
    </p:spTree>
    <p:extLst>
      <p:ext uri="{BB962C8B-B14F-4D97-AF65-F5344CB8AC3E}">
        <p14:creationId xmlns:p14="http://schemas.microsoft.com/office/powerpoint/2010/main" val="24936427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D52312-62FF-4172-A9F0-2AE3EC30205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7002429-E181-4C71-BC42-143B642388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2A09E0D-1428-479C-A635-F8662F0591E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0346465-312D-40FD-AE5A-1341A914DDC0}"/>
              </a:ext>
            </a:extLst>
          </p:cNvPr>
          <p:cNvSpPr>
            <a:spLocks noGrp="1"/>
          </p:cNvSpPr>
          <p:nvPr>
            <p:ph type="dt" sz="half" idx="10"/>
          </p:nvPr>
        </p:nvSpPr>
        <p:spPr/>
        <p:txBody>
          <a:bodyPr/>
          <a:lstStyle/>
          <a:p>
            <a:fld id="{5993CD44-3386-45F4-A1A5-D62450F438A2}" type="datetimeFigureOut">
              <a:rPr lang="en-US" smtClean="0"/>
              <a:t>4/6/21</a:t>
            </a:fld>
            <a:endParaRPr lang="en-US"/>
          </a:p>
        </p:txBody>
      </p:sp>
      <p:sp>
        <p:nvSpPr>
          <p:cNvPr id="6" name="Footer Placeholder 5">
            <a:extLst>
              <a:ext uri="{FF2B5EF4-FFF2-40B4-BE49-F238E27FC236}">
                <a16:creationId xmlns:a16="http://schemas.microsoft.com/office/drawing/2014/main" id="{510A9E77-4C25-4674-A4EA-9CE1D6C4EE9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400092C-FFD3-468F-AB91-C33FF6F4536C}"/>
              </a:ext>
            </a:extLst>
          </p:cNvPr>
          <p:cNvSpPr>
            <a:spLocks noGrp="1"/>
          </p:cNvSpPr>
          <p:nvPr>
            <p:ph type="sldNum" sz="quarter" idx="12"/>
          </p:nvPr>
        </p:nvSpPr>
        <p:spPr/>
        <p:txBody>
          <a:bodyPr/>
          <a:lstStyle/>
          <a:p>
            <a:fld id="{F8230B30-D43E-4DBF-9D0B-D83950362608}" type="slidenum">
              <a:rPr lang="en-US" smtClean="0"/>
              <a:t>‹#›</a:t>
            </a:fld>
            <a:endParaRPr lang="en-US"/>
          </a:p>
        </p:txBody>
      </p:sp>
    </p:spTree>
    <p:extLst>
      <p:ext uri="{BB962C8B-B14F-4D97-AF65-F5344CB8AC3E}">
        <p14:creationId xmlns:p14="http://schemas.microsoft.com/office/powerpoint/2010/main" val="37739556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915C0D0-593D-4F77-9AD2-AF969DA81AB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45853E7-9EE2-47C9-A799-574059D76E1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351EF9A-131C-4827-B31F-D0467DED11A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93CD44-3386-45F4-A1A5-D62450F438A2}" type="datetimeFigureOut">
              <a:rPr lang="en-US" smtClean="0"/>
              <a:t>4/6/21</a:t>
            </a:fld>
            <a:endParaRPr lang="en-US"/>
          </a:p>
        </p:txBody>
      </p:sp>
      <p:sp>
        <p:nvSpPr>
          <p:cNvPr id="5" name="Footer Placeholder 4">
            <a:extLst>
              <a:ext uri="{FF2B5EF4-FFF2-40B4-BE49-F238E27FC236}">
                <a16:creationId xmlns:a16="http://schemas.microsoft.com/office/drawing/2014/main" id="{DD47F0B7-F3B0-43EF-A980-A46BB816816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5A9E2BC-A95E-4DA6-A0B3-04A729A69C1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230B30-D43E-4DBF-9D0B-D83950362608}" type="slidenum">
              <a:rPr lang="en-US" smtClean="0"/>
              <a:t>‹#›</a:t>
            </a:fld>
            <a:endParaRPr lang="en-US"/>
          </a:p>
        </p:txBody>
      </p:sp>
    </p:spTree>
    <p:extLst>
      <p:ext uri="{BB962C8B-B14F-4D97-AF65-F5344CB8AC3E}">
        <p14:creationId xmlns:p14="http://schemas.microsoft.com/office/powerpoint/2010/main" val="100357537"/>
      </p:ext>
    </p:extLst>
  </p:cSld>
  <p:clrMap bg1="lt1" tx1="dk1" bg2="lt2" tx2="dk2" accent1="accent1" accent2="accent2" accent3="accent3" accent4="accent4" accent5="accent5" accent6="accent6" hlink="hlink" folHlink="folHlink"/>
  <p:sldLayoutIdLst>
    <p:sldLayoutId id="2147483672"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7.sv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s://www.linkedin.com/in/emily-gottlieb-a523bb4/" TargetMode="External"/><Relationship Id="rId2" Type="http://schemas.openxmlformats.org/officeDocument/2006/relationships/hyperlink" Target="mailto:emilyg@awproperties.com" TargetMode="External"/><Relationship Id="rId1" Type="http://schemas.openxmlformats.org/officeDocument/2006/relationships/slideLayout" Target="../slideLayouts/slideLayout1.xml"/><Relationship Id="rId4" Type="http://schemas.openxmlformats.org/officeDocument/2006/relationships/hyperlink" Target="http://www.awproperties.com/"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mailto:LZANGL@ECSLIMITED.COM" TargetMode="External"/><Relationship Id="rId1" Type="http://schemas.openxmlformats.org/officeDocument/2006/relationships/slideLayout" Target="../slideLayouts/slideLayout13.xml"/><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094260-1D5B-46AD-BD3D-410B6B1FF6E0}"/>
              </a:ext>
            </a:extLst>
          </p:cNvPr>
          <p:cNvSpPr>
            <a:spLocks noGrp="1"/>
          </p:cNvSpPr>
          <p:nvPr>
            <p:ph type="title"/>
          </p:nvPr>
        </p:nvSpPr>
        <p:spPr>
          <a:xfrm>
            <a:off x="653642" y="252719"/>
            <a:ext cx="10515600" cy="687765"/>
          </a:xfrm>
        </p:spPr>
        <p:txBody>
          <a:bodyPr>
            <a:normAutofit/>
          </a:bodyPr>
          <a:lstStyle/>
          <a:p>
            <a:r>
              <a:rPr lang="en-US" sz="3200" b="1" dirty="0"/>
              <a:t>About Us</a:t>
            </a:r>
            <a:endParaRPr lang="en-US" sz="3200" dirty="0"/>
          </a:p>
        </p:txBody>
      </p:sp>
      <p:sp>
        <p:nvSpPr>
          <p:cNvPr id="3" name="Content Placeholder 2">
            <a:extLst>
              <a:ext uri="{FF2B5EF4-FFF2-40B4-BE49-F238E27FC236}">
                <a16:creationId xmlns:a16="http://schemas.microsoft.com/office/drawing/2014/main" id="{959BE0BA-1FC5-4589-941C-C8663C5A3EBB}"/>
              </a:ext>
            </a:extLst>
          </p:cNvPr>
          <p:cNvSpPr>
            <a:spLocks noGrp="1"/>
          </p:cNvSpPr>
          <p:nvPr>
            <p:ph idx="1"/>
          </p:nvPr>
        </p:nvSpPr>
        <p:spPr>
          <a:xfrm>
            <a:off x="653642" y="831236"/>
            <a:ext cx="10515600" cy="5195528"/>
          </a:xfrm>
        </p:spPr>
        <p:txBody>
          <a:bodyPr>
            <a:noAutofit/>
          </a:bodyPr>
          <a:lstStyle/>
          <a:p>
            <a:pPr marL="0" indent="0">
              <a:buNone/>
            </a:pPr>
            <a:endParaRPr lang="en-US" sz="1500" b="1" dirty="0">
              <a:solidFill>
                <a:srgbClr val="333333"/>
              </a:solidFill>
              <a:latin typeface="+mj-lt"/>
            </a:endParaRPr>
          </a:p>
          <a:p>
            <a:pPr marL="0" indent="0">
              <a:buNone/>
            </a:pPr>
            <a:r>
              <a:rPr lang="en-US" sz="1500" b="1" dirty="0">
                <a:solidFill>
                  <a:srgbClr val="333333"/>
                </a:solidFill>
                <a:latin typeface="+mj-lt"/>
                <a:cs typeface="Calibri Light" panose="020F0302020204030204" pitchFamily="34" charset="0"/>
              </a:rPr>
              <a:t>AW Properties Global, in conjunction with AuctionWorks, offers best in class real estate consulting, brokerage and auction services.</a:t>
            </a:r>
            <a:r>
              <a:rPr lang="en-US" sz="1500" b="1" dirty="0">
                <a:latin typeface="+mj-lt"/>
                <a:cs typeface="Calibri Light" panose="020F0302020204030204" pitchFamily="34" charset="0"/>
              </a:rPr>
              <a:t> We specialize in handling complex real estate transactions and delivering rapid results.</a:t>
            </a:r>
          </a:p>
          <a:p>
            <a:r>
              <a:rPr lang="en-US" sz="1500" dirty="0">
                <a:latin typeface="+mj-lt"/>
                <a:cs typeface="Calibri Light" panose="020F0302020204030204" pitchFamily="34" charset="0"/>
              </a:rPr>
              <a:t>We are your special situation broker—we handle dispositions, acquisitions, receiverships, lease restructuring, and portfolio analysis &amp; restructuring.</a:t>
            </a:r>
          </a:p>
          <a:p>
            <a:pPr marR="0" lvl="0" algn="l" defTabSz="914400" rtl="0" eaLnBrk="1" fontAlgn="auto" latinLnBrk="0" hangingPunct="1">
              <a:lnSpc>
                <a:spcPct val="90000"/>
              </a:lnSpc>
              <a:spcBef>
                <a:spcPts val="1000"/>
              </a:spcBef>
              <a:spcAft>
                <a:spcPts val="0"/>
              </a:spcAft>
              <a:buClrTx/>
              <a:buSzTx/>
              <a:tabLst/>
              <a:defRPr/>
            </a:pPr>
            <a:r>
              <a:rPr kumimoji="0" lang="en-US" sz="1500" b="0" i="0" u="none" strike="noStrike" kern="1200" cap="none" spc="0" normalizeH="0" baseline="0" noProof="0" dirty="0">
                <a:ln>
                  <a:noFill/>
                </a:ln>
                <a:solidFill>
                  <a:srgbClr val="333333"/>
                </a:solidFill>
                <a:effectLst/>
                <a:uLnTx/>
                <a:uFillTx/>
                <a:latin typeface="+mj-lt"/>
                <a:cs typeface="Calibri Light" panose="020F0302020204030204" pitchFamily="34" charset="0"/>
              </a:rPr>
              <a:t>Today I will focus on dispositions—whether</a:t>
            </a:r>
            <a:r>
              <a:rPr lang="en-US" sz="1500" dirty="0">
                <a:latin typeface="+mj-lt"/>
                <a:cs typeface="Calibri Light" panose="020F0302020204030204" pitchFamily="34" charset="0"/>
              </a:rPr>
              <a:t> a premier or distressed property, or real estate being sold with an operating business, our team is poised to help sell and optimize the value of the asset(s).</a:t>
            </a:r>
          </a:p>
          <a:p>
            <a:pPr marR="0" lvl="0" algn="l" defTabSz="914400" rtl="0" eaLnBrk="1" fontAlgn="auto" latinLnBrk="0" hangingPunct="1">
              <a:lnSpc>
                <a:spcPct val="90000"/>
              </a:lnSpc>
              <a:spcBef>
                <a:spcPts val="1000"/>
              </a:spcBef>
              <a:spcAft>
                <a:spcPts val="0"/>
              </a:spcAft>
              <a:buClrTx/>
              <a:buSzTx/>
              <a:tabLst/>
              <a:defRPr/>
            </a:pPr>
            <a:r>
              <a:rPr lang="en-US" sz="1500" dirty="0">
                <a:latin typeface="+mj-lt"/>
                <a:cs typeface="Calibri Light" panose="020F0302020204030204" pitchFamily="34" charset="0"/>
              </a:rPr>
              <a:t>Our team specializes in valuing and selling real estate and real estate with a business, including all asset classes of commercial and residential real estate. Optimizing value for our client is always our number one goal. For all of our sales, we aggressively promote our listings to our substantial proprietary database of brokers and investors nationwide.</a:t>
            </a:r>
            <a:endParaRPr lang="en-US" sz="1500" b="1" dirty="0">
              <a:latin typeface="+mj-lt"/>
              <a:cs typeface="Calibri Light" panose="020F0302020204030204" pitchFamily="34" charset="0"/>
            </a:endParaRPr>
          </a:p>
          <a:p>
            <a:r>
              <a:rPr lang="en-US" sz="1500" dirty="0">
                <a:latin typeface="+mj-lt"/>
                <a:cs typeface="Calibri Light" panose="020F0302020204030204" pitchFamily="34" charset="0"/>
              </a:rPr>
              <a:t>Our real estate sales have included all asset classes:</a:t>
            </a:r>
          </a:p>
          <a:p>
            <a:pPr lvl="1">
              <a:buFont typeface="Courier New" panose="02070309020205020404" pitchFamily="49" charset="0"/>
              <a:buChar char="o"/>
            </a:pPr>
            <a:r>
              <a:rPr lang="en-US" sz="1500" dirty="0">
                <a:latin typeface="+mj-lt"/>
                <a:cs typeface="Calibri Light" panose="020F0302020204030204" pitchFamily="34" charset="0"/>
              </a:rPr>
              <a:t>Industrial</a:t>
            </a:r>
          </a:p>
          <a:p>
            <a:pPr lvl="1">
              <a:buFont typeface="Courier New" panose="02070309020205020404" pitchFamily="49" charset="0"/>
              <a:buChar char="o"/>
            </a:pPr>
            <a:r>
              <a:rPr lang="en-US" sz="1500" dirty="0">
                <a:latin typeface="+mj-lt"/>
                <a:cs typeface="Calibri Light" panose="020F0302020204030204" pitchFamily="34" charset="0"/>
              </a:rPr>
              <a:t>Retail</a:t>
            </a:r>
          </a:p>
          <a:p>
            <a:pPr lvl="1">
              <a:buFont typeface="Courier New" panose="02070309020205020404" pitchFamily="49" charset="0"/>
              <a:buChar char="o"/>
            </a:pPr>
            <a:r>
              <a:rPr lang="en-US" sz="1500" dirty="0">
                <a:latin typeface="+mj-lt"/>
                <a:cs typeface="Calibri Light" panose="020F0302020204030204" pitchFamily="34" charset="0"/>
              </a:rPr>
              <a:t>Multi-Family </a:t>
            </a:r>
          </a:p>
          <a:p>
            <a:pPr lvl="1">
              <a:buFont typeface="Courier New" panose="02070309020205020404" pitchFamily="49" charset="0"/>
              <a:buChar char="o"/>
            </a:pPr>
            <a:r>
              <a:rPr lang="en-US" sz="1500" dirty="0">
                <a:latin typeface="+mj-lt"/>
                <a:cs typeface="Calibri Light" panose="020F0302020204030204" pitchFamily="34" charset="0"/>
              </a:rPr>
              <a:t>Office</a:t>
            </a:r>
          </a:p>
          <a:p>
            <a:pPr lvl="1">
              <a:buFont typeface="Courier New" panose="02070309020205020404" pitchFamily="49" charset="0"/>
              <a:buChar char="o"/>
            </a:pPr>
            <a:r>
              <a:rPr lang="en-US" sz="1500" dirty="0">
                <a:latin typeface="+mj-lt"/>
                <a:cs typeface="Calibri Light" panose="020F0302020204030204" pitchFamily="34" charset="0"/>
              </a:rPr>
              <a:t>Mixed Use</a:t>
            </a:r>
          </a:p>
          <a:p>
            <a:pPr lvl="1">
              <a:buFont typeface="Courier New" panose="02070309020205020404" pitchFamily="49" charset="0"/>
              <a:buChar char="o"/>
            </a:pPr>
            <a:r>
              <a:rPr lang="en-US" sz="1500" dirty="0">
                <a:latin typeface="+mj-lt"/>
                <a:cs typeface="Calibri Light" panose="020F0302020204030204" pitchFamily="34" charset="0"/>
              </a:rPr>
              <a:t>Land</a:t>
            </a:r>
          </a:p>
          <a:p>
            <a:pPr lvl="1">
              <a:buFont typeface="Courier New" panose="02070309020205020404" pitchFamily="49" charset="0"/>
              <a:buChar char="o"/>
            </a:pPr>
            <a:r>
              <a:rPr lang="en-US" sz="1500" dirty="0">
                <a:latin typeface="+mj-lt"/>
                <a:cs typeface="Calibri Light" panose="020F0302020204030204" pitchFamily="34" charset="0"/>
              </a:rPr>
              <a:t>Specialty Use ( e.g. golf courses, senior housing, car washes, asphalt plants, medical/healthcare centers, gas stations etc.)</a:t>
            </a:r>
          </a:p>
          <a:p>
            <a:pPr lvl="1">
              <a:buFont typeface="Courier New" panose="02070309020205020404" pitchFamily="49" charset="0"/>
              <a:buChar char="o"/>
            </a:pPr>
            <a:r>
              <a:rPr lang="en-US" sz="1500" dirty="0">
                <a:latin typeface="+mj-lt"/>
                <a:cs typeface="Calibri Light" panose="020F0302020204030204" pitchFamily="34" charset="0"/>
              </a:rPr>
              <a:t>Residential</a:t>
            </a:r>
          </a:p>
          <a:p>
            <a:pPr lvl="1">
              <a:spcBef>
                <a:spcPts val="1000"/>
              </a:spcBef>
              <a:buFont typeface="Courier New" panose="02070309020205020404" pitchFamily="49" charset="0"/>
              <a:buChar char="o"/>
              <a:defRPr/>
            </a:pPr>
            <a:endParaRPr lang="en-US" sz="1500" dirty="0">
              <a:solidFill>
                <a:srgbClr val="333333"/>
              </a:solidFill>
              <a:latin typeface="+mj-lt"/>
              <a:cs typeface="Calibri Light" panose="020F0302020204030204" pitchFamily="34" charset="0"/>
            </a:endParaRPr>
          </a:p>
          <a:p>
            <a:pPr lvl="1">
              <a:spcBef>
                <a:spcPts val="1000"/>
              </a:spcBef>
              <a:buFont typeface="Courier New" panose="02070309020205020404" pitchFamily="49" charset="0"/>
              <a:buChar char="o"/>
              <a:defRPr/>
            </a:pPr>
            <a:endParaRPr lang="en-US" sz="1500" dirty="0">
              <a:latin typeface="+mj-lt"/>
            </a:endParaRPr>
          </a:p>
          <a:p>
            <a:pPr marL="0" indent="0">
              <a:buNone/>
            </a:pPr>
            <a:endParaRPr lang="en-US" sz="1500" dirty="0">
              <a:latin typeface="+mj-lt"/>
            </a:endParaRPr>
          </a:p>
        </p:txBody>
      </p:sp>
    </p:spTree>
    <p:extLst>
      <p:ext uri="{BB962C8B-B14F-4D97-AF65-F5344CB8AC3E}">
        <p14:creationId xmlns:p14="http://schemas.microsoft.com/office/powerpoint/2010/main" val="32495372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0" y="2800350"/>
            <a:ext cx="12192000" cy="4057650"/>
          </a:xfrm>
          <a:prstGeom prst="rect">
            <a:avLst/>
          </a:prstGeom>
        </p:spPr>
      </p:pic>
      <p:sp>
        <p:nvSpPr>
          <p:cNvPr id="2" name="TextBox 1">
            <a:extLst>
              <a:ext uri="{FF2B5EF4-FFF2-40B4-BE49-F238E27FC236}">
                <a16:creationId xmlns:a16="http://schemas.microsoft.com/office/drawing/2014/main" id="{49445C16-B58A-4E13-998F-1C7DA6459F96}"/>
              </a:ext>
            </a:extLst>
          </p:cNvPr>
          <p:cNvSpPr txBox="1"/>
          <p:nvPr/>
        </p:nvSpPr>
        <p:spPr>
          <a:xfrm>
            <a:off x="377504" y="3429000"/>
            <a:ext cx="2021747" cy="584775"/>
          </a:xfrm>
          <a:prstGeom prst="rect">
            <a:avLst/>
          </a:prstGeom>
          <a:solidFill>
            <a:schemeClr val="bg1"/>
          </a:solidFill>
        </p:spPr>
        <p:txBody>
          <a:bodyPr wrap="square" rtlCol="0">
            <a:spAutoFit/>
          </a:bodyPr>
          <a:lstStyle/>
          <a:p>
            <a:pPr algn="ctr"/>
            <a:r>
              <a:rPr lang="en-US" sz="1600" dirty="0">
                <a:solidFill>
                  <a:schemeClr val="tx1">
                    <a:lumMod val="65000"/>
                    <a:lumOff val="35000"/>
                  </a:schemeClr>
                </a:solidFill>
              </a:rPr>
              <a:t>GEOTECHNICAL</a:t>
            </a:r>
          </a:p>
          <a:p>
            <a:pPr algn="ctr"/>
            <a:endParaRPr lang="en-US" sz="1600" dirty="0">
              <a:solidFill>
                <a:schemeClr val="tx1">
                  <a:lumMod val="65000"/>
                  <a:lumOff val="35000"/>
                </a:schemeClr>
              </a:solidFill>
            </a:endParaRPr>
          </a:p>
        </p:txBody>
      </p:sp>
      <p:sp>
        <p:nvSpPr>
          <p:cNvPr id="5" name="TextBox 4">
            <a:extLst>
              <a:ext uri="{FF2B5EF4-FFF2-40B4-BE49-F238E27FC236}">
                <a16:creationId xmlns:a16="http://schemas.microsoft.com/office/drawing/2014/main" id="{5A8BE4BD-7BEE-4A03-984F-38C859B2E254}"/>
              </a:ext>
            </a:extLst>
          </p:cNvPr>
          <p:cNvSpPr txBox="1"/>
          <p:nvPr/>
        </p:nvSpPr>
        <p:spPr>
          <a:xfrm>
            <a:off x="2726421" y="3429000"/>
            <a:ext cx="2021747" cy="830997"/>
          </a:xfrm>
          <a:prstGeom prst="rect">
            <a:avLst/>
          </a:prstGeom>
          <a:solidFill>
            <a:schemeClr val="bg1"/>
          </a:solidFill>
        </p:spPr>
        <p:txBody>
          <a:bodyPr wrap="square" rtlCol="0">
            <a:spAutoFit/>
          </a:bodyPr>
          <a:lstStyle/>
          <a:p>
            <a:pPr algn="ctr"/>
            <a:r>
              <a:rPr lang="en-US" sz="1600" dirty="0">
                <a:solidFill>
                  <a:schemeClr val="tx1">
                    <a:lumMod val="65000"/>
                    <a:lumOff val="35000"/>
                  </a:schemeClr>
                </a:solidFill>
              </a:rPr>
              <a:t>CONSTRUCTION MATERIALS</a:t>
            </a:r>
          </a:p>
          <a:p>
            <a:pPr algn="ctr"/>
            <a:endParaRPr lang="en-US" sz="1600" dirty="0">
              <a:solidFill>
                <a:schemeClr val="tx1">
                  <a:lumMod val="65000"/>
                  <a:lumOff val="35000"/>
                </a:schemeClr>
              </a:solidFill>
            </a:endParaRPr>
          </a:p>
        </p:txBody>
      </p:sp>
      <p:sp>
        <p:nvSpPr>
          <p:cNvPr id="6" name="TextBox 5">
            <a:extLst>
              <a:ext uri="{FF2B5EF4-FFF2-40B4-BE49-F238E27FC236}">
                <a16:creationId xmlns:a16="http://schemas.microsoft.com/office/drawing/2014/main" id="{C4C8F75E-FABF-4015-A080-895EC1566E7C}"/>
              </a:ext>
            </a:extLst>
          </p:cNvPr>
          <p:cNvSpPr txBox="1"/>
          <p:nvPr/>
        </p:nvSpPr>
        <p:spPr>
          <a:xfrm>
            <a:off x="5083727" y="3429000"/>
            <a:ext cx="2021747" cy="584775"/>
          </a:xfrm>
          <a:prstGeom prst="rect">
            <a:avLst/>
          </a:prstGeom>
          <a:solidFill>
            <a:schemeClr val="bg1"/>
          </a:solidFill>
        </p:spPr>
        <p:txBody>
          <a:bodyPr wrap="square" rtlCol="0">
            <a:spAutoFit/>
          </a:bodyPr>
          <a:lstStyle/>
          <a:p>
            <a:pPr algn="ctr"/>
            <a:r>
              <a:rPr lang="en-US" sz="1600" dirty="0">
                <a:solidFill>
                  <a:schemeClr val="tx1">
                    <a:lumMod val="65000"/>
                    <a:lumOff val="35000"/>
                  </a:schemeClr>
                </a:solidFill>
              </a:rPr>
              <a:t>FACILITIES</a:t>
            </a:r>
          </a:p>
          <a:p>
            <a:pPr algn="ctr"/>
            <a:endParaRPr lang="en-US" sz="1600" dirty="0">
              <a:solidFill>
                <a:schemeClr val="tx1">
                  <a:lumMod val="65000"/>
                  <a:lumOff val="35000"/>
                </a:schemeClr>
              </a:solidFill>
            </a:endParaRPr>
          </a:p>
        </p:txBody>
      </p:sp>
      <p:sp>
        <p:nvSpPr>
          <p:cNvPr id="7" name="TextBox 6">
            <a:extLst>
              <a:ext uri="{FF2B5EF4-FFF2-40B4-BE49-F238E27FC236}">
                <a16:creationId xmlns:a16="http://schemas.microsoft.com/office/drawing/2014/main" id="{9BE85D14-B4B3-4951-9750-C339BFD731E4}"/>
              </a:ext>
            </a:extLst>
          </p:cNvPr>
          <p:cNvSpPr txBox="1"/>
          <p:nvPr/>
        </p:nvSpPr>
        <p:spPr>
          <a:xfrm>
            <a:off x="7441033" y="3429000"/>
            <a:ext cx="2021747" cy="1077218"/>
          </a:xfrm>
          <a:prstGeom prst="rect">
            <a:avLst/>
          </a:prstGeom>
          <a:solidFill>
            <a:schemeClr val="bg1"/>
          </a:solidFill>
        </p:spPr>
        <p:txBody>
          <a:bodyPr wrap="square" rtlCol="0">
            <a:spAutoFit/>
          </a:bodyPr>
          <a:lstStyle/>
          <a:p>
            <a:pPr algn="ctr"/>
            <a:r>
              <a:rPr lang="en-US" sz="1600" dirty="0">
                <a:solidFill>
                  <a:schemeClr val="tx1">
                    <a:lumMod val="65000"/>
                    <a:lumOff val="35000"/>
                  </a:schemeClr>
                </a:solidFill>
              </a:rPr>
              <a:t>ENVIRONMENTAL</a:t>
            </a:r>
          </a:p>
          <a:p>
            <a:pPr algn="ctr"/>
            <a:endParaRPr lang="en-US" sz="1600" dirty="0">
              <a:solidFill>
                <a:schemeClr val="tx1">
                  <a:lumMod val="65000"/>
                  <a:lumOff val="35000"/>
                </a:schemeClr>
              </a:solidFill>
            </a:endParaRPr>
          </a:p>
          <a:p>
            <a:pPr algn="ctr"/>
            <a:endParaRPr lang="en-US" sz="1600" dirty="0">
              <a:solidFill>
                <a:schemeClr val="tx1">
                  <a:lumMod val="65000"/>
                  <a:lumOff val="35000"/>
                </a:schemeClr>
              </a:solidFill>
            </a:endParaRPr>
          </a:p>
          <a:p>
            <a:pPr algn="ctr"/>
            <a:endParaRPr lang="en-US" sz="1600" dirty="0">
              <a:solidFill>
                <a:schemeClr val="tx1">
                  <a:lumMod val="65000"/>
                  <a:lumOff val="35000"/>
                </a:schemeClr>
              </a:solidFill>
            </a:endParaRPr>
          </a:p>
        </p:txBody>
      </p:sp>
      <p:sp>
        <p:nvSpPr>
          <p:cNvPr id="8" name="TextBox 7">
            <a:extLst>
              <a:ext uri="{FF2B5EF4-FFF2-40B4-BE49-F238E27FC236}">
                <a16:creationId xmlns:a16="http://schemas.microsoft.com/office/drawing/2014/main" id="{777D6EE1-D784-41A8-A073-8B75E8B64762}"/>
              </a:ext>
            </a:extLst>
          </p:cNvPr>
          <p:cNvSpPr txBox="1"/>
          <p:nvPr/>
        </p:nvSpPr>
        <p:spPr>
          <a:xfrm>
            <a:off x="9598402" y="3429000"/>
            <a:ext cx="2021747" cy="584775"/>
          </a:xfrm>
          <a:prstGeom prst="rect">
            <a:avLst/>
          </a:prstGeom>
          <a:solidFill>
            <a:schemeClr val="bg1"/>
          </a:solidFill>
        </p:spPr>
        <p:txBody>
          <a:bodyPr wrap="square" rtlCol="0">
            <a:spAutoFit/>
          </a:bodyPr>
          <a:lstStyle/>
          <a:p>
            <a:pPr algn="ctr"/>
            <a:r>
              <a:rPr lang="en-US" sz="1600" dirty="0">
                <a:solidFill>
                  <a:schemeClr val="tx1">
                    <a:lumMod val="65000"/>
                    <a:lumOff val="35000"/>
                  </a:schemeClr>
                </a:solidFill>
              </a:rPr>
              <a:t>CONTACT INFO</a:t>
            </a:r>
          </a:p>
          <a:p>
            <a:pPr algn="ctr"/>
            <a:endParaRPr lang="en-US" sz="1600" dirty="0">
              <a:solidFill>
                <a:schemeClr val="tx1">
                  <a:lumMod val="65000"/>
                  <a:lumOff val="35000"/>
                </a:schemeClr>
              </a:solidFill>
            </a:endParaRPr>
          </a:p>
        </p:txBody>
      </p:sp>
      <p:pic>
        <p:nvPicPr>
          <p:cNvPr id="10" name="Picture 9" descr="Logo&#10;&#10;Description automatically generated">
            <a:extLst>
              <a:ext uri="{FF2B5EF4-FFF2-40B4-BE49-F238E27FC236}">
                <a16:creationId xmlns:a16="http://schemas.microsoft.com/office/drawing/2014/main" id="{B54D95BE-188F-4DB4-BAA4-2739086471D0}"/>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283038" y="742079"/>
            <a:ext cx="1822436" cy="1743946"/>
          </a:xfrm>
          <a:prstGeom prst="rect">
            <a:avLst/>
          </a:prstGeom>
        </p:spPr>
      </p:pic>
    </p:spTree>
    <p:extLst>
      <p:ext uri="{BB962C8B-B14F-4D97-AF65-F5344CB8AC3E}">
        <p14:creationId xmlns:p14="http://schemas.microsoft.com/office/powerpoint/2010/main" val="13879547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Rectangle 35">
            <a:extLst>
              <a:ext uri="{FF2B5EF4-FFF2-40B4-BE49-F238E27FC236}">
                <a16:creationId xmlns:a16="http://schemas.microsoft.com/office/drawing/2014/main" id="{978E791E-CA0F-44B1-B097-EB0D36F89663}"/>
              </a:ext>
            </a:extLst>
          </p:cNvPr>
          <p:cNvSpPr/>
          <p:nvPr/>
        </p:nvSpPr>
        <p:spPr>
          <a:xfrm flipV="1">
            <a:off x="0" y="0"/>
            <a:ext cx="12192000" cy="368586"/>
          </a:xfrm>
          <a:prstGeom prst="rect">
            <a:avLst/>
          </a:prstGeom>
          <a:solidFill>
            <a:schemeClr val="bg1">
              <a:lumMod val="75000"/>
              <a:alpha val="4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dirty="0"/>
          </a:p>
        </p:txBody>
      </p:sp>
      <p:sp>
        <p:nvSpPr>
          <p:cNvPr id="24" name="TextBox 23">
            <a:extLst>
              <a:ext uri="{FF2B5EF4-FFF2-40B4-BE49-F238E27FC236}">
                <a16:creationId xmlns:a16="http://schemas.microsoft.com/office/drawing/2014/main" id="{A397DA90-F8DB-452A-AB68-5A4AB2B1F026}"/>
              </a:ext>
            </a:extLst>
          </p:cNvPr>
          <p:cNvSpPr txBox="1"/>
          <p:nvPr/>
        </p:nvSpPr>
        <p:spPr>
          <a:xfrm>
            <a:off x="997650" y="1169756"/>
            <a:ext cx="4827586" cy="461665"/>
          </a:xfrm>
          <a:prstGeom prst="rect">
            <a:avLst/>
          </a:prstGeom>
          <a:noFill/>
        </p:spPr>
        <p:txBody>
          <a:bodyPr wrap="square" rtlCol="0">
            <a:spAutoFit/>
          </a:bodyPr>
          <a:lstStyle/>
          <a:p>
            <a:r>
              <a:rPr lang="en-US" sz="2400" b="1" dirty="0">
                <a:solidFill>
                  <a:srgbClr val="0081C6"/>
                </a:solidFill>
                <a:latin typeface="Poppins Medium" panose="00000600000000000000" pitchFamily="50" charset="0"/>
                <a:ea typeface="Open Sans" panose="020B0606030504020204" pitchFamily="34" charset="0"/>
                <a:cs typeface="Poppins Medium" panose="00000600000000000000" pitchFamily="50" charset="0"/>
              </a:rPr>
              <a:t>ENVIRONMENTAL</a:t>
            </a:r>
            <a:endParaRPr lang="en-ID" sz="2400" b="1" dirty="0">
              <a:solidFill>
                <a:srgbClr val="0081C6"/>
              </a:solidFill>
              <a:latin typeface="Poppins Medium" panose="00000600000000000000" pitchFamily="50" charset="0"/>
              <a:ea typeface="Open Sans" panose="020B0606030504020204" pitchFamily="34" charset="0"/>
              <a:cs typeface="Poppins Medium" panose="00000600000000000000" pitchFamily="50" charset="0"/>
            </a:endParaRPr>
          </a:p>
        </p:txBody>
      </p:sp>
      <p:cxnSp>
        <p:nvCxnSpPr>
          <p:cNvPr id="27" name="Straight Connector 26">
            <a:extLst>
              <a:ext uri="{FF2B5EF4-FFF2-40B4-BE49-F238E27FC236}">
                <a16:creationId xmlns:a16="http://schemas.microsoft.com/office/drawing/2014/main" id="{4C7078DB-B81D-4BD1-8441-C3EB787C93E9}"/>
              </a:ext>
            </a:extLst>
          </p:cNvPr>
          <p:cNvCxnSpPr/>
          <p:nvPr/>
        </p:nvCxnSpPr>
        <p:spPr>
          <a:xfrm>
            <a:off x="1099158" y="1743986"/>
            <a:ext cx="849086" cy="0"/>
          </a:xfrm>
          <a:prstGeom prst="line">
            <a:avLst/>
          </a:prstGeom>
          <a:ln w="38100">
            <a:solidFill>
              <a:srgbClr val="EBA800"/>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58FBAAE2-488A-4DBF-AC33-4CEB729E9768}"/>
              </a:ext>
            </a:extLst>
          </p:cNvPr>
          <p:cNvSpPr txBox="1"/>
          <p:nvPr/>
        </p:nvSpPr>
        <p:spPr>
          <a:xfrm>
            <a:off x="997647" y="751835"/>
            <a:ext cx="2033587" cy="261610"/>
          </a:xfrm>
          <a:prstGeom prst="rect">
            <a:avLst/>
          </a:prstGeom>
          <a:noFill/>
        </p:spPr>
        <p:txBody>
          <a:bodyPr wrap="square" rtlCol="0">
            <a:spAutoFit/>
          </a:bodyPr>
          <a:lstStyle/>
          <a:p>
            <a:r>
              <a:rPr lang="en-US" sz="1100" spc="100" dirty="0">
                <a:solidFill>
                  <a:schemeClr val="tx1">
                    <a:lumMod val="65000"/>
                    <a:lumOff val="35000"/>
                  </a:schemeClr>
                </a:solidFill>
                <a:ea typeface="Open Sans" panose="020B0606030504020204" pitchFamily="34" charset="0"/>
                <a:cs typeface="Open Sans" panose="020B0606030504020204" pitchFamily="34" charset="0"/>
              </a:rPr>
              <a:t>SERVICE LINES</a:t>
            </a:r>
            <a:endParaRPr lang="en-ID" sz="1100" spc="100" dirty="0">
              <a:solidFill>
                <a:schemeClr val="tx1">
                  <a:lumMod val="65000"/>
                  <a:lumOff val="35000"/>
                </a:schemeClr>
              </a:solidFill>
              <a:ea typeface="Open Sans" panose="020B0606030504020204" pitchFamily="34" charset="0"/>
              <a:cs typeface="Open Sans" panose="020B0606030504020204" pitchFamily="34" charset="0"/>
            </a:endParaRPr>
          </a:p>
        </p:txBody>
      </p:sp>
      <p:cxnSp>
        <p:nvCxnSpPr>
          <p:cNvPr id="6" name="Straight Connector 5">
            <a:extLst>
              <a:ext uri="{FF2B5EF4-FFF2-40B4-BE49-F238E27FC236}">
                <a16:creationId xmlns:a16="http://schemas.microsoft.com/office/drawing/2014/main" id="{5FC85C4D-FA8A-4A99-ADFF-9FD49118C277}"/>
              </a:ext>
            </a:extLst>
          </p:cNvPr>
          <p:cNvCxnSpPr>
            <a:cxnSpLocks/>
          </p:cNvCxnSpPr>
          <p:nvPr/>
        </p:nvCxnSpPr>
        <p:spPr>
          <a:xfrm>
            <a:off x="3259164" y="6390732"/>
            <a:ext cx="6049428" cy="0"/>
          </a:xfrm>
          <a:prstGeom prst="line">
            <a:avLst/>
          </a:prstGeom>
          <a:ln w="63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33" name="TextBox 32">
            <a:extLst>
              <a:ext uri="{FF2B5EF4-FFF2-40B4-BE49-F238E27FC236}">
                <a16:creationId xmlns:a16="http://schemas.microsoft.com/office/drawing/2014/main" id="{59518779-AC62-405F-9828-166C15080458}"/>
              </a:ext>
            </a:extLst>
          </p:cNvPr>
          <p:cNvSpPr txBox="1"/>
          <p:nvPr/>
        </p:nvSpPr>
        <p:spPr>
          <a:xfrm>
            <a:off x="1198801" y="4274281"/>
            <a:ext cx="2055809" cy="954107"/>
          </a:xfrm>
          <a:prstGeom prst="rect">
            <a:avLst/>
          </a:prstGeom>
          <a:noFill/>
        </p:spPr>
        <p:txBody>
          <a:bodyPr wrap="square" rtlCol="0">
            <a:spAutoFit/>
          </a:bodyPr>
          <a:lstStyle/>
          <a:p>
            <a:pPr algn="ctr"/>
            <a:r>
              <a:rPr lang="en-US" sz="1400" b="1" spc="100" dirty="0">
                <a:solidFill>
                  <a:schemeClr val="bg1">
                    <a:lumMod val="65000"/>
                  </a:schemeClr>
                </a:solidFill>
                <a:ea typeface="Open Sans SemiBold" panose="020B0706030804020204" pitchFamily="34" charset="0"/>
                <a:cs typeface="Poppins" panose="00000500000000000000" pitchFamily="50" charset="0"/>
              </a:rPr>
              <a:t>Determine potential environmental impacts associated with your project</a:t>
            </a:r>
            <a:endParaRPr lang="en-ID" sz="1400" b="1" spc="100" dirty="0">
              <a:solidFill>
                <a:schemeClr val="bg1">
                  <a:lumMod val="65000"/>
                </a:schemeClr>
              </a:solidFill>
              <a:ea typeface="Open Sans SemiBold" panose="020B0706030804020204" pitchFamily="34" charset="0"/>
              <a:cs typeface="Poppins" panose="00000500000000000000" pitchFamily="50" charset="0"/>
            </a:endParaRPr>
          </a:p>
        </p:txBody>
      </p:sp>
      <p:cxnSp>
        <p:nvCxnSpPr>
          <p:cNvPr id="40" name="Straight Connector 39">
            <a:extLst>
              <a:ext uri="{FF2B5EF4-FFF2-40B4-BE49-F238E27FC236}">
                <a16:creationId xmlns:a16="http://schemas.microsoft.com/office/drawing/2014/main" id="{E675ED7B-9E4A-4D2C-963F-6026F3513CE2}"/>
              </a:ext>
            </a:extLst>
          </p:cNvPr>
          <p:cNvCxnSpPr>
            <a:cxnSpLocks/>
          </p:cNvCxnSpPr>
          <p:nvPr/>
        </p:nvCxnSpPr>
        <p:spPr>
          <a:xfrm rot="10800000">
            <a:off x="2222695" y="3008189"/>
            <a:ext cx="0" cy="402239"/>
          </a:xfrm>
          <a:prstGeom prst="line">
            <a:avLst/>
          </a:prstGeom>
          <a:ln w="34925">
            <a:solidFill>
              <a:schemeClr val="bg1">
                <a:lumMod val="75000"/>
              </a:schemeClr>
            </a:solidFill>
            <a:prstDash val="sysDot"/>
          </a:ln>
        </p:spPr>
        <p:style>
          <a:lnRef idx="1">
            <a:schemeClr val="accent1"/>
          </a:lnRef>
          <a:fillRef idx="0">
            <a:schemeClr val="accent1"/>
          </a:fillRef>
          <a:effectRef idx="0">
            <a:schemeClr val="accent1"/>
          </a:effectRef>
          <a:fontRef idx="minor">
            <a:schemeClr val="tx1"/>
          </a:fontRef>
        </p:style>
      </p:cxnSp>
      <p:sp>
        <p:nvSpPr>
          <p:cNvPr id="18" name="Rectangle 17">
            <a:extLst>
              <a:ext uri="{FF2B5EF4-FFF2-40B4-BE49-F238E27FC236}">
                <a16:creationId xmlns:a16="http://schemas.microsoft.com/office/drawing/2014/main" id="{4F8D0F01-C75B-473D-AA1E-7453A8B16BCF}"/>
              </a:ext>
            </a:extLst>
          </p:cNvPr>
          <p:cNvSpPr/>
          <p:nvPr/>
        </p:nvSpPr>
        <p:spPr>
          <a:xfrm rot="10800000">
            <a:off x="1316755" y="2452911"/>
            <a:ext cx="1906100" cy="645723"/>
          </a:xfrm>
          <a:prstGeom prst="rect">
            <a:avLst/>
          </a:prstGeom>
          <a:solidFill>
            <a:srgbClr val="0081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1050"/>
          </a:p>
        </p:txBody>
      </p:sp>
      <p:sp>
        <p:nvSpPr>
          <p:cNvPr id="19" name="TextBox 18">
            <a:extLst>
              <a:ext uri="{FF2B5EF4-FFF2-40B4-BE49-F238E27FC236}">
                <a16:creationId xmlns:a16="http://schemas.microsoft.com/office/drawing/2014/main" id="{D8D224B8-11C2-4747-9E0D-D888648F75F3}"/>
              </a:ext>
            </a:extLst>
          </p:cNvPr>
          <p:cNvSpPr txBox="1"/>
          <p:nvPr/>
        </p:nvSpPr>
        <p:spPr>
          <a:xfrm>
            <a:off x="1316740" y="2628487"/>
            <a:ext cx="1906100" cy="307777"/>
          </a:xfrm>
          <a:prstGeom prst="rect">
            <a:avLst/>
          </a:prstGeom>
          <a:noFill/>
        </p:spPr>
        <p:txBody>
          <a:bodyPr wrap="square" rtlCol="0">
            <a:spAutoFit/>
          </a:bodyPr>
          <a:lstStyle/>
          <a:p>
            <a:pPr algn="ctr"/>
            <a:r>
              <a:rPr lang="en-ID" sz="1400" b="1" spc="100" dirty="0">
                <a:solidFill>
                  <a:schemeClr val="bg1"/>
                </a:solidFill>
                <a:ea typeface="Open Sans SemiBold" panose="020B0706030804020204" pitchFamily="34" charset="0"/>
                <a:cs typeface="Poppins" panose="00000500000000000000" pitchFamily="50" charset="0"/>
              </a:rPr>
              <a:t>SERVICES INCLUDE</a:t>
            </a:r>
          </a:p>
        </p:txBody>
      </p:sp>
      <p:sp>
        <p:nvSpPr>
          <p:cNvPr id="16" name="TextBox 15">
            <a:extLst>
              <a:ext uri="{FF2B5EF4-FFF2-40B4-BE49-F238E27FC236}">
                <a16:creationId xmlns:a16="http://schemas.microsoft.com/office/drawing/2014/main" id="{8CE66517-6EED-4E82-B7F9-80FD079E8619}"/>
              </a:ext>
            </a:extLst>
          </p:cNvPr>
          <p:cNvSpPr txBox="1"/>
          <p:nvPr/>
        </p:nvSpPr>
        <p:spPr>
          <a:xfrm>
            <a:off x="4617130" y="2348795"/>
            <a:ext cx="6706400" cy="4124206"/>
          </a:xfrm>
          <a:prstGeom prst="rect">
            <a:avLst/>
          </a:prstGeom>
          <a:noFill/>
        </p:spPr>
        <p:txBody>
          <a:bodyPr wrap="square" numCol="2" spcCol="274320" rtlCol="0">
            <a:spAutoFit/>
          </a:bodyPr>
          <a:lstStyle/>
          <a:p>
            <a:pPr marL="285750" indent="-285750">
              <a:spcAft>
                <a:spcPts val="1200"/>
              </a:spcAft>
              <a:buFont typeface="Arial" panose="020B0604020202020204" pitchFamily="34" charset="0"/>
              <a:buChar char="•"/>
            </a:pPr>
            <a:r>
              <a:rPr lang="en-US" sz="1400" b="1" spc="100" dirty="0">
                <a:solidFill>
                  <a:srgbClr val="0081C6"/>
                </a:solidFill>
                <a:ea typeface="Open Sans SemiBold" panose="020B0706030804020204" pitchFamily="34" charset="0"/>
                <a:cs typeface="Poppins" panose="00000500000000000000" pitchFamily="50" charset="0"/>
              </a:rPr>
              <a:t>Phase I and II Environmental Site Assessments </a:t>
            </a:r>
          </a:p>
          <a:p>
            <a:pPr marL="285750" indent="-285750">
              <a:spcAft>
                <a:spcPts val="1200"/>
              </a:spcAft>
              <a:buFont typeface="Arial" panose="020B0604020202020204" pitchFamily="34" charset="0"/>
              <a:buChar char="•"/>
            </a:pPr>
            <a:r>
              <a:rPr lang="en-US" sz="1400" b="1" spc="100" dirty="0">
                <a:solidFill>
                  <a:srgbClr val="EBA800"/>
                </a:solidFill>
                <a:ea typeface="Open Sans SemiBold" panose="020B0706030804020204" pitchFamily="34" charset="0"/>
                <a:cs typeface="Poppins" panose="00000500000000000000" pitchFamily="50" charset="0"/>
              </a:rPr>
              <a:t>HUD/IHDA/LIHTC Phase I ESA’s</a:t>
            </a:r>
          </a:p>
          <a:p>
            <a:pPr marL="285750" indent="-285750">
              <a:spcAft>
                <a:spcPts val="1200"/>
              </a:spcAft>
              <a:buFont typeface="Arial" panose="020B0604020202020204" pitchFamily="34" charset="0"/>
              <a:buChar char="•"/>
            </a:pPr>
            <a:r>
              <a:rPr lang="en-US" sz="1400" b="1" spc="100" dirty="0">
                <a:solidFill>
                  <a:srgbClr val="EBA800"/>
                </a:solidFill>
                <a:ea typeface="Open Sans SemiBold" panose="020B0706030804020204" pitchFamily="34" charset="0"/>
                <a:cs typeface="Poppins" panose="00000500000000000000" pitchFamily="50" charset="0"/>
              </a:rPr>
              <a:t>Transaction Screen Process (TSP)</a:t>
            </a:r>
          </a:p>
          <a:p>
            <a:pPr marL="285750" indent="-285750">
              <a:spcAft>
                <a:spcPts val="1200"/>
              </a:spcAft>
              <a:buFont typeface="Arial" panose="020B0604020202020204" pitchFamily="34" charset="0"/>
              <a:buChar char="•"/>
            </a:pPr>
            <a:r>
              <a:rPr lang="en-US" sz="1400" b="1" spc="100" dirty="0">
                <a:solidFill>
                  <a:srgbClr val="EBA800"/>
                </a:solidFill>
                <a:ea typeface="Open Sans SemiBold" panose="020B0706030804020204" pitchFamily="34" charset="0"/>
                <a:cs typeface="Poppins" panose="00000500000000000000" pitchFamily="50" charset="0"/>
              </a:rPr>
              <a:t>Previous Report/Document Review</a:t>
            </a:r>
          </a:p>
          <a:p>
            <a:pPr marL="285750" indent="-285750">
              <a:spcAft>
                <a:spcPts val="1200"/>
              </a:spcAft>
              <a:buFont typeface="Arial" panose="020B0604020202020204" pitchFamily="34" charset="0"/>
              <a:buChar char="•"/>
            </a:pPr>
            <a:r>
              <a:rPr lang="en-US" sz="1400" b="1" spc="100" dirty="0">
                <a:solidFill>
                  <a:srgbClr val="EBA800"/>
                </a:solidFill>
                <a:ea typeface="Open Sans SemiBold" panose="020B0706030804020204" pitchFamily="34" charset="0"/>
                <a:cs typeface="Poppins" panose="00000500000000000000" pitchFamily="50" charset="0"/>
              </a:rPr>
              <a:t>Environmental Database Review (i.e., desktop review)</a:t>
            </a:r>
          </a:p>
          <a:p>
            <a:pPr marL="285750" indent="-285750">
              <a:spcAft>
                <a:spcPts val="1200"/>
              </a:spcAft>
              <a:buFont typeface="Arial" panose="020B0604020202020204" pitchFamily="34" charset="0"/>
              <a:buChar char="•"/>
            </a:pPr>
            <a:r>
              <a:rPr lang="en-US" sz="1400" b="1" spc="100" dirty="0">
                <a:solidFill>
                  <a:srgbClr val="EBA800"/>
                </a:solidFill>
                <a:ea typeface="Open Sans SemiBold" panose="020B0706030804020204" pitchFamily="34" charset="0"/>
                <a:cs typeface="Poppins" panose="00000500000000000000" pitchFamily="50" charset="0"/>
              </a:rPr>
              <a:t>RSRAs</a:t>
            </a:r>
          </a:p>
          <a:p>
            <a:pPr marL="285750" indent="-285750">
              <a:spcAft>
                <a:spcPts val="1200"/>
              </a:spcAft>
              <a:buFont typeface="Arial" panose="020B0604020202020204" pitchFamily="34" charset="0"/>
              <a:buChar char="•"/>
            </a:pPr>
            <a:r>
              <a:rPr lang="en-US" sz="1400" b="1" spc="100" dirty="0">
                <a:solidFill>
                  <a:srgbClr val="EBA800"/>
                </a:solidFill>
                <a:ea typeface="Open Sans SemiBold" panose="020B0706030804020204" pitchFamily="34" charset="0"/>
                <a:cs typeface="Poppins" panose="00000500000000000000" pitchFamily="50" charset="0"/>
              </a:rPr>
              <a:t>Limited Phase I ESA’s</a:t>
            </a:r>
            <a:endParaRPr lang="en-ID" sz="1400" b="1" spc="100" dirty="0">
              <a:solidFill>
                <a:srgbClr val="EBA800"/>
              </a:solidFill>
              <a:ea typeface="Open Sans SemiBold" panose="020B0706030804020204" pitchFamily="34" charset="0"/>
              <a:cs typeface="Poppins" panose="00000500000000000000" pitchFamily="50" charset="0"/>
            </a:endParaRPr>
          </a:p>
          <a:p>
            <a:pPr marL="285750" indent="-285750">
              <a:spcAft>
                <a:spcPts val="1200"/>
              </a:spcAft>
              <a:buFont typeface="Arial" panose="020B0604020202020204" pitchFamily="34" charset="0"/>
              <a:buChar char="•"/>
            </a:pPr>
            <a:r>
              <a:rPr lang="en-US" sz="1400" b="1" spc="100" dirty="0">
                <a:solidFill>
                  <a:srgbClr val="0081C6"/>
                </a:solidFill>
                <a:ea typeface="Open Sans SemiBold" panose="020B0706030804020204" pitchFamily="34" charset="0"/>
                <a:cs typeface="Poppins" panose="00000500000000000000" pitchFamily="50" charset="0"/>
              </a:rPr>
              <a:t>Phase III Feasibility Study and Remedial </a:t>
            </a:r>
            <a:r>
              <a:rPr lang="en-US" sz="1400" b="1" spc="100">
                <a:solidFill>
                  <a:srgbClr val="0081C6"/>
                </a:solidFill>
                <a:ea typeface="Open Sans SemiBold" panose="020B0706030804020204" pitchFamily="34" charset="0"/>
                <a:cs typeface="Poppins" panose="00000500000000000000" pitchFamily="50" charset="0"/>
              </a:rPr>
              <a:t>Design </a:t>
            </a:r>
          </a:p>
          <a:p>
            <a:pPr>
              <a:spcAft>
                <a:spcPts val="1200"/>
              </a:spcAft>
            </a:pPr>
            <a:endParaRPr lang="en-US" sz="1400" b="1" spc="100" dirty="0">
              <a:solidFill>
                <a:srgbClr val="0081C6"/>
              </a:solidFill>
              <a:ea typeface="Open Sans SemiBold" panose="020B0706030804020204" pitchFamily="34" charset="0"/>
              <a:cs typeface="Poppins" panose="00000500000000000000" pitchFamily="50" charset="0"/>
            </a:endParaRPr>
          </a:p>
          <a:p>
            <a:pPr marL="285750" indent="-285750">
              <a:spcAft>
                <a:spcPts val="1200"/>
              </a:spcAft>
              <a:buFont typeface="Arial" panose="020B0604020202020204" pitchFamily="34" charset="0"/>
              <a:buChar char="•"/>
            </a:pPr>
            <a:r>
              <a:rPr lang="en-US" sz="1400" b="1" spc="100" dirty="0">
                <a:solidFill>
                  <a:srgbClr val="0081C6"/>
                </a:solidFill>
                <a:ea typeface="Open Sans SemiBold" panose="020B0706030804020204" pitchFamily="34" charset="0"/>
                <a:cs typeface="Poppins" panose="00000500000000000000" pitchFamily="50" charset="0"/>
              </a:rPr>
              <a:t>Property Condition Assessments (PCA’s)</a:t>
            </a:r>
          </a:p>
          <a:p>
            <a:pPr marL="285750" indent="-285750">
              <a:spcAft>
                <a:spcPts val="1200"/>
              </a:spcAft>
              <a:buFont typeface="Arial" panose="020B0604020202020204" pitchFamily="34" charset="0"/>
              <a:buChar char="•"/>
            </a:pPr>
            <a:r>
              <a:rPr lang="en-US" sz="1400" b="1" spc="100" dirty="0">
                <a:solidFill>
                  <a:srgbClr val="0081C6"/>
                </a:solidFill>
                <a:ea typeface="Open Sans SemiBold" panose="020B0706030804020204" pitchFamily="34" charset="0"/>
                <a:cs typeface="Poppins" panose="00000500000000000000" pitchFamily="50" charset="0"/>
              </a:rPr>
              <a:t>Wetland Delineation and Permitting</a:t>
            </a:r>
          </a:p>
          <a:p>
            <a:pPr marL="285750" indent="-285750">
              <a:spcAft>
                <a:spcPts val="1200"/>
              </a:spcAft>
              <a:buFont typeface="Arial" panose="020B0604020202020204" pitchFamily="34" charset="0"/>
              <a:buChar char="•"/>
            </a:pPr>
            <a:r>
              <a:rPr lang="en-US" sz="1400" b="1" spc="100" dirty="0">
                <a:solidFill>
                  <a:srgbClr val="0081C6"/>
                </a:solidFill>
                <a:ea typeface="Open Sans SemiBold" panose="020B0706030804020204" pitchFamily="34" charset="0"/>
                <a:cs typeface="Poppins" panose="00000500000000000000" pitchFamily="50" charset="0"/>
              </a:rPr>
              <a:t>Asbestos and Lead-Based Paint Services</a:t>
            </a:r>
          </a:p>
          <a:p>
            <a:pPr marL="285750" indent="-285750">
              <a:spcAft>
                <a:spcPts val="1200"/>
              </a:spcAft>
              <a:buFont typeface="Arial" panose="020B0604020202020204" pitchFamily="34" charset="0"/>
              <a:buChar char="•"/>
            </a:pPr>
            <a:r>
              <a:rPr lang="en-US" sz="1400" b="1" spc="100" dirty="0">
                <a:solidFill>
                  <a:srgbClr val="0081C6"/>
                </a:solidFill>
                <a:ea typeface="Open Sans SemiBold" panose="020B0706030804020204" pitchFamily="34" charset="0"/>
                <a:cs typeface="Poppins" panose="00000500000000000000" pitchFamily="50" charset="0"/>
              </a:rPr>
              <a:t>Indoor Air Quality Assessment (IAQ)</a:t>
            </a:r>
          </a:p>
          <a:p>
            <a:pPr marL="285750" indent="-285750">
              <a:spcAft>
                <a:spcPts val="1200"/>
              </a:spcAft>
              <a:buFont typeface="Arial" panose="020B0604020202020204" pitchFamily="34" charset="0"/>
              <a:buChar char="•"/>
            </a:pPr>
            <a:r>
              <a:rPr lang="en-US" sz="1400" b="1" spc="100" dirty="0">
                <a:solidFill>
                  <a:srgbClr val="0081C6"/>
                </a:solidFill>
                <a:ea typeface="Open Sans SemiBold" panose="020B0706030804020204" pitchFamily="34" charset="0"/>
                <a:cs typeface="Poppins" panose="00000500000000000000" pitchFamily="50" charset="0"/>
              </a:rPr>
              <a:t>Hydrogeologic and Ground Resources Services</a:t>
            </a:r>
          </a:p>
          <a:p>
            <a:pPr marL="285750" indent="-285750">
              <a:spcAft>
                <a:spcPts val="1200"/>
              </a:spcAft>
              <a:buFont typeface="Arial" panose="020B0604020202020204" pitchFamily="34" charset="0"/>
              <a:buChar char="•"/>
            </a:pPr>
            <a:r>
              <a:rPr lang="en-US" sz="1400" b="1" spc="100" dirty="0">
                <a:solidFill>
                  <a:srgbClr val="0081C6"/>
                </a:solidFill>
                <a:ea typeface="Open Sans SemiBold" panose="020B0706030804020204" pitchFamily="34" charset="0"/>
                <a:cs typeface="Poppins" panose="00000500000000000000" pitchFamily="50" charset="0"/>
              </a:rPr>
              <a:t>Mold Assessment, Inspection and Evaluation</a:t>
            </a:r>
          </a:p>
          <a:p>
            <a:pPr marL="285750" indent="-285750">
              <a:spcAft>
                <a:spcPts val="1200"/>
              </a:spcAft>
              <a:buFont typeface="Arial" panose="020B0604020202020204" pitchFamily="34" charset="0"/>
              <a:buChar char="•"/>
            </a:pPr>
            <a:r>
              <a:rPr lang="en-US" sz="1400" b="1" spc="100" dirty="0">
                <a:solidFill>
                  <a:srgbClr val="0081C6"/>
                </a:solidFill>
                <a:ea typeface="Open Sans SemiBold" panose="020B0706030804020204" pitchFamily="34" charset="0"/>
                <a:cs typeface="Poppins" panose="00000500000000000000" pitchFamily="50" charset="0"/>
              </a:rPr>
              <a:t>Stormwater Services</a:t>
            </a:r>
          </a:p>
        </p:txBody>
      </p:sp>
      <p:sp>
        <p:nvSpPr>
          <p:cNvPr id="20" name="Shape">
            <a:extLst>
              <a:ext uri="{FF2B5EF4-FFF2-40B4-BE49-F238E27FC236}">
                <a16:creationId xmlns:a16="http://schemas.microsoft.com/office/drawing/2014/main" id="{847B4C7D-44CA-4411-A3FF-1C3C92960E3E}"/>
              </a:ext>
            </a:extLst>
          </p:cNvPr>
          <p:cNvSpPr/>
          <p:nvPr/>
        </p:nvSpPr>
        <p:spPr>
          <a:xfrm rot="16200000">
            <a:off x="3698040" y="2460652"/>
            <a:ext cx="484010" cy="666226"/>
          </a:xfrm>
          <a:custGeom>
            <a:avLst/>
            <a:gdLst/>
            <a:ahLst/>
            <a:cxnLst>
              <a:cxn ang="0">
                <a:pos x="wd2" y="hd2"/>
              </a:cxn>
              <a:cxn ang="5400000">
                <a:pos x="wd2" y="hd2"/>
              </a:cxn>
              <a:cxn ang="10800000">
                <a:pos x="wd2" y="hd2"/>
              </a:cxn>
              <a:cxn ang="16200000">
                <a:pos x="wd2" y="hd2"/>
              </a:cxn>
            </a:cxnLst>
            <a:rect l="0" t="0" r="r" b="b"/>
            <a:pathLst>
              <a:path w="21600" h="21600" extrusionOk="0">
                <a:moveTo>
                  <a:pt x="5400" y="12764"/>
                </a:moveTo>
                <a:cubicBezTo>
                  <a:pt x="5062" y="12764"/>
                  <a:pt x="4725" y="13009"/>
                  <a:pt x="4725" y="13255"/>
                </a:cubicBezTo>
                <a:cubicBezTo>
                  <a:pt x="4725" y="13377"/>
                  <a:pt x="4725" y="13500"/>
                  <a:pt x="4894" y="13623"/>
                </a:cubicBezTo>
                <a:cubicBezTo>
                  <a:pt x="10294" y="17550"/>
                  <a:pt x="10294" y="17550"/>
                  <a:pt x="10294" y="17550"/>
                </a:cubicBezTo>
                <a:cubicBezTo>
                  <a:pt x="10462" y="17673"/>
                  <a:pt x="10631" y="17673"/>
                  <a:pt x="10800" y="17673"/>
                </a:cubicBezTo>
                <a:cubicBezTo>
                  <a:pt x="10969" y="17673"/>
                  <a:pt x="11137" y="17673"/>
                  <a:pt x="11306" y="17550"/>
                </a:cubicBezTo>
                <a:cubicBezTo>
                  <a:pt x="16706" y="13623"/>
                  <a:pt x="16706" y="13623"/>
                  <a:pt x="16706" y="13623"/>
                </a:cubicBezTo>
                <a:cubicBezTo>
                  <a:pt x="16875" y="13500"/>
                  <a:pt x="16875" y="13377"/>
                  <a:pt x="16875" y="13255"/>
                </a:cubicBezTo>
                <a:cubicBezTo>
                  <a:pt x="16875" y="13009"/>
                  <a:pt x="16537" y="12764"/>
                  <a:pt x="16200" y="12764"/>
                </a:cubicBezTo>
                <a:cubicBezTo>
                  <a:pt x="16031" y="12764"/>
                  <a:pt x="15862" y="12764"/>
                  <a:pt x="15694" y="12886"/>
                </a:cubicBezTo>
                <a:cubicBezTo>
                  <a:pt x="11475" y="15955"/>
                  <a:pt x="11475" y="15955"/>
                  <a:pt x="11475" y="15955"/>
                </a:cubicBezTo>
                <a:cubicBezTo>
                  <a:pt x="11475" y="491"/>
                  <a:pt x="11475" y="491"/>
                  <a:pt x="11475" y="491"/>
                </a:cubicBezTo>
                <a:cubicBezTo>
                  <a:pt x="11475" y="245"/>
                  <a:pt x="11137" y="0"/>
                  <a:pt x="10800" y="0"/>
                </a:cubicBezTo>
                <a:cubicBezTo>
                  <a:pt x="10462" y="0"/>
                  <a:pt x="10125" y="245"/>
                  <a:pt x="10125" y="491"/>
                </a:cubicBezTo>
                <a:cubicBezTo>
                  <a:pt x="10125" y="15955"/>
                  <a:pt x="10125" y="15955"/>
                  <a:pt x="10125" y="15955"/>
                </a:cubicBezTo>
                <a:cubicBezTo>
                  <a:pt x="5906" y="12886"/>
                  <a:pt x="5906" y="12886"/>
                  <a:pt x="5906" y="12886"/>
                </a:cubicBezTo>
                <a:cubicBezTo>
                  <a:pt x="5737" y="12764"/>
                  <a:pt x="5569" y="12764"/>
                  <a:pt x="5400" y="12764"/>
                </a:cubicBezTo>
                <a:moveTo>
                  <a:pt x="20925" y="6873"/>
                </a:moveTo>
                <a:cubicBezTo>
                  <a:pt x="13500" y="6873"/>
                  <a:pt x="13500" y="6873"/>
                  <a:pt x="13500" y="6873"/>
                </a:cubicBezTo>
                <a:cubicBezTo>
                  <a:pt x="13163" y="6873"/>
                  <a:pt x="12825" y="7118"/>
                  <a:pt x="12825" y="7364"/>
                </a:cubicBezTo>
                <a:cubicBezTo>
                  <a:pt x="12825" y="7609"/>
                  <a:pt x="13163" y="7855"/>
                  <a:pt x="13500" y="7855"/>
                </a:cubicBezTo>
                <a:cubicBezTo>
                  <a:pt x="20250" y="7855"/>
                  <a:pt x="20250" y="7855"/>
                  <a:pt x="20250" y="7855"/>
                </a:cubicBezTo>
                <a:cubicBezTo>
                  <a:pt x="20250" y="20618"/>
                  <a:pt x="20250" y="20618"/>
                  <a:pt x="20250" y="20618"/>
                </a:cubicBezTo>
                <a:cubicBezTo>
                  <a:pt x="1350" y="20618"/>
                  <a:pt x="1350" y="20618"/>
                  <a:pt x="1350" y="20618"/>
                </a:cubicBezTo>
                <a:cubicBezTo>
                  <a:pt x="1350" y="7855"/>
                  <a:pt x="1350" y="7855"/>
                  <a:pt x="1350" y="7855"/>
                </a:cubicBezTo>
                <a:cubicBezTo>
                  <a:pt x="8100" y="7855"/>
                  <a:pt x="8100" y="7855"/>
                  <a:pt x="8100" y="7855"/>
                </a:cubicBezTo>
                <a:cubicBezTo>
                  <a:pt x="8437" y="7855"/>
                  <a:pt x="8775" y="7609"/>
                  <a:pt x="8775" y="7364"/>
                </a:cubicBezTo>
                <a:cubicBezTo>
                  <a:pt x="8775" y="7118"/>
                  <a:pt x="8437" y="6873"/>
                  <a:pt x="8100" y="6873"/>
                </a:cubicBezTo>
                <a:cubicBezTo>
                  <a:pt x="675" y="6873"/>
                  <a:pt x="675" y="6873"/>
                  <a:pt x="675" y="6873"/>
                </a:cubicBezTo>
                <a:cubicBezTo>
                  <a:pt x="337" y="6873"/>
                  <a:pt x="0" y="7118"/>
                  <a:pt x="0" y="7364"/>
                </a:cubicBezTo>
                <a:cubicBezTo>
                  <a:pt x="0" y="21109"/>
                  <a:pt x="0" y="21109"/>
                  <a:pt x="0" y="21109"/>
                </a:cubicBezTo>
                <a:cubicBezTo>
                  <a:pt x="0" y="21355"/>
                  <a:pt x="337" y="21600"/>
                  <a:pt x="675" y="21600"/>
                </a:cubicBezTo>
                <a:cubicBezTo>
                  <a:pt x="20925" y="21600"/>
                  <a:pt x="20925" y="21600"/>
                  <a:pt x="20925" y="21600"/>
                </a:cubicBezTo>
                <a:cubicBezTo>
                  <a:pt x="21262" y="21600"/>
                  <a:pt x="21600" y="21355"/>
                  <a:pt x="21600" y="21109"/>
                </a:cubicBezTo>
                <a:cubicBezTo>
                  <a:pt x="21600" y="7364"/>
                  <a:pt x="21600" y="7364"/>
                  <a:pt x="21600" y="7364"/>
                </a:cubicBezTo>
                <a:cubicBezTo>
                  <a:pt x="21600" y="7118"/>
                  <a:pt x="21262" y="6873"/>
                  <a:pt x="20925" y="6873"/>
                </a:cubicBezTo>
              </a:path>
            </a:pathLst>
          </a:custGeom>
          <a:solidFill>
            <a:srgbClr val="0081C6"/>
          </a:solidFill>
          <a:ln w="12700">
            <a:miter lim="400000"/>
          </a:ln>
        </p:spPr>
        <p:txBody>
          <a:bodyPr lIns="45719" rIns="45719"/>
          <a:lstStyle/>
          <a:p>
            <a:endParaRPr/>
          </a:p>
        </p:txBody>
      </p:sp>
      <p:pic>
        <p:nvPicPr>
          <p:cNvPr id="14" name="Graphic 13" descr="Open hand with plant with solid fill">
            <a:extLst>
              <a:ext uri="{FF2B5EF4-FFF2-40B4-BE49-F238E27FC236}">
                <a16:creationId xmlns:a16="http://schemas.microsoft.com/office/drawing/2014/main" id="{0DCCF03D-1726-4F52-965E-E47E02048962}"/>
              </a:ext>
            </a:extLst>
          </p:cNvPr>
          <p:cNvPicPr>
            <a:picLocks noChangeAspect="1"/>
          </p:cNvPicPr>
          <p:nvPr/>
        </p:nvPicPr>
        <p:blipFill>
          <a:blip r:embed="rId3">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1878617" y="3482354"/>
            <a:ext cx="688164" cy="688164"/>
          </a:xfrm>
          <a:prstGeom prst="rect">
            <a:avLst/>
          </a:prstGeom>
        </p:spPr>
      </p:pic>
    </p:spTree>
    <p:extLst>
      <p:ext uri="{BB962C8B-B14F-4D97-AF65-F5344CB8AC3E}">
        <p14:creationId xmlns:p14="http://schemas.microsoft.com/office/powerpoint/2010/main" val="418858670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F8A3A6-0563-40CA-A35F-BD0738B45AF1}"/>
              </a:ext>
            </a:extLst>
          </p:cNvPr>
          <p:cNvSpPr>
            <a:spLocks noGrp="1"/>
          </p:cNvSpPr>
          <p:nvPr>
            <p:ph type="title"/>
          </p:nvPr>
        </p:nvSpPr>
        <p:spPr>
          <a:xfrm>
            <a:off x="427838" y="121510"/>
            <a:ext cx="11430479" cy="1001642"/>
          </a:xfrm>
        </p:spPr>
        <p:txBody>
          <a:bodyPr>
            <a:normAutofit fontScale="90000"/>
          </a:bodyPr>
          <a:lstStyle/>
          <a:p>
            <a:br>
              <a:rPr lang="en-US" sz="3600" dirty="0"/>
            </a:br>
            <a:r>
              <a:rPr lang="en-US" sz="3600" b="1" dirty="0"/>
              <a:t>Disposition Services</a:t>
            </a:r>
          </a:p>
        </p:txBody>
      </p:sp>
      <p:sp>
        <p:nvSpPr>
          <p:cNvPr id="3" name="Content Placeholder 2">
            <a:extLst>
              <a:ext uri="{FF2B5EF4-FFF2-40B4-BE49-F238E27FC236}">
                <a16:creationId xmlns:a16="http://schemas.microsoft.com/office/drawing/2014/main" id="{FF261691-B509-452E-97D9-C580F26EE504}"/>
              </a:ext>
            </a:extLst>
          </p:cNvPr>
          <p:cNvSpPr>
            <a:spLocks noGrp="1"/>
          </p:cNvSpPr>
          <p:nvPr>
            <p:ph idx="1"/>
          </p:nvPr>
        </p:nvSpPr>
        <p:spPr>
          <a:xfrm>
            <a:off x="662031" y="1254630"/>
            <a:ext cx="10515600" cy="4792400"/>
          </a:xfrm>
        </p:spPr>
        <p:txBody>
          <a:bodyPr>
            <a:normAutofit/>
          </a:bodyPr>
          <a:lstStyle/>
          <a:p>
            <a:pPr lvl="1"/>
            <a:endParaRPr lang="en-US" dirty="0">
              <a:latin typeface="Helvetica Neue"/>
            </a:endParaRPr>
          </a:p>
          <a:p>
            <a:pPr lvl="1"/>
            <a:endParaRPr lang="en-US" dirty="0">
              <a:latin typeface="Helvetica Neue"/>
            </a:endParaRPr>
          </a:p>
          <a:p>
            <a:pPr marL="0" indent="0">
              <a:buNone/>
            </a:pPr>
            <a:endParaRPr lang="en-US" dirty="0"/>
          </a:p>
        </p:txBody>
      </p:sp>
      <p:sp>
        <p:nvSpPr>
          <p:cNvPr id="9" name="TextBox 8">
            <a:extLst>
              <a:ext uri="{FF2B5EF4-FFF2-40B4-BE49-F238E27FC236}">
                <a16:creationId xmlns:a16="http://schemas.microsoft.com/office/drawing/2014/main" id="{F6DF4F38-FE96-41E3-9B38-A1BC91DC50D8}"/>
              </a:ext>
            </a:extLst>
          </p:cNvPr>
          <p:cNvSpPr txBox="1"/>
          <p:nvPr/>
        </p:nvSpPr>
        <p:spPr>
          <a:xfrm>
            <a:off x="427838" y="1711354"/>
            <a:ext cx="10833683" cy="4524315"/>
          </a:xfrm>
          <a:prstGeom prst="rect">
            <a:avLst/>
          </a:prstGeom>
          <a:noFill/>
        </p:spPr>
        <p:txBody>
          <a:bodyPr wrap="square">
            <a:spAutoFit/>
          </a:bodyPr>
          <a:lstStyle/>
          <a:p>
            <a:r>
              <a:rPr lang="en-US" dirty="0">
                <a:latin typeface="+mj-lt"/>
                <a:cs typeface="Calibri Light" panose="020F0302020204030204" pitchFamily="34" charset="0"/>
              </a:rPr>
              <a:t>The disposition method we may recommend will vary based on the type, location and condition of the asset as well as the client’s specific needs and timing. Below are the types of sale methods we regularly employ:</a:t>
            </a:r>
          </a:p>
          <a:p>
            <a:endParaRPr lang="en-US" dirty="0">
              <a:latin typeface="+mj-lt"/>
              <a:cs typeface="Calibri Light" panose="020F0302020204030204" pitchFamily="34" charset="0"/>
            </a:endParaRPr>
          </a:p>
          <a:p>
            <a:pPr marL="285750" indent="-285750">
              <a:buFont typeface="Arial" panose="020B0604020202020204" pitchFamily="34" charset="0"/>
              <a:buChar char="•"/>
            </a:pPr>
            <a:r>
              <a:rPr lang="en-US" dirty="0">
                <a:latin typeface="+mj-lt"/>
                <a:cs typeface="Calibri Light" panose="020F0302020204030204" pitchFamily="34" charset="0"/>
              </a:rPr>
              <a:t>Accelerated Sales</a:t>
            </a:r>
          </a:p>
          <a:p>
            <a:pPr marL="285750" indent="-285750">
              <a:buFont typeface="Arial" panose="020B0604020202020204" pitchFamily="34" charset="0"/>
              <a:buChar char="•"/>
            </a:pPr>
            <a:r>
              <a:rPr lang="en-US" dirty="0">
                <a:latin typeface="+mj-lt"/>
                <a:cs typeface="Calibri Light" panose="020F0302020204030204" pitchFamily="34" charset="0"/>
              </a:rPr>
              <a:t>Auction Sales</a:t>
            </a:r>
          </a:p>
          <a:p>
            <a:pPr marL="285750" indent="-285750">
              <a:buFont typeface="Arial" panose="020B0604020202020204" pitchFamily="34" charset="0"/>
              <a:buChar char="•"/>
            </a:pPr>
            <a:r>
              <a:rPr lang="en-US" dirty="0">
                <a:latin typeface="+mj-lt"/>
                <a:cs typeface="Calibri Light" panose="020F0302020204030204" pitchFamily="34" charset="0"/>
              </a:rPr>
              <a:t>Sealed Bid Sales</a:t>
            </a:r>
          </a:p>
          <a:p>
            <a:pPr marL="285750" indent="-285750">
              <a:buFont typeface="Arial" panose="020B0604020202020204" pitchFamily="34" charset="0"/>
              <a:buChar char="•"/>
            </a:pPr>
            <a:r>
              <a:rPr lang="en-US" dirty="0">
                <a:latin typeface="+mj-lt"/>
                <a:cs typeface="Calibri Light" panose="020F0302020204030204" pitchFamily="34" charset="0"/>
              </a:rPr>
              <a:t>Call For Offers</a:t>
            </a:r>
          </a:p>
          <a:p>
            <a:pPr marL="285750" indent="-285750">
              <a:buFont typeface="Arial" panose="020B0604020202020204" pitchFamily="34" charset="0"/>
              <a:buChar char="•"/>
            </a:pPr>
            <a:r>
              <a:rPr lang="en-US" dirty="0">
                <a:latin typeface="+mj-lt"/>
                <a:cs typeface="Calibri Light" panose="020F0302020204030204" pitchFamily="34" charset="0"/>
              </a:rPr>
              <a:t>Confidential Off Market Sales</a:t>
            </a:r>
          </a:p>
          <a:p>
            <a:pPr marL="285750" indent="-285750">
              <a:buFont typeface="Arial" panose="020B0604020202020204" pitchFamily="34" charset="0"/>
              <a:buChar char="•"/>
            </a:pPr>
            <a:r>
              <a:rPr lang="en-US" dirty="0">
                <a:latin typeface="+mj-lt"/>
                <a:cs typeface="Calibri Light" panose="020F0302020204030204" pitchFamily="34" charset="0"/>
              </a:rPr>
              <a:t>Bulk/Portfolio Sales</a:t>
            </a:r>
          </a:p>
          <a:p>
            <a:pPr marL="285750" indent="-285750">
              <a:buFont typeface="Arial" panose="020B0604020202020204" pitchFamily="34" charset="0"/>
              <a:buChar char="•"/>
            </a:pPr>
            <a:r>
              <a:rPr lang="en-US" dirty="0">
                <a:latin typeface="+mj-lt"/>
                <a:cs typeface="Calibri Light" panose="020F0302020204030204" pitchFamily="34" charset="0"/>
              </a:rPr>
              <a:t>Sale/Leasebacks</a:t>
            </a:r>
          </a:p>
          <a:p>
            <a:pPr marL="285750" indent="-285750">
              <a:buFont typeface="Arial" panose="020B0604020202020204" pitchFamily="34" charset="0"/>
              <a:buChar char="•"/>
            </a:pPr>
            <a:r>
              <a:rPr lang="en-US" dirty="0">
                <a:latin typeface="+mj-lt"/>
                <a:cs typeface="Calibri Light" panose="020F0302020204030204" pitchFamily="34" charset="0"/>
              </a:rPr>
              <a:t>363 Sales</a:t>
            </a:r>
          </a:p>
          <a:p>
            <a:endParaRPr lang="en-US" dirty="0">
              <a:latin typeface="+mj-lt"/>
              <a:cs typeface="Calibri Light" panose="020F0302020204030204" pitchFamily="34" charset="0"/>
            </a:endParaRPr>
          </a:p>
          <a:p>
            <a:r>
              <a:rPr lang="en-US" dirty="0">
                <a:latin typeface="+mj-lt"/>
                <a:cs typeface="Calibri Light" panose="020F0302020204030204" pitchFamily="34" charset="0"/>
              </a:rPr>
              <a:t>The AW team powerfully combines its local market expertise with a proprietary eblast marketing database and social media marketing database that includes over 15,000 local brokers, investors, and real estate professionals, over 13,000 social media contacts, and over 100,000 national and international contacts.</a:t>
            </a:r>
          </a:p>
          <a:p>
            <a:endParaRPr lang="en-US" dirty="0">
              <a:latin typeface="+mj-lt"/>
            </a:endParaRPr>
          </a:p>
        </p:txBody>
      </p:sp>
    </p:spTree>
    <p:extLst>
      <p:ext uri="{BB962C8B-B14F-4D97-AF65-F5344CB8AC3E}">
        <p14:creationId xmlns:p14="http://schemas.microsoft.com/office/powerpoint/2010/main" val="16238861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F8A3A6-0563-40CA-A35F-BD0738B45AF1}"/>
              </a:ext>
            </a:extLst>
          </p:cNvPr>
          <p:cNvSpPr>
            <a:spLocks noGrp="1"/>
          </p:cNvSpPr>
          <p:nvPr>
            <p:ph type="title"/>
          </p:nvPr>
        </p:nvSpPr>
        <p:spPr>
          <a:xfrm>
            <a:off x="542032" y="314086"/>
            <a:ext cx="10345277" cy="1307673"/>
          </a:xfrm>
        </p:spPr>
        <p:txBody>
          <a:bodyPr>
            <a:normAutofit/>
          </a:bodyPr>
          <a:lstStyle/>
          <a:p>
            <a:r>
              <a:rPr lang="en-US" sz="3200" b="1" dirty="0"/>
              <a:t>Case Study </a:t>
            </a:r>
          </a:p>
        </p:txBody>
      </p:sp>
      <p:sp>
        <p:nvSpPr>
          <p:cNvPr id="3" name="Content Placeholder 2">
            <a:extLst>
              <a:ext uri="{FF2B5EF4-FFF2-40B4-BE49-F238E27FC236}">
                <a16:creationId xmlns:a16="http://schemas.microsoft.com/office/drawing/2014/main" id="{FF261691-B509-452E-97D9-C580F26EE504}"/>
              </a:ext>
            </a:extLst>
          </p:cNvPr>
          <p:cNvSpPr>
            <a:spLocks noGrp="1"/>
          </p:cNvSpPr>
          <p:nvPr>
            <p:ph idx="1"/>
          </p:nvPr>
        </p:nvSpPr>
        <p:spPr>
          <a:xfrm>
            <a:off x="838200" y="1621759"/>
            <a:ext cx="10515600" cy="4433984"/>
          </a:xfrm>
        </p:spPr>
        <p:txBody>
          <a:bodyPr>
            <a:noAutofit/>
          </a:bodyPr>
          <a:lstStyle/>
          <a:p>
            <a:pPr marL="0" indent="0">
              <a:buNone/>
            </a:pPr>
            <a:endParaRPr lang="en-US" sz="1600" dirty="0">
              <a:latin typeface="Helvetica Neue"/>
            </a:endParaRPr>
          </a:p>
          <a:p>
            <a:pPr marL="0" indent="0">
              <a:buNone/>
            </a:pPr>
            <a:endParaRPr lang="en-US" sz="1600" dirty="0">
              <a:latin typeface="Helvetica Neue"/>
            </a:endParaRPr>
          </a:p>
        </p:txBody>
      </p:sp>
      <p:sp>
        <p:nvSpPr>
          <p:cNvPr id="5" name="TextBox 4">
            <a:extLst>
              <a:ext uri="{FF2B5EF4-FFF2-40B4-BE49-F238E27FC236}">
                <a16:creationId xmlns:a16="http://schemas.microsoft.com/office/drawing/2014/main" id="{637898BD-2004-4494-88FF-F2A91D3B95D6}"/>
              </a:ext>
            </a:extLst>
          </p:cNvPr>
          <p:cNvSpPr txBox="1"/>
          <p:nvPr/>
        </p:nvSpPr>
        <p:spPr>
          <a:xfrm>
            <a:off x="542032" y="1621759"/>
            <a:ext cx="11518085" cy="4127381"/>
          </a:xfrm>
          <a:prstGeom prst="rect">
            <a:avLst/>
          </a:prstGeom>
        </p:spPr>
        <p:txBody>
          <a:bodyPr vert="horz" lIns="91440" tIns="45720" rIns="91440" bIns="45720" rtlCol="0">
            <a:noAutofit/>
          </a:bodyPr>
          <a:lstStyle>
            <a:lvl1pPr indent="0">
              <a:lnSpc>
                <a:spcPct val="90000"/>
              </a:lnSpc>
              <a:spcBef>
                <a:spcPts val="0"/>
              </a:spcBef>
              <a:buFont typeface="Arial" panose="020B0604020202020204" pitchFamily="34" charset="0"/>
              <a:buNone/>
              <a:defRPr sz="1700">
                <a:latin typeface="+mj-lt"/>
              </a:defRPr>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endParaRPr lang="en-US" dirty="0"/>
          </a:p>
          <a:p>
            <a:endParaRPr lang="en-US" dirty="0"/>
          </a:p>
          <a:p>
            <a:endParaRPr lang="en-US" dirty="0"/>
          </a:p>
          <a:p>
            <a:r>
              <a:rPr lang="en-US" dirty="0"/>
              <a:t>Former Bosch Manufacturing Facility — </a:t>
            </a:r>
            <a:r>
              <a:rPr lang="en-US" dirty="0" err="1"/>
              <a:t>Watseka</a:t>
            </a:r>
            <a:r>
              <a:rPr lang="en-US" dirty="0"/>
              <a:t>, IL</a:t>
            </a:r>
          </a:p>
          <a:p>
            <a:endParaRPr lang="en-US" dirty="0"/>
          </a:p>
          <a:p>
            <a:r>
              <a:rPr lang="en-US" dirty="0"/>
              <a:t>Client — Bank</a:t>
            </a:r>
          </a:p>
          <a:p>
            <a:pPr lvl="1"/>
            <a:endParaRPr lang="en-US" dirty="0"/>
          </a:p>
          <a:p>
            <a:r>
              <a:rPr lang="en-US" dirty="0"/>
              <a:t>Challenge — This vacant, approximately 177,000 sf industrial building set on 55 acres presented multiple disposition challenges. It was located in a remote location in central Illinois.  It had significant roof repair/replacement requirements (est. $1MM+).</a:t>
            </a:r>
          </a:p>
          <a:p>
            <a:endParaRPr lang="en-US" dirty="0"/>
          </a:p>
          <a:p>
            <a:r>
              <a:rPr lang="en-US" dirty="0"/>
              <a:t>The facility had failed/incomplete Phase 1-2 environmental reports.  There were 30 excess acres located in a flood plain and it was situated near an area that recently experienced 100 year high flood levels.</a:t>
            </a:r>
          </a:p>
          <a:p>
            <a:endParaRPr lang="en-US" dirty="0"/>
          </a:p>
          <a:p>
            <a:r>
              <a:rPr lang="en-US" dirty="0"/>
              <a:t>Solution</a:t>
            </a:r>
          </a:p>
          <a:p>
            <a:br>
              <a:rPr lang="en-US" dirty="0"/>
            </a:br>
            <a:endParaRPr lang="en-US" dirty="0"/>
          </a:p>
          <a:p>
            <a:endParaRPr lang="en-US" dirty="0"/>
          </a:p>
          <a:p>
            <a:pPr lvl="2"/>
            <a:endParaRPr lang="en-US" dirty="0"/>
          </a:p>
          <a:p>
            <a:pPr lvl="2"/>
            <a:endParaRPr lang="en-US" dirty="0"/>
          </a:p>
          <a:p>
            <a:pPr lvl="2"/>
            <a:endParaRPr lang="en-US" dirty="0"/>
          </a:p>
          <a:p>
            <a:pPr lvl="2"/>
            <a:endParaRPr lang="en-US" dirty="0"/>
          </a:p>
          <a:p>
            <a:pPr lvl="2"/>
            <a:endParaRPr lang="en-US" dirty="0"/>
          </a:p>
          <a:p>
            <a:pPr lvl="2"/>
            <a:endParaRPr lang="en-US" dirty="0"/>
          </a:p>
          <a:p>
            <a:pPr lvl="2"/>
            <a:endParaRPr lang="en-US" dirty="0"/>
          </a:p>
          <a:p>
            <a:pPr lvl="2"/>
            <a:endParaRPr lang="en-US" dirty="0"/>
          </a:p>
          <a:p>
            <a:pPr lvl="2"/>
            <a:endParaRPr lang="en-US" dirty="0"/>
          </a:p>
        </p:txBody>
      </p:sp>
      <p:pic>
        <p:nvPicPr>
          <p:cNvPr id="8" name="Picture 7">
            <a:extLst>
              <a:ext uri="{FF2B5EF4-FFF2-40B4-BE49-F238E27FC236}">
                <a16:creationId xmlns:a16="http://schemas.microsoft.com/office/drawing/2014/main" id="{502CA439-AEA5-4FA3-AF20-B18BAEA07B03}"/>
              </a:ext>
            </a:extLst>
          </p:cNvPr>
          <p:cNvPicPr>
            <a:picLocks noChangeAspect="1"/>
          </p:cNvPicPr>
          <p:nvPr/>
        </p:nvPicPr>
        <p:blipFill>
          <a:blip r:embed="rId2"/>
          <a:stretch>
            <a:fillRect/>
          </a:stretch>
        </p:blipFill>
        <p:spPr>
          <a:xfrm>
            <a:off x="8274386" y="444288"/>
            <a:ext cx="2554185" cy="1719787"/>
          </a:xfrm>
          <a:prstGeom prst="rect">
            <a:avLst/>
          </a:prstGeom>
        </p:spPr>
      </p:pic>
    </p:spTree>
    <p:extLst>
      <p:ext uri="{BB962C8B-B14F-4D97-AF65-F5344CB8AC3E}">
        <p14:creationId xmlns:p14="http://schemas.microsoft.com/office/powerpoint/2010/main" val="13974053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11CB6F-BA1A-44CF-ABF7-70ADC1737AFA}"/>
              </a:ext>
            </a:extLst>
          </p:cNvPr>
          <p:cNvSpPr>
            <a:spLocks noGrp="1"/>
          </p:cNvSpPr>
          <p:nvPr>
            <p:ph type="title"/>
          </p:nvPr>
        </p:nvSpPr>
        <p:spPr>
          <a:xfrm>
            <a:off x="477957" y="265468"/>
            <a:ext cx="11371427" cy="1400553"/>
          </a:xfrm>
        </p:spPr>
        <p:txBody>
          <a:bodyPr>
            <a:normAutofit/>
          </a:bodyPr>
          <a:lstStyle/>
          <a:p>
            <a:r>
              <a:rPr lang="en-US" sz="3200" b="1" dirty="0"/>
              <a:t>Case Study</a:t>
            </a:r>
          </a:p>
        </p:txBody>
      </p:sp>
      <p:sp>
        <p:nvSpPr>
          <p:cNvPr id="3" name="Content Placeholder 2">
            <a:extLst>
              <a:ext uri="{FF2B5EF4-FFF2-40B4-BE49-F238E27FC236}">
                <a16:creationId xmlns:a16="http://schemas.microsoft.com/office/drawing/2014/main" id="{D40FA501-9377-416A-9F24-31DB5D77D438}"/>
              </a:ext>
            </a:extLst>
          </p:cNvPr>
          <p:cNvSpPr>
            <a:spLocks noGrp="1"/>
          </p:cNvSpPr>
          <p:nvPr>
            <p:ph idx="1"/>
          </p:nvPr>
        </p:nvSpPr>
        <p:spPr>
          <a:xfrm>
            <a:off x="477957" y="1812363"/>
            <a:ext cx="11245771" cy="4653482"/>
          </a:xfrm>
        </p:spPr>
        <p:txBody>
          <a:bodyPr vert="horz" lIns="91440" tIns="45720" rIns="91440" bIns="45720" rtlCol="0">
            <a:noAutofit/>
          </a:bodyPr>
          <a:lstStyle/>
          <a:p>
            <a:pPr marL="0" indent="0">
              <a:spcBef>
                <a:spcPts val="0"/>
              </a:spcBef>
              <a:buNone/>
            </a:pPr>
            <a:r>
              <a:rPr lang="en-US" sz="1700" dirty="0">
                <a:latin typeface="+mj-lt"/>
              </a:rPr>
              <a:t>Hilltop Village Independent Senior Housing — Euclid, Ohio</a:t>
            </a:r>
          </a:p>
          <a:p>
            <a:pPr marL="0" indent="0">
              <a:spcBef>
                <a:spcPts val="0"/>
              </a:spcBef>
              <a:buNone/>
            </a:pPr>
            <a:endParaRPr lang="en-US" sz="1700" dirty="0">
              <a:latin typeface="+mj-lt"/>
            </a:endParaRPr>
          </a:p>
          <a:p>
            <a:pPr marL="0" indent="0">
              <a:spcBef>
                <a:spcPts val="0"/>
              </a:spcBef>
              <a:buNone/>
            </a:pPr>
            <a:r>
              <a:rPr lang="en-US" sz="1700" dirty="0">
                <a:latin typeface="+mj-lt"/>
              </a:rPr>
              <a:t>Client — Chief Restructuring Officer</a:t>
            </a:r>
          </a:p>
          <a:p>
            <a:pPr marL="0" indent="0">
              <a:spcBef>
                <a:spcPts val="0"/>
              </a:spcBef>
              <a:buNone/>
            </a:pPr>
            <a:endParaRPr lang="en-US" sz="1700" dirty="0">
              <a:latin typeface="+mj-lt"/>
            </a:endParaRPr>
          </a:p>
          <a:p>
            <a:pPr marL="0" indent="0">
              <a:spcBef>
                <a:spcPts val="0"/>
              </a:spcBef>
              <a:buNone/>
            </a:pPr>
            <a:r>
              <a:rPr lang="en-US" sz="1700" dirty="0">
                <a:latin typeface="+mj-lt"/>
              </a:rPr>
              <a:t>Challenge — When the owner of this independent living community passed away, his estate hired a chief restructuring officer (CRO) to assist it in managing a pre-bankruptcy situation. The CRO in turn hired the AW team to accelerate the sale of this asset. Specifically, the AW team was charged with selling the operating 196 unit senior housing business as well as the real estate (an approximately 178,000 sf building set on 19.39 acres). The goal was for the estate to be able to use the proceeds from the sale to satisfy creditors and thereby avoid filing for bankruptcy. If the AW team could sell the operating business plus the real estate for a sufficient dollar amount by a date certain, the estate could satisfy the creditors. If not, the AW team would be tasked with conducting a 363 sale/bankruptcy auction of this asset and it would likely sell for a much lower price.</a:t>
            </a:r>
          </a:p>
          <a:p>
            <a:pPr marL="0" indent="0">
              <a:spcBef>
                <a:spcPts val="0"/>
              </a:spcBef>
              <a:buNone/>
            </a:pPr>
            <a:endParaRPr lang="en-US" sz="1700" dirty="0">
              <a:latin typeface="+mj-lt"/>
            </a:endParaRPr>
          </a:p>
          <a:p>
            <a:pPr marL="0" indent="0">
              <a:spcBef>
                <a:spcPts val="0"/>
              </a:spcBef>
              <a:buNone/>
            </a:pPr>
            <a:r>
              <a:rPr lang="en-US" sz="1700" dirty="0">
                <a:latin typeface="+mj-lt"/>
              </a:rPr>
              <a:t>The sale of this property was particularly challenging due to its location in an economically challenged area just outside of downtown Cleveland. Specifically, the primary market area was lower income and could not support the higher rents that could be achieved in other suburbs of Cleveland. Additionally, some anticipated regulatory changes relating to fire suppression requirements threatened to add substantial cost for any new owner.</a:t>
            </a:r>
          </a:p>
          <a:p>
            <a:pPr marL="0" indent="0">
              <a:spcBef>
                <a:spcPts val="0"/>
              </a:spcBef>
              <a:buNone/>
            </a:pPr>
            <a:endParaRPr lang="en-US" sz="1700" dirty="0">
              <a:latin typeface="+mj-lt"/>
            </a:endParaRPr>
          </a:p>
          <a:p>
            <a:pPr marL="0" indent="0">
              <a:spcBef>
                <a:spcPts val="0"/>
              </a:spcBef>
              <a:buNone/>
            </a:pPr>
            <a:r>
              <a:rPr lang="en-US" sz="1700" dirty="0">
                <a:latin typeface="+mj-lt"/>
              </a:rPr>
              <a:t>Solution</a:t>
            </a:r>
          </a:p>
          <a:p>
            <a:pPr marL="0" indent="0">
              <a:spcBef>
                <a:spcPts val="0"/>
              </a:spcBef>
              <a:buNone/>
            </a:pPr>
            <a:endParaRPr lang="en-US" sz="1700" dirty="0">
              <a:latin typeface="+mj-lt"/>
            </a:endParaRPr>
          </a:p>
          <a:p>
            <a:pPr marL="0" indent="0">
              <a:spcBef>
                <a:spcPts val="0"/>
              </a:spcBef>
              <a:buNone/>
            </a:pPr>
            <a:endParaRPr lang="en-US" sz="1700" dirty="0">
              <a:latin typeface="+mj-lt"/>
            </a:endParaRPr>
          </a:p>
          <a:p>
            <a:pPr marL="0" indent="0">
              <a:spcBef>
                <a:spcPts val="0"/>
              </a:spcBef>
              <a:buNone/>
            </a:pPr>
            <a:r>
              <a:rPr lang="en-US" sz="1700" dirty="0">
                <a:latin typeface="+mj-lt"/>
              </a:rPr>
              <a:t>.</a:t>
            </a:r>
          </a:p>
          <a:p>
            <a:pPr marL="0" indent="0">
              <a:spcBef>
                <a:spcPts val="0"/>
              </a:spcBef>
              <a:buNone/>
            </a:pPr>
            <a:endParaRPr lang="en-US" sz="1700" dirty="0">
              <a:latin typeface="+mj-lt"/>
            </a:endParaRPr>
          </a:p>
          <a:p>
            <a:pPr marL="0" indent="0">
              <a:spcBef>
                <a:spcPts val="0"/>
              </a:spcBef>
              <a:buNone/>
            </a:pPr>
            <a:endParaRPr lang="en-US" sz="1700" dirty="0">
              <a:latin typeface="+mj-lt"/>
            </a:endParaRPr>
          </a:p>
          <a:p>
            <a:pPr marL="0" indent="0">
              <a:spcBef>
                <a:spcPts val="0"/>
              </a:spcBef>
              <a:buNone/>
            </a:pPr>
            <a:endParaRPr lang="en-US" sz="1700" dirty="0">
              <a:latin typeface="+mj-lt"/>
            </a:endParaRPr>
          </a:p>
          <a:p>
            <a:pPr marL="0" indent="0">
              <a:spcBef>
                <a:spcPts val="0"/>
              </a:spcBef>
              <a:buNone/>
            </a:pPr>
            <a:endParaRPr lang="en-US" sz="1700" dirty="0">
              <a:latin typeface="+mj-lt"/>
            </a:endParaRPr>
          </a:p>
          <a:p>
            <a:pPr marL="0" indent="0">
              <a:spcBef>
                <a:spcPts val="0"/>
              </a:spcBef>
              <a:buNone/>
            </a:pPr>
            <a:endParaRPr lang="en-US" sz="1700" dirty="0">
              <a:latin typeface="+mj-lt"/>
            </a:endParaRPr>
          </a:p>
        </p:txBody>
      </p:sp>
      <p:pic>
        <p:nvPicPr>
          <p:cNvPr id="6" name="Picture 5" descr="A large building with a green umbrella&#10;&#10;Description automatically generated">
            <a:extLst>
              <a:ext uri="{FF2B5EF4-FFF2-40B4-BE49-F238E27FC236}">
                <a16:creationId xmlns:a16="http://schemas.microsoft.com/office/drawing/2014/main" id="{C44FCA3E-7BA9-4EC3-85C2-972834BDEDD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56611" y="265468"/>
            <a:ext cx="2619375" cy="2172138"/>
          </a:xfrm>
          <a:prstGeom prst="rect">
            <a:avLst/>
          </a:prstGeom>
        </p:spPr>
      </p:pic>
    </p:spTree>
    <p:extLst>
      <p:ext uri="{BB962C8B-B14F-4D97-AF65-F5344CB8AC3E}">
        <p14:creationId xmlns:p14="http://schemas.microsoft.com/office/powerpoint/2010/main" val="11344737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177" y="427167"/>
            <a:ext cx="10515601" cy="1136807"/>
          </a:xfrm>
        </p:spPr>
        <p:txBody>
          <a:bodyPr>
            <a:normAutofit/>
          </a:bodyPr>
          <a:lstStyle/>
          <a:p>
            <a:r>
              <a:rPr lang="en-US" sz="3200" b="1" dirty="0">
                <a:cs typeface="Calibri Light" panose="020F0302020204030204" pitchFamily="34" charset="0"/>
              </a:rPr>
              <a:t>Case Study </a:t>
            </a:r>
            <a:br>
              <a:rPr lang="en-US" sz="3200" b="1" dirty="0"/>
            </a:br>
            <a:endParaRPr lang="en-US" sz="3200" b="1" dirty="0"/>
          </a:p>
        </p:txBody>
      </p:sp>
      <p:sp>
        <p:nvSpPr>
          <p:cNvPr id="3" name="Content Placeholder 2"/>
          <p:cNvSpPr>
            <a:spLocks noGrp="1"/>
          </p:cNvSpPr>
          <p:nvPr>
            <p:ph idx="1"/>
          </p:nvPr>
        </p:nvSpPr>
        <p:spPr>
          <a:xfrm>
            <a:off x="442177" y="1622194"/>
            <a:ext cx="10244324" cy="4400064"/>
          </a:xfrm>
        </p:spPr>
        <p:txBody>
          <a:bodyPr vert="horz" lIns="91440" tIns="45720" rIns="91440" bIns="45720" rtlCol="0">
            <a:noAutofit/>
          </a:bodyPr>
          <a:lstStyle/>
          <a:p>
            <a:pPr marL="0" indent="0">
              <a:spcBef>
                <a:spcPts val="0"/>
              </a:spcBef>
              <a:buNone/>
            </a:pPr>
            <a:endParaRPr lang="en-US" sz="1700" dirty="0">
              <a:latin typeface="+mj-lt"/>
            </a:endParaRPr>
          </a:p>
          <a:p>
            <a:pPr marL="0" indent="0">
              <a:spcBef>
                <a:spcPts val="0"/>
              </a:spcBef>
              <a:buNone/>
            </a:pPr>
            <a:r>
              <a:rPr lang="en-US" sz="1700" dirty="0">
                <a:latin typeface="+mj-lt"/>
              </a:rPr>
              <a:t>Industrial/Office/Flex – Elgin, IL</a:t>
            </a:r>
            <a:br>
              <a:rPr lang="en-US" sz="1700" dirty="0">
                <a:latin typeface="+mj-lt"/>
              </a:rPr>
            </a:br>
            <a:endParaRPr lang="en-US" sz="1700" dirty="0">
              <a:latin typeface="+mj-lt"/>
            </a:endParaRPr>
          </a:p>
          <a:p>
            <a:pPr marL="0" indent="0">
              <a:spcBef>
                <a:spcPts val="0"/>
              </a:spcBef>
              <a:buNone/>
            </a:pPr>
            <a:r>
              <a:rPr lang="en-US" sz="1700" dirty="0">
                <a:latin typeface="+mj-lt"/>
              </a:rPr>
              <a:t>Client — Private Investor</a:t>
            </a:r>
          </a:p>
          <a:p>
            <a:pPr marL="0" indent="0">
              <a:spcBef>
                <a:spcPts val="0"/>
              </a:spcBef>
              <a:buNone/>
            </a:pPr>
            <a:r>
              <a:rPr lang="en-US" sz="1700" dirty="0">
                <a:latin typeface="+mj-lt"/>
              </a:rPr>
              <a:t> </a:t>
            </a:r>
          </a:p>
          <a:p>
            <a:pPr marL="0" indent="0">
              <a:spcBef>
                <a:spcPts val="0"/>
              </a:spcBef>
              <a:buNone/>
            </a:pPr>
            <a:r>
              <a:rPr lang="en-US" sz="1700" dirty="0">
                <a:latin typeface="+mj-lt"/>
              </a:rPr>
              <a:t>Challenge — The owner of this vacant, approximately 95,512 sf former medical building set on 10.04 acres originally had purchased it with the intent of converting it into a trampoline park. The building was part of a portfolio of commercial real estate the owner recently had purchased nationwide. When the owner decided against converting the building, he listed it for sale with a very large, nationally known commercial real estate brokerage firm. Initially the asking price was $4,000,000. Over time, the brokers substantially lowered the asking price, but still the property did not sell. At the time the seller engaged the AW team to auction the property, the most recent asking price with the prior listing brokers had been $2,900,000.</a:t>
            </a:r>
          </a:p>
          <a:p>
            <a:pPr marL="0" indent="0">
              <a:spcBef>
                <a:spcPts val="0"/>
              </a:spcBef>
              <a:buNone/>
            </a:pPr>
            <a:endParaRPr lang="en-US" sz="1700" dirty="0">
              <a:latin typeface="+mj-lt"/>
            </a:endParaRPr>
          </a:p>
          <a:p>
            <a:pPr marL="0" indent="0">
              <a:spcBef>
                <a:spcPts val="0"/>
              </a:spcBef>
              <a:buNone/>
            </a:pPr>
            <a:r>
              <a:rPr lang="en-US" sz="1700" dirty="0">
                <a:latin typeface="+mj-lt"/>
              </a:rPr>
              <a:t>The sale of this property was particularly challenging due to its large size, its 100% vacancy and its location on the border of two counties that had very disproportionate real estate property taxes (the property was in the county that has a much higher property tax level than the literally yards away, adjacent county).</a:t>
            </a:r>
          </a:p>
          <a:p>
            <a:pPr marL="0" indent="0">
              <a:spcBef>
                <a:spcPts val="0"/>
              </a:spcBef>
              <a:buNone/>
            </a:pPr>
            <a:endParaRPr lang="en-US" sz="1700" dirty="0">
              <a:latin typeface="+mj-lt"/>
            </a:endParaRPr>
          </a:p>
          <a:p>
            <a:pPr marL="0" indent="0">
              <a:spcBef>
                <a:spcPts val="0"/>
              </a:spcBef>
              <a:buNone/>
            </a:pPr>
            <a:r>
              <a:rPr lang="en-US" sz="1700" dirty="0">
                <a:latin typeface="+mj-lt"/>
              </a:rPr>
              <a:t>Solution</a:t>
            </a:r>
          </a:p>
          <a:p>
            <a:pPr marL="0" indent="0">
              <a:spcBef>
                <a:spcPts val="0"/>
              </a:spcBef>
              <a:buNone/>
            </a:pPr>
            <a:endParaRPr lang="en-US" sz="1700" dirty="0">
              <a:latin typeface="+mj-lt"/>
            </a:endParaRPr>
          </a:p>
          <a:p>
            <a:pPr marL="0" indent="0">
              <a:spcBef>
                <a:spcPts val="0"/>
              </a:spcBef>
              <a:buNone/>
            </a:pPr>
            <a:endParaRPr lang="en-US" sz="1700" dirty="0">
              <a:latin typeface="+mj-lt"/>
            </a:endParaRPr>
          </a:p>
          <a:p>
            <a:pPr marL="0" indent="0">
              <a:spcBef>
                <a:spcPts val="0"/>
              </a:spcBef>
              <a:buNone/>
            </a:pPr>
            <a:endParaRPr lang="en-US" sz="1700" dirty="0">
              <a:latin typeface="+mj-lt"/>
            </a:endParaRPr>
          </a:p>
          <a:p>
            <a:pPr marL="0" indent="0">
              <a:spcBef>
                <a:spcPts val="0"/>
              </a:spcBef>
              <a:buNone/>
            </a:pPr>
            <a:endParaRPr lang="en-US" sz="1700" dirty="0">
              <a:latin typeface="+mj-lt"/>
            </a:endParaRPr>
          </a:p>
          <a:p>
            <a:pPr marL="0" indent="0">
              <a:spcBef>
                <a:spcPts val="0"/>
              </a:spcBef>
              <a:buNone/>
            </a:pPr>
            <a:endParaRPr lang="en-US" sz="1700" dirty="0">
              <a:latin typeface="+mj-lt"/>
            </a:endParaRPr>
          </a:p>
          <a:p>
            <a:pPr marL="0" indent="0">
              <a:spcBef>
                <a:spcPts val="0"/>
              </a:spcBef>
              <a:buNone/>
            </a:pPr>
            <a:endParaRPr lang="en-US" sz="1700" dirty="0">
              <a:latin typeface="+mj-lt"/>
            </a:endParaRPr>
          </a:p>
          <a:p>
            <a:pPr marL="0" indent="0">
              <a:spcBef>
                <a:spcPts val="0"/>
              </a:spcBef>
              <a:buNone/>
            </a:pPr>
            <a:endParaRPr lang="en-US" sz="1700" dirty="0">
              <a:latin typeface="+mj-lt"/>
            </a:endParaRPr>
          </a:p>
          <a:p>
            <a:pPr marL="0" indent="0">
              <a:spcBef>
                <a:spcPts val="0"/>
              </a:spcBef>
              <a:buNone/>
            </a:pPr>
            <a:endParaRPr lang="en-US" sz="1700" dirty="0">
              <a:latin typeface="+mj-lt"/>
            </a:endParaRPr>
          </a:p>
          <a:p>
            <a:pPr marL="0" indent="0">
              <a:spcBef>
                <a:spcPts val="0"/>
              </a:spcBef>
              <a:buNone/>
            </a:pPr>
            <a:endParaRPr lang="en-US" sz="1700" dirty="0">
              <a:latin typeface="+mj-lt"/>
            </a:endParaRPr>
          </a:p>
          <a:p>
            <a:pPr marL="0" indent="0">
              <a:spcBef>
                <a:spcPts val="0"/>
              </a:spcBef>
              <a:buNone/>
            </a:pPr>
            <a:endParaRPr lang="en-US" sz="1700" dirty="0">
              <a:latin typeface="+mj-lt"/>
            </a:endParaRPr>
          </a:p>
          <a:p>
            <a:pPr marL="0" indent="0">
              <a:spcBef>
                <a:spcPts val="0"/>
              </a:spcBef>
              <a:buNone/>
            </a:pPr>
            <a:endParaRPr lang="en-US" sz="1700" dirty="0">
              <a:latin typeface="+mj-lt"/>
            </a:endParaRPr>
          </a:p>
          <a:p>
            <a:pPr marL="0" indent="0">
              <a:spcBef>
                <a:spcPts val="0"/>
              </a:spcBef>
              <a:buNone/>
            </a:pPr>
            <a:endParaRPr lang="en-US" sz="1700" dirty="0">
              <a:latin typeface="+mj-lt"/>
            </a:endParaRPr>
          </a:p>
          <a:p>
            <a:pPr marL="0" indent="0">
              <a:spcBef>
                <a:spcPts val="0"/>
              </a:spcBef>
              <a:buNone/>
            </a:pPr>
            <a:endParaRPr lang="en-US" sz="1700" dirty="0">
              <a:latin typeface="+mj-lt"/>
            </a:endParaRPr>
          </a:p>
          <a:p>
            <a:pPr marL="0" indent="0">
              <a:spcBef>
                <a:spcPts val="0"/>
              </a:spcBef>
              <a:buNone/>
            </a:pPr>
            <a:endParaRPr lang="en-US" sz="1700" dirty="0">
              <a:latin typeface="+mj-lt"/>
            </a:endParaRPr>
          </a:p>
          <a:p>
            <a:pPr marL="0" indent="0">
              <a:spcBef>
                <a:spcPts val="0"/>
              </a:spcBef>
              <a:buNone/>
            </a:pPr>
            <a:endParaRPr lang="en-US" sz="1700" dirty="0">
              <a:latin typeface="+mj-lt"/>
            </a:endParaRPr>
          </a:p>
          <a:p>
            <a:pPr marL="0" indent="0">
              <a:spcBef>
                <a:spcPts val="0"/>
              </a:spcBef>
              <a:buNone/>
            </a:pPr>
            <a:endParaRPr lang="en-US" sz="1700" dirty="0">
              <a:latin typeface="+mj-lt"/>
            </a:endParaRPr>
          </a:p>
          <a:p>
            <a:pPr marL="0" indent="0">
              <a:spcBef>
                <a:spcPts val="0"/>
              </a:spcBef>
              <a:buNone/>
            </a:pPr>
            <a:endParaRPr lang="en-US" sz="1700" dirty="0">
              <a:latin typeface="+mj-lt"/>
            </a:endParaRPr>
          </a:p>
          <a:p>
            <a:pPr marL="0" indent="0">
              <a:spcBef>
                <a:spcPts val="0"/>
              </a:spcBef>
              <a:buNone/>
            </a:pPr>
            <a:endParaRPr lang="en-US" sz="1700" dirty="0">
              <a:latin typeface="+mj-lt"/>
            </a:endParaRPr>
          </a:p>
          <a:p>
            <a:pPr marL="0" indent="0">
              <a:spcBef>
                <a:spcPts val="0"/>
              </a:spcBef>
              <a:buNone/>
            </a:pPr>
            <a:endParaRPr lang="en-US" sz="1700" dirty="0">
              <a:latin typeface="+mj-lt"/>
            </a:endParaRPr>
          </a:p>
          <a:p>
            <a:pPr marL="0" indent="0">
              <a:spcBef>
                <a:spcPts val="0"/>
              </a:spcBef>
              <a:buNone/>
            </a:pPr>
            <a:endParaRPr lang="en-US" sz="1700" dirty="0">
              <a:latin typeface="+mj-lt"/>
            </a:endParaRPr>
          </a:p>
          <a:p>
            <a:pPr marL="0" indent="0">
              <a:spcBef>
                <a:spcPts val="0"/>
              </a:spcBef>
              <a:buNone/>
            </a:pPr>
            <a:endParaRPr lang="en-US" sz="1700" dirty="0">
              <a:latin typeface="+mj-lt"/>
            </a:endParaRPr>
          </a:p>
          <a:p>
            <a:pPr marL="0" indent="0">
              <a:spcBef>
                <a:spcPts val="0"/>
              </a:spcBef>
              <a:buNone/>
            </a:pPr>
            <a:endParaRPr lang="en-US" sz="1700" dirty="0">
              <a:latin typeface="+mj-lt"/>
            </a:endParaRPr>
          </a:p>
          <a:p>
            <a:pPr marL="0" indent="0">
              <a:spcBef>
                <a:spcPts val="0"/>
              </a:spcBef>
              <a:buNone/>
            </a:pPr>
            <a:endParaRPr lang="en-US" sz="1700" dirty="0">
              <a:latin typeface="+mj-lt"/>
            </a:endParaRPr>
          </a:p>
          <a:p>
            <a:pPr marL="0" indent="0">
              <a:spcBef>
                <a:spcPts val="0"/>
              </a:spcBef>
              <a:buNone/>
            </a:pPr>
            <a:endParaRPr lang="en-US" sz="1700" dirty="0">
              <a:latin typeface="+mj-lt"/>
            </a:endParaRPr>
          </a:p>
          <a:p>
            <a:pPr marL="0" indent="0">
              <a:spcBef>
                <a:spcPts val="0"/>
              </a:spcBef>
              <a:buNone/>
            </a:pPr>
            <a:endParaRPr lang="en-US" sz="1700" dirty="0">
              <a:latin typeface="+mj-lt"/>
            </a:endParaRPr>
          </a:p>
          <a:p>
            <a:pPr marL="0" indent="0">
              <a:spcBef>
                <a:spcPts val="0"/>
              </a:spcBef>
              <a:buNone/>
            </a:pPr>
            <a:endParaRPr lang="en-US" sz="1700" dirty="0">
              <a:latin typeface="+mj-lt"/>
            </a:endParaRPr>
          </a:p>
          <a:p>
            <a:pPr marL="0" indent="0">
              <a:spcBef>
                <a:spcPts val="0"/>
              </a:spcBef>
              <a:buNone/>
            </a:pPr>
            <a:endParaRPr lang="en-US" sz="1700" dirty="0">
              <a:latin typeface="+mj-lt"/>
            </a:endParaRPr>
          </a:p>
          <a:p>
            <a:pPr marL="0" indent="0">
              <a:spcBef>
                <a:spcPts val="0"/>
              </a:spcBef>
              <a:buNone/>
            </a:pPr>
            <a:endParaRPr lang="en-US" sz="1700" dirty="0">
              <a:latin typeface="+mj-lt"/>
            </a:endParaRPr>
          </a:p>
          <a:p>
            <a:pPr marL="0" indent="0">
              <a:spcBef>
                <a:spcPts val="0"/>
              </a:spcBef>
              <a:buNone/>
            </a:pPr>
            <a:endParaRPr lang="en-US" sz="1700" dirty="0">
              <a:latin typeface="+mj-lt"/>
            </a:endParaRPr>
          </a:p>
          <a:p>
            <a:pPr marL="0" indent="0">
              <a:spcBef>
                <a:spcPts val="0"/>
              </a:spcBef>
              <a:buNone/>
            </a:pPr>
            <a:endParaRPr lang="en-US" sz="1700" dirty="0">
              <a:latin typeface="+mj-lt"/>
            </a:endParaRPr>
          </a:p>
          <a:p>
            <a:pPr marL="0" indent="0">
              <a:spcBef>
                <a:spcPts val="0"/>
              </a:spcBef>
              <a:buNone/>
            </a:pPr>
            <a:endParaRPr lang="en-US" sz="1700" dirty="0">
              <a:latin typeface="+mj-lt"/>
            </a:endParaRPr>
          </a:p>
        </p:txBody>
      </p:sp>
      <p:pic>
        <p:nvPicPr>
          <p:cNvPr id="12" name="Picture 11">
            <a:extLst>
              <a:ext uri="{FF2B5EF4-FFF2-40B4-BE49-F238E27FC236}">
                <a16:creationId xmlns:a16="http://schemas.microsoft.com/office/drawing/2014/main" id="{90CC5B23-76A4-402A-A272-056674145132}"/>
              </a:ext>
            </a:extLst>
          </p:cNvPr>
          <p:cNvPicPr>
            <a:picLocks noChangeAspect="1"/>
          </p:cNvPicPr>
          <p:nvPr/>
        </p:nvPicPr>
        <p:blipFill>
          <a:blip r:embed="rId2"/>
          <a:stretch>
            <a:fillRect/>
          </a:stretch>
        </p:blipFill>
        <p:spPr>
          <a:xfrm>
            <a:off x="7705192" y="365125"/>
            <a:ext cx="2822991" cy="1900780"/>
          </a:xfrm>
          <a:prstGeom prst="rect">
            <a:avLst/>
          </a:prstGeom>
        </p:spPr>
      </p:pic>
    </p:spTree>
    <p:extLst>
      <p:ext uri="{BB962C8B-B14F-4D97-AF65-F5344CB8AC3E}">
        <p14:creationId xmlns:p14="http://schemas.microsoft.com/office/powerpoint/2010/main" val="42644833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78AAE2-20A6-4C62-9FB3-E6F8CF3D172A}"/>
              </a:ext>
            </a:extLst>
          </p:cNvPr>
          <p:cNvSpPr>
            <a:spLocks noGrp="1"/>
          </p:cNvSpPr>
          <p:nvPr>
            <p:ph type="title"/>
          </p:nvPr>
        </p:nvSpPr>
        <p:spPr>
          <a:xfrm>
            <a:off x="654341" y="365125"/>
            <a:ext cx="10699459" cy="1325563"/>
          </a:xfrm>
        </p:spPr>
        <p:txBody>
          <a:bodyPr>
            <a:normAutofit/>
          </a:bodyPr>
          <a:lstStyle/>
          <a:p>
            <a:r>
              <a:rPr lang="en-US" sz="3600" b="1" dirty="0"/>
              <a:t>Let’s Connect!</a:t>
            </a:r>
          </a:p>
        </p:txBody>
      </p:sp>
      <p:sp>
        <p:nvSpPr>
          <p:cNvPr id="3" name="Content Placeholder 2">
            <a:extLst>
              <a:ext uri="{FF2B5EF4-FFF2-40B4-BE49-F238E27FC236}">
                <a16:creationId xmlns:a16="http://schemas.microsoft.com/office/drawing/2014/main" id="{96CD023C-0005-4894-8B0F-1978BDEFBE75}"/>
              </a:ext>
            </a:extLst>
          </p:cNvPr>
          <p:cNvSpPr>
            <a:spLocks noGrp="1"/>
          </p:cNvSpPr>
          <p:nvPr>
            <p:ph idx="1"/>
          </p:nvPr>
        </p:nvSpPr>
        <p:spPr>
          <a:xfrm>
            <a:off x="201336" y="2290195"/>
            <a:ext cx="11990664" cy="3549888"/>
          </a:xfrm>
        </p:spPr>
        <p:txBody>
          <a:bodyPr>
            <a:normAutofit/>
          </a:bodyPr>
          <a:lstStyle/>
          <a:p>
            <a:pPr marL="457200" lvl="1" indent="0">
              <a:buNone/>
            </a:pPr>
            <a:r>
              <a:rPr lang="en-US" sz="2000" b="1" dirty="0">
                <a:latin typeface="+mj-lt"/>
              </a:rPr>
              <a:t>Emily S. Gottlieb, Esq.</a:t>
            </a:r>
          </a:p>
          <a:p>
            <a:pPr marL="457200" lvl="1" indent="0">
              <a:buNone/>
            </a:pPr>
            <a:r>
              <a:rPr lang="en-US" sz="2000" b="1" dirty="0">
                <a:latin typeface="+mj-lt"/>
              </a:rPr>
              <a:t>Senior Vice President, Bankruptcy &amp; Restructuring and Managing Director of Business Development</a:t>
            </a:r>
          </a:p>
          <a:p>
            <a:pPr marL="457200" lvl="1" indent="0">
              <a:buNone/>
            </a:pPr>
            <a:r>
              <a:rPr lang="en-US" sz="2000" b="1" dirty="0">
                <a:latin typeface="+mj-lt"/>
              </a:rPr>
              <a:t>Email: </a:t>
            </a:r>
            <a:r>
              <a:rPr lang="en-US" sz="2000" b="1" dirty="0">
                <a:latin typeface="+mj-lt"/>
                <a:hlinkClick r:id="rId2"/>
              </a:rPr>
              <a:t>emilyg@awproperties.com</a:t>
            </a:r>
            <a:endParaRPr lang="en-US" sz="2000" b="1" dirty="0">
              <a:latin typeface="+mj-lt"/>
            </a:endParaRPr>
          </a:p>
          <a:p>
            <a:pPr marL="457200" lvl="1" indent="0">
              <a:buNone/>
            </a:pPr>
            <a:r>
              <a:rPr lang="en-US" sz="2000" b="1" dirty="0">
                <a:latin typeface="+mj-lt"/>
              </a:rPr>
              <a:t>Cell: 773-294-1155</a:t>
            </a:r>
          </a:p>
          <a:p>
            <a:pPr marL="457200" lvl="1" indent="0">
              <a:buNone/>
            </a:pPr>
            <a:r>
              <a:rPr lang="en-US" sz="2000" b="1" dirty="0">
                <a:latin typeface="+mj-lt"/>
                <a:hlinkClick r:id="rId3"/>
              </a:rPr>
              <a:t>https://www.linkedin.com/in/emily-gottlieb-a523bb4</a:t>
            </a:r>
            <a:r>
              <a:rPr lang="en-US" sz="2400" b="1" dirty="0">
                <a:latin typeface="+mj-lt"/>
                <a:hlinkClick r:id="rId3"/>
              </a:rPr>
              <a:t>/</a:t>
            </a:r>
            <a:endParaRPr lang="en-US" sz="2400" b="1" dirty="0">
              <a:latin typeface="+mj-lt"/>
            </a:endParaRPr>
          </a:p>
          <a:p>
            <a:pPr marL="457200" lvl="1" indent="0">
              <a:buNone/>
            </a:pPr>
            <a:endParaRPr lang="en-US" sz="2400" b="1" dirty="0">
              <a:latin typeface="+mj-lt"/>
            </a:endParaRPr>
          </a:p>
          <a:p>
            <a:pPr marL="457200" lvl="1" indent="0">
              <a:buNone/>
            </a:pPr>
            <a:r>
              <a:rPr lang="en-US" sz="2400" dirty="0">
                <a:latin typeface="+mj-lt"/>
                <a:hlinkClick r:id="rId4"/>
              </a:rPr>
              <a:t>www.awproperties.com</a:t>
            </a:r>
            <a:endParaRPr lang="en-US" sz="2400" dirty="0">
              <a:latin typeface="+mj-lt"/>
            </a:endParaRPr>
          </a:p>
        </p:txBody>
      </p:sp>
    </p:spTree>
    <p:extLst>
      <p:ext uri="{BB962C8B-B14F-4D97-AF65-F5344CB8AC3E}">
        <p14:creationId xmlns:p14="http://schemas.microsoft.com/office/powerpoint/2010/main" val="4619751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Box 23">
            <a:extLst>
              <a:ext uri="{FF2B5EF4-FFF2-40B4-BE49-F238E27FC236}">
                <a16:creationId xmlns:a16="http://schemas.microsoft.com/office/drawing/2014/main" id="{A397DA90-F8DB-452A-AB68-5A4AB2B1F026}"/>
              </a:ext>
            </a:extLst>
          </p:cNvPr>
          <p:cNvSpPr txBox="1"/>
          <p:nvPr/>
        </p:nvSpPr>
        <p:spPr>
          <a:xfrm>
            <a:off x="5395914" y="1352636"/>
            <a:ext cx="4827586" cy="1077218"/>
          </a:xfrm>
          <a:prstGeom prst="rect">
            <a:avLst/>
          </a:prstGeom>
          <a:noFill/>
        </p:spPr>
        <p:txBody>
          <a:bodyPr wrap="square" rtlCol="0">
            <a:spAutoFit/>
          </a:bodyPr>
          <a:lstStyle/>
          <a:p>
            <a:r>
              <a:rPr lang="en-US" sz="2400" b="1" dirty="0">
                <a:solidFill>
                  <a:srgbClr val="0081C6"/>
                </a:solidFill>
                <a:latin typeface="Poppins Medium" panose="00000600000000000000"/>
                <a:ea typeface="Open Sans" panose="020B0606030504020204" pitchFamily="34" charset="0"/>
                <a:cs typeface="Poppins Medium" panose="00000600000000000000" pitchFamily="50" charset="0"/>
              </a:rPr>
              <a:t>LAUREN ZANGL</a:t>
            </a:r>
          </a:p>
          <a:p>
            <a:r>
              <a:rPr lang="en-US" sz="1600" spc="100" dirty="0">
                <a:solidFill>
                  <a:schemeClr val="tx1">
                    <a:lumMod val="50000"/>
                    <a:lumOff val="50000"/>
                  </a:schemeClr>
                </a:solidFill>
                <a:ea typeface="Roboto Medium" panose="02000000000000000000" pitchFamily="2" charset="0"/>
                <a:cs typeface="Poppins Medium" panose="00000600000000000000" pitchFamily="50" charset="0"/>
              </a:rPr>
              <a:t>BUSINESS DEVELOPMENT MANAGER</a:t>
            </a:r>
          </a:p>
          <a:p>
            <a:endParaRPr lang="en-ID" sz="2400" b="1" dirty="0">
              <a:solidFill>
                <a:srgbClr val="0081C6"/>
              </a:solidFill>
              <a:latin typeface="Poppins Medium" panose="00000600000000000000"/>
              <a:ea typeface="Open Sans" panose="020B0606030504020204" pitchFamily="34" charset="0"/>
              <a:cs typeface="Poppins Medium" panose="00000600000000000000" pitchFamily="50" charset="0"/>
            </a:endParaRPr>
          </a:p>
        </p:txBody>
      </p:sp>
      <p:cxnSp>
        <p:nvCxnSpPr>
          <p:cNvPr id="27" name="Straight Connector 26">
            <a:extLst>
              <a:ext uri="{FF2B5EF4-FFF2-40B4-BE49-F238E27FC236}">
                <a16:creationId xmlns:a16="http://schemas.microsoft.com/office/drawing/2014/main" id="{4C7078DB-B81D-4BD1-8441-C3EB787C93E9}"/>
              </a:ext>
            </a:extLst>
          </p:cNvPr>
          <p:cNvCxnSpPr/>
          <p:nvPr/>
        </p:nvCxnSpPr>
        <p:spPr>
          <a:xfrm>
            <a:off x="5497422" y="2134225"/>
            <a:ext cx="849086" cy="0"/>
          </a:xfrm>
          <a:prstGeom prst="line">
            <a:avLst/>
          </a:prstGeom>
          <a:ln w="38100">
            <a:solidFill>
              <a:srgbClr val="EBA800"/>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58FBAAE2-488A-4DBF-AC33-4CEB729E9768}"/>
              </a:ext>
            </a:extLst>
          </p:cNvPr>
          <p:cNvSpPr txBox="1"/>
          <p:nvPr/>
        </p:nvSpPr>
        <p:spPr>
          <a:xfrm>
            <a:off x="5395911" y="934715"/>
            <a:ext cx="2033587" cy="261610"/>
          </a:xfrm>
          <a:prstGeom prst="rect">
            <a:avLst/>
          </a:prstGeom>
          <a:noFill/>
        </p:spPr>
        <p:txBody>
          <a:bodyPr wrap="square" rtlCol="0">
            <a:spAutoFit/>
          </a:bodyPr>
          <a:lstStyle/>
          <a:p>
            <a:r>
              <a:rPr lang="en-US" sz="1100" spc="100" dirty="0">
                <a:solidFill>
                  <a:schemeClr val="tx1">
                    <a:lumMod val="65000"/>
                    <a:lumOff val="35000"/>
                  </a:schemeClr>
                </a:solidFill>
                <a:ea typeface="Open Sans" panose="020B0606030504020204" pitchFamily="34" charset="0"/>
                <a:cs typeface="Open Sans" panose="020B0606030504020204" pitchFamily="34" charset="0"/>
              </a:rPr>
              <a:t>CONTACT INFO</a:t>
            </a:r>
            <a:endParaRPr lang="en-ID" sz="1100" spc="100" dirty="0">
              <a:solidFill>
                <a:schemeClr val="tx1">
                  <a:lumMod val="65000"/>
                  <a:lumOff val="35000"/>
                </a:schemeClr>
              </a:solidFill>
              <a:ea typeface="Open Sans" panose="020B0606030504020204" pitchFamily="34" charset="0"/>
              <a:cs typeface="Open Sans" panose="020B0606030504020204" pitchFamily="34" charset="0"/>
            </a:endParaRPr>
          </a:p>
        </p:txBody>
      </p:sp>
      <p:sp>
        <p:nvSpPr>
          <p:cNvPr id="7" name="TextBox 6">
            <a:extLst>
              <a:ext uri="{FF2B5EF4-FFF2-40B4-BE49-F238E27FC236}">
                <a16:creationId xmlns:a16="http://schemas.microsoft.com/office/drawing/2014/main" id="{20B4C671-7BB6-4C13-A078-CBDEFA5E5DE6}"/>
              </a:ext>
            </a:extLst>
          </p:cNvPr>
          <p:cNvSpPr txBox="1"/>
          <p:nvPr/>
        </p:nvSpPr>
        <p:spPr>
          <a:xfrm>
            <a:off x="5921965" y="2330833"/>
            <a:ext cx="4395878" cy="1469890"/>
          </a:xfrm>
          <a:prstGeom prst="rect">
            <a:avLst/>
          </a:prstGeom>
          <a:noFill/>
        </p:spPr>
        <p:txBody>
          <a:bodyPr wrap="square" rtlCol="0">
            <a:spAutoFit/>
          </a:bodyPr>
          <a:lstStyle/>
          <a:p>
            <a:pPr>
              <a:lnSpc>
                <a:spcPct val="150000"/>
              </a:lnSpc>
              <a:spcAft>
                <a:spcPts val="1200"/>
              </a:spcAft>
            </a:pPr>
            <a:r>
              <a:rPr lang="en-US" sz="1600" spc="100" dirty="0">
                <a:solidFill>
                  <a:srgbClr val="0081C6"/>
                </a:solidFill>
                <a:ea typeface="Roboto Medium" panose="02000000000000000000" pitchFamily="2" charset="0"/>
                <a:cs typeface="Poppins Medium" panose="00000600000000000000" pitchFamily="50" charset="0"/>
                <a:hlinkClick r:id="rId2">
                  <a:extLst>
                    <a:ext uri="{A12FA001-AC4F-418D-AE19-62706E023703}">
                      <ahyp:hlinkClr xmlns:ahyp="http://schemas.microsoft.com/office/drawing/2018/hyperlinkcolor" val="tx"/>
                    </a:ext>
                  </a:extLst>
                </a:hlinkClick>
              </a:rPr>
              <a:t>LZANGL@ECSLIMITED.COM</a:t>
            </a:r>
            <a:r>
              <a:rPr lang="en-US" sz="1600" b="1" spc="100" dirty="0">
                <a:solidFill>
                  <a:srgbClr val="0081C6"/>
                </a:solidFill>
                <a:ea typeface="Roboto Medium" panose="02000000000000000000" pitchFamily="2" charset="0"/>
                <a:cs typeface="Poppins Medium" panose="00000600000000000000" pitchFamily="50" charset="0"/>
              </a:rPr>
              <a:t>  </a:t>
            </a:r>
          </a:p>
          <a:p>
            <a:pPr>
              <a:lnSpc>
                <a:spcPct val="150000"/>
              </a:lnSpc>
              <a:spcAft>
                <a:spcPts val="1200"/>
              </a:spcAft>
            </a:pPr>
            <a:r>
              <a:rPr lang="en-US" sz="1600" spc="100" dirty="0">
                <a:solidFill>
                  <a:srgbClr val="0081C6"/>
                </a:solidFill>
                <a:ea typeface="Roboto Medium" panose="02000000000000000000" pitchFamily="2" charset="0"/>
                <a:cs typeface="Poppins Medium" panose="00000600000000000000" pitchFamily="50" charset="0"/>
              </a:rPr>
              <a:t>224.688.9858</a:t>
            </a:r>
          </a:p>
          <a:p>
            <a:pPr>
              <a:lnSpc>
                <a:spcPct val="150000"/>
              </a:lnSpc>
              <a:spcAft>
                <a:spcPts val="1200"/>
              </a:spcAft>
            </a:pPr>
            <a:r>
              <a:rPr lang="en-US" sz="1600" spc="100" dirty="0">
                <a:solidFill>
                  <a:srgbClr val="0081C6"/>
                </a:solidFill>
                <a:ea typeface="Roboto Medium" panose="02000000000000000000" pitchFamily="2" charset="0"/>
                <a:cs typeface="Poppins Medium" panose="00000600000000000000" pitchFamily="50" charset="0"/>
              </a:rPr>
              <a:t>www.ecslimited.com</a:t>
            </a:r>
          </a:p>
        </p:txBody>
      </p:sp>
      <p:sp>
        <p:nvSpPr>
          <p:cNvPr id="8" name="Shape">
            <a:extLst>
              <a:ext uri="{FF2B5EF4-FFF2-40B4-BE49-F238E27FC236}">
                <a16:creationId xmlns:a16="http://schemas.microsoft.com/office/drawing/2014/main" id="{6564262C-8776-40EB-8D7E-0DCBFBCC83BC}"/>
              </a:ext>
            </a:extLst>
          </p:cNvPr>
          <p:cNvSpPr/>
          <p:nvPr/>
        </p:nvSpPr>
        <p:spPr>
          <a:xfrm>
            <a:off x="5616619" y="2910036"/>
            <a:ext cx="206665" cy="378438"/>
          </a:xfrm>
          <a:custGeom>
            <a:avLst/>
            <a:gdLst/>
            <a:ahLst/>
            <a:cxnLst>
              <a:cxn ang="0">
                <a:pos x="wd2" y="hd2"/>
              </a:cxn>
              <a:cxn ang="5400000">
                <a:pos x="wd2" y="hd2"/>
              </a:cxn>
              <a:cxn ang="10800000">
                <a:pos x="wd2" y="hd2"/>
              </a:cxn>
              <a:cxn ang="16200000">
                <a:pos x="wd2" y="hd2"/>
              </a:cxn>
            </a:cxnLst>
            <a:rect l="0" t="0" r="r" b="b"/>
            <a:pathLst>
              <a:path w="21600" h="21600" extrusionOk="0">
                <a:moveTo>
                  <a:pt x="10800" y="20127"/>
                </a:moveTo>
                <a:cubicBezTo>
                  <a:pt x="11250" y="20127"/>
                  <a:pt x="11700" y="19882"/>
                  <a:pt x="11700" y="19636"/>
                </a:cubicBezTo>
                <a:cubicBezTo>
                  <a:pt x="11700" y="19391"/>
                  <a:pt x="11250" y="19145"/>
                  <a:pt x="10800" y="19145"/>
                </a:cubicBezTo>
                <a:cubicBezTo>
                  <a:pt x="10350" y="19145"/>
                  <a:pt x="9900" y="19391"/>
                  <a:pt x="9900" y="19636"/>
                </a:cubicBezTo>
                <a:cubicBezTo>
                  <a:pt x="9900" y="19882"/>
                  <a:pt x="10350" y="20127"/>
                  <a:pt x="10800" y="20127"/>
                </a:cubicBezTo>
                <a:moveTo>
                  <a:pt x="18000" y="0"/>
                </a:moveTo>
                <a:cubicBezTo>
                  <a:pt x="3600" y="0"/>
                  <a:pt x="3600" y="0"/>
                  <a:pt x="3600" y="0"/>
                </a:cubicBezTo>
                <a:cubicBezTo>
                  <a:pt x="1575" y="0"/>
                  <a:pt x="0" y="859"/>
                  <a:pt x="0" y="1964"/>
                </a:cubicBezTo>
                <a:cubicBezTo>
                  <a:pt x="0" y="19636"/>
                  <a:pt x="0" y="19636"/>
                  <a:pt x="0" y="19636"/>
                </a:cubicBezTo>
                <a:cubicBezTo>
                  <a:pt x="0" y="20741"/>
                  <a:pt x="1575" y="21600"/>
                  <a:pt x="3600" y="21600"/>
                </a:cubicBezTo>
                <a:cubicBezTo>
                  <a:pt x="18000" y="21600"/>
                  <a:pt x="18000" y="21600"/>
                  <a:pt x="18000" y="21600"/>
                </a:cubicBezTo>
                <a:cubicBezTo>
                  <a:pt x="20025" y="21600"/>
                  <a:pt x="21600" y="20741"/>
                  <a:pt x="21600" y="19636"/>
                </a:cubicBezTo>
                <a:cubicBezTo>
                  <a:pt x="21600" y="1964"/>
                  <a:pt x="21600" y="1964"/>
                  <a:pt x="21600" y="1964"/>
                </a:cubicBezTo>
                <a:cubicBezTo>
                  <a:pt x="21600" y="859"/>
                  <a:pt x="20025" y="0"/>
                  <a:pt x="18000" y="0"/>
                </a:cubicBezTo>
                <a:moveTo>
                  <a:pt x="19800" y="19636"/>
                </a:moveTo>
                <a:cubicBezTo>
                  <a:pt x="19800" y="20127"/>
                  <a:pt x="18900" y="20618"/>
                  <a:pt x="18000" y="20618"/>
                </a:cubicBezTo>
                <a:cubicBezTo>
                  <a:pt x="3600" y="20618"/>
                  <a:pt x="3600" y="20618"/>
                  <a:pt x="3600" y="20618"/>
                </a:cubicBezTo>
                <a:cubicBezTo>
                  <a:pt x="2700" y="20618"/>
                  <a:pt x="1800" y="20127"/>
                  <a:pt x="1800" y="19636"/>
                </a:cubicBezTo>
                <a:cubicBezTo>
                  <a:pt x="1800" y="18655"/>
                  <a:pt x="1800" y="18655"/>
                  <a:pt x="1800" y="18655"/>
                </a:cubicBezTo>
                <a:cubicBezTo>
                  <a:pt x="19800" y="18655"/>
                  <a:pt x="19800" y="18655"/>
                  <a:pt x="19800" y="18655"/>
                </a:cubicBezTo>
                <a:lnTo>
                  <a:pt x="19800" y="19636"/>
                </a:lnTo>
                <a:close/>
                <a:moveTo>
                  <a:pt x="19800" y="17673"/>
                </a:moveTo>
                <a:cubicBezTo>
                  <a:pt x="1800" y="17673"/>
                  <a:pt x="1800" y="17673"/>
                  <a:pt x="1800" y="17673"/>
                </a:cubicBezTo>
                <a:cubicBezTo>
                  <a:pt x="1800" y="3927"/>
                  <a:pt x="1800" y="3927"/>
                  <a:pt x="1800" y="3927"/>
                </a:cubicBezTo>
                <a:cubicBezTo>
                  <a:pt x="19800" y="3927"/>
                  <a:pt x="19800" y="3927"/>
                  <a:pt x="19800" y="3927"/>
                </a:cubicBezTo>
                <a:lnTo>
                  <a:pt x="19800" y="17673"/>
                </a:lnTo>
                <a:close/>
                <a:moveTo>
                  <a:pt x="19800" y="2945"/>
                </a:moveTo>
                <a:cubicBezTo>
                  <a:pt x="1800" y="2945"/>
                  <a:pt x="1800" y="2945"/>
                  <a:pt x="1800" y="2945"/>
                </a:cubicBezTo>
                <a:cubicBezTo>
                  <a:pt x="1800" y="1964"/>
                  <a:pt x="1800" y="1964"/>
                  <a:pt x="1800" y="1964"/>
                </a:cubicBezTo>
                <a:cubicBezTo>
                  <a:pt x="1800" y="1473"/>
                  <a:pt x="2700" y="982"/>
                  <a:pt x="3600" y="982"/>
                </a:cubicBezTo>
                <a:cubicBezTo>
                  <a:pt x="18000" y="982"/>
                  <a:pt x="18000" y="982"/>
                  <a:pt x="18000" y="982"/>
                </a:cubicBezTo>
                <a:cubicBezTo>
                  <a:pt x="18900" y="982"/>
                  <a:pt x="19800" y="1473"/>
                  <a:pt x="19800" y="1964"/>
                </a:cubicBezTo>
                <a:lnTo>
                  <a:pt x="19800" y="2945"/>
                </a:lnTo>
                <a:close/>
                <a:moveTo>
                  <a:pt x="11700" y="1473"/>
                </a:moveTo>
                <a:cubicBezTo>
                  <a:pt x="9900" y="1473"/>
                  <a:pt x="9900" y="1473"/>
                  <a:pt x="9900" y="1473"/>
                </a:cubicBezTo>
                <a:cubicBezTo>
                  <a:pt x="9450" y="1473"/>
                  <a:pt x="9000" y="1718"/>
                  <a:pt x="9000" y="1964"/>
                </a:cubicBezTo>
                <a:cubicBezTo>
                  <a:pt x="9000" y="2209"/>
                  <a:pt x="9450" y="2455"/>
                  <a:pt x="9900" y="2455"/>
                </a:cubicBezTo>
                <a:cubicBezTo>
                  <a:pt x="11700" y="2455"/>
                  <a:pt x="11700" y="2455"/>
                  <a:pt x="11700" y="2455"/>
                </a:cubicBezTo>
                <a:cubicBezTo>
                  <a:pt x="12150" y="2455"/>
                  <a:pt x="12600" y="2209"/>
                  <a:pt x="12600" y="1964"/>
                </a:cubicBezTo>
                <a:cubicBezTo>
                  <a:pt x="12600" y="1718"/>
                  <a:pt x="12150" y="1473"/>
                  <a:pt x="11700" y="1473"/>
                </a:cubicBezTo>
              </a:path>
            </a:pathLst>
          </a:custGeom>
          <a:solidFill>
            <a:srgbClr val="0081C6"/>
          </a:solidFill>
          <a:ln w="12700">
            <a:miter lim="400000"/>
          </a:ln>
        </p:spPr>
        <p:txBody>
          <a:bodyPr lIns="45719" rIns="45719"/>
          <a:lstStyle/>
          <a:p>
            <a:endParaRPr/>
          </a:p>
        </p:txBody>
      </p:sp>
      <p:sp>
        <p:nvSpPr>
          <p:cNvPr id="15" name="Shape">
            <a:extLst>
              <a:ext uri="{FF2B5EF4-FFF2-40B4-BE49-F238E27FC236}">
                <a16:creationId xmlns:a16="http://schemas.microsoft.com/office/drawing/2014/main" id="{5499F730-6012-4DAA-B9B4-6DAFEF4AEE22}"/>
              </a:ext>
            </a:extLst>
          </p:cNvPr>
          <p:cNvSpPr/>
          <p:nvPr/>
        </p:nvSpPr>
        <p:spPr>
          <a:xfrm>
            <a:off x="5584535" y="2479423"/>
            <a:ext cx="271637" cy="197344"/>
          </a:xfrm>
          <a:custGeom>
            <a:avLst/>
            <a:gdLst/>
            <a:ahLst/>
            <a:cxnLst>
              <a:cxn ang="0">
                <a:pos x="wd2" y="hd2"/>
              </a:cxn>
              <a:cxn ang="5400000">
                <a:pos x="wd2" y="hd2"/>
              </a:cxn>
              <a:cxn ang="10800000">
                <a:pos x="wd2" y="hd2"/>
              </a:cxn>
              <a:cxn ang="16200000">
                <a:pos x="wd2" y="hd2"/>
              </a:cxn>
            </a:cxnLst>
            <a:rect l="0" t="0" r="r" b="b"/>
            <a:pathLst>
              <a:path w="21600" h="21600" extrusionOk="0">
                <a:moveTo>
                  <a:pt x="19636" y="0"/>
                </a:moveTo>
                <a:cubicBezTo>
                  <a:pt x="1964" y="0"/>
                  <a:pt x="1964" y="0"/>
                  <a:pt x="1964" y="0"/>
                </a:cubicBezTo>
                <a:cubicBezTo>
                  <a:pt x="859" y="0"/>
                  <a:pt x="0" y="1181"/>
                  <a:pt x="0" y="2700"/>
                </a:cubicBezTo>
                <a:cubicBezTo>
                  <a:pt x="0" y="18900"/>
                  <a:pt x="0" y="18900"/>
                  <a:pt x="0" y="18900"/>
                </a:cubicBezTo>
                <a:cubicBezTo>
                  <a:pt x="0" y="20419"/>
                  <a:pt x="859" y="21600"/>
                  <a:pt x="1964" y="21600"/>
                </a:cubicBezTo>
                <a:cubicBezTo>
                  <a:pt x="19636" y="21600"/>
                  <a:pt x="19636" y="21600"/>
                  <a:pt x="19636" y="21600"/>
                </a:cubicBezTo>
                <a:cubicBezTo>
                  <a:pt x="20741" y="21600"/>
                  <a:pt x="21600" y="20419"/>
                  <a:pt x="21600" y="18900"/>
                </a:cubicBezTo>
                <a:cubicBezTo>
                  <a:pt x="21600" y="2700"/>
                  <a:pt x="21600" y="2700"/>
                  <a:pt x="21600" y="2700"/>
                </a:cubicBezTo>
                <a:cubicBezTo>
                  <a:pt x="21600" y="1181"/>
                  <a:pt x="20741" y="0"/>
                  <a:pt x="19636" y="0"/>
                </a:cubicBezTo>
                <a:moveTo>
                  <a:pt x="1964" y="1350"/>
                </a:moveTo>
                <a:cubicBezTo>
                  <a:pt x="19636" y="1350"/>
                  <a:pt x="19636" y="1350"/>
                  <a:pt x="19636" y="1350"/>
                </a:cubicBezTo>
                <a:cubicBezTo>
                  <a:pt x="19759" y="1350"/>
                  <a:pt x="19882" y="1350"/>
                  <a:pt x="20005" y="1350"/>
                </a:cubicBezTo>
                <a:cubicBezTo>
                  <a:pt x="11414" y="13163"/>
                  <a:pt x="11414" y="13163"/>
                  <a:pt x="11414" y="13163"/>
                </a:cubicBezTo>
                <a:cubicBezTo>
                  <a:pt x="11291" y="13331"/>
                  <a:pt x="11045" y="13500"/>
                  <a:pt x="10800" y="13500"/>
                </a:cubicBezTo>
                <a:cubicBezTo>
                  <a:pt x="10555" y="13500"/>
                  <a:pt x="10309" y="13331"/>
                  <a:pt x="10186" y="13163"/>
                </a:cubicBezTo>
                <a:cubicBezTo>
                  <a:pt x="1595" y="1350"/>
                  <a:pt x="1595" y="1350"/>
                  <a:pt x="1595" y="1350"/>
                </a:cubicBezTo>
                <a:cubicBezTo>
                  <a:pt x="1718" y="1350"/>
                  <a:pt x="1841" y="1350"/>
                  <a:pt x="1964" y="1350"/>
                </a:cubicBezTo>
                <a:moveTo>
                  <a:pt x="982" y="18900"/>
                </a:moveTo>
                <a:cubicBezTo>
                  <a:pt x="982" y="2700"/>
                  <a:pt x="982" y="2700"/>
                  <a:pt x="982" y="2700"/>
                </a:cubicBezTo>
                <a:cubicBezTo>
                  <a:pt x="982" y="2700"/>
                  <a:pt x="982" y="2531"/>
                  <a:pt x="982" y="2531"/>
                </a:cubicBezTo>
                <a:cubicBezTo>
                  <a:pt x="7118" y="10800"/>
                  <a:pt x="7118" y="10800"/>
                  <a:pt x="7118" y="10800"/>
                </a:cubicBezTo>
                <a:cubicBezTo>
                  <a:pt x="982" y="19069"/>
                  <a:pt x="982" y="19069"/>
                  <a:pt x="982" y="19069"/>
                </a:cubicBezTo>
                <a:cubicBezTo>
                  <a:pt x="982" y="19069"/>
                  <a:pt x="982" y="18900"/>
                  <a:pt x="982" y="18900"/>
                </a:cubicBezTo>
                <a:moveTo>
                  <a:pt x="19636" y="20250"/>
                </a:moveTo>
                <a:cubicBezTo>
                  <a:pt x="1964" y="20250"/>
                  <a:pt x="1964" y="20250"/>
                  <a:pt x="1964" y="20250"/>
                </a:cubicBezTo>
                <a:cubicBezTo>
                  <a:pt x="1841" y="20250"/>
                  <a:pt x="1718" y="20250"/>
                  <a:pt x="1595" y="20250"/>
                </a:cubicBezTo>
                <a:cubicBezTo>
                  <a:pt x="7732" y="11812"/>
                  <a:pt x="7732" y="11812"/>
                  <a:pt x="7732" y="11812"/>
                </a:cubicBezTo>
                <a:cubicBezTo>
                  <a:pt x="9450" y="14006"/>
                  <a:pt x="9450" y="14006"/>
                  <a:pt x="9450" y="14006"/>
                </a:cubicBezTo>
                <a:cubicBezTo>
                  <a:pt x="9818" y="14512"/>
                  <a:pt x="10309" y="14850"/>
                  <a:pt x="10800" y="14850"/>
                </a:cubicBezTo>
                <a:cubicBezTo>
                  <a:pt x="11291" y="14850"/>
                  <a:pt x="11782" y="14512"/>
                  <a:pt x="12150" y="14006"/>
                </a:cubicBezTo>
                <a:cubicBezTo>
                  <a:pt x="13868" y="11812"/>
                  <a:pt x="13868" y="11812"/>
                  <a:pt x="13868" y="11812"/>
                </a:cubicBezTo>
                <a:cubicBezTo>
                  <a:pt x="20005" y="20250"/>
                  <a:pt x="20005" y="20250"/>
                  <a:pt x="20005" y="20250"/>
                </a:cubicBezTo>
                <a:cubicBezTo>
                  <a:pt x="19882" y="20250"/>
                  <a:pt x="19759" y="20250"/>
                  <a:pt x="19636" y="20250"/>
                </a:cubicBezTo>
                <a:moveTo>
                  <a:pt x="20618" y="18900"/>
                </a:moveTo>
                <a:cubicBezTo>
                  <a:pt x="20618" y="18900"/>
                  <a:pt x="20618" y="19069"/>
                  <a:pt x="20618" y="19069"/>
                </a:cubicBezTo>
                <a:cubicBezTo>
                  <a:pt x="14482" y="10800"/>
                  <a:pt x="14482" y="10800"/>
                  <a:pt x="14482" y="10800"/>
                </a:cubicBezTo>
                <a:cubicBezTo>
                  <a:pt x="20618" y="2531"/>
                  <a:pt x="20618" y="2531"/>
                  <a:pt x="20618" y="2531"/>
                </a:cubicBezTo>
                <a:cubicBezTo>
                  <a:pt x="20618" y="2531"/>
                  <a:pt x="20618" y="2700"/>
                  <a:pt x="20618" y="2700"/>
                </a:cubicBezTo>
                <a:lnTo>
                  <a:pt x="20618" y="18900"/>
                </a:lnTo>
                <a:close/>
              </a:path>
            </a:pathLst>
          </a:custGeom>
          <a:solidFill>
            <a:srgbClr val="0081C6"/>
          </a:solidFill>
          <a:ln w="12700">
            <a:miter lim="400000"/>
          </a:ln>
        </p:spPr>
        <p:txBody>
          <a:bodyPr lIns="45719" rIns="45719"/>
          <a:lstStyle/>
          <a:p>
            <a:endParaRPr/>
          </a:p>
        </p:txBody>
      </p:sp>
      <p:sp>
        <p:nvSpPr>
          <p:cNvPr id="16" name="Shape">
            <a:extLst>
              <a:ext uri="{FF2B5EF4-FFF2-40B4-BE49-F238E27FC236}">
                <a16:creationId xmlns:a16="http://schemas.microsoft.com/office/drawing/2014/main" id="{F8C7D6A4-64F3-4589-972E-E681AC94A522}"/>
              </a:ext>
            </a:extLst>
          </p:cNvPr>
          <p:cNvSpPr/>
          <p:nvPr/>
        </p:nvSpPr>
        <p:spPr>
          <a:xfrm>
            <a:off x="5583039" y="3480696"/>
            <a:ext cx="288142" cy="288142"/>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cubicBezTo>
                  <a:pt x="4877" y="0"/>
                  <a:pt x="0" y="4877"/>
                  <a:pt x="0" y="10800"/>
                </a:cubicBezTo>
                <a:cubicBezTo>
                  <a:pt x="0" y="16723"/>
                  <a:pt x="4877" y="21600"/>
                  <a:pt x="10800" y="21600"/>
                </a:cubicBezTo>
                <a:cubicBezTo>
                  <a:pt x="16723" y="21600"/>
                  <a:pt x="21600" y="16723"/>
                  <a:pt x="21600" y="10800"/>
                </a:cubicBezTo>
                <a:cubicBezTo>
                  <a:pt x="21600" y="4877"/>
                  <a:pt x="16723" y="0"/>
                  <a:pt x="10800" y="0"/>
                </a:cubicBezTo>
                <a:close/>
                <a:moveTo>
                  <a:pt x="20206" y="10452"/>
                </a:moveTo>
                <a:cubicBezTo>
                  <a:pt x="16026" y="10452"/>
                  <a:pt x="16026" y="10452"/>
                  <a:pt x="16026" y="10452"/>
                </a:cubicBezTo>
                <a:cubicBezTo>
                  <a:pt x="16026" y="8884"/>
                  <a:pt x="15677" y="7490"/>
                  <a:pt x="15155" y="6097"/>
                </a:cubicBezTo>
                <a:cubicBezTo>
                  <a:pt x="16200" y="5748"/>
                  <a:pt x="17071" y="5226"/>
                  <a:pt x="17768" y="4529"/>
                </a:cubicBezTo>
                <a:cubicBezTo>
                  <a:pt x="19161" y="6097"/>
                  <a:pt x="20032" y="8187"/>
                  <a:pt x="20206" y="10452"/>
                </a:cubicBezTo>
                <a:close/>
                <a:moveTo>
                  <a:pt x="10452" y="20206"/>
                </a:moveTo>
                <a:cubicBezTo>
                  <a:pt x="9232" y="19161"/>
                  <a:pt x="8361" y="17942"/>
                  <a:pt x="7490" y="16548"/>
                </a:cubicBezTo>
                <a:cubicBezTo>
                  <a:pt x="8535" y="16200"/>
                  <a:pt x="9406" y="16026"/>
                  <a:pt x="10452" y="16026"/>
                </a:cubicBezTo>
                <a:cubicBezTo>
                  <a:pt x="10452" y="20206"/>
                  <a:pt x="10452" y="20206"/>
                  <a:pt x="10452" y="20206"/>
                </a:cubicBezTo>
                <a:cubicBezTo>
                  <a:pt x="10452" y="20206"/>
                  <a:pt x="10452" y="20206"/>
                  <a:pt x="10452" y="20206"/>
                </a:cubicBezTo>
                <a:close/>
                <a:moveTo>
                  <a:pt x="11148" y="1394"/>
                </a:moveTo>
                <a:cubicBezTo>
                  <a:pt x="12542" y="2439"/>
                  <a:pt x="13587" y="4006"/>
                  <a:pt x="14284" y="5748"/>
                </a:cubicBezTo>
                <a:cubicBezTo>
                  <a:pt x="13239" y="6097"/>
                  <a:pt x="12194" y="6271"/>
                  <a:pt x="11148" y="6271"/>
                </a:cubicBezTo>
                <a:cubicBezTo>
                  <a:pt x="11148" y="1394"/>
                  <a:pt x="11148" y="1394"/>
                  <a:pt x="11148" y="1394"/>
                </a:cubicBezTo>
                <a:cubicBezTo>
                  <a:pt x="11148" y="1394"/>
                  <a:pt x="11148" y="1394"/>
                  <a:pt x="11148" y="1394"/>
                </a:cubicBezTo>
                <a:close/>
                <a:moveTo>
                  <a:pt x="12368" y="1568"/>
                </a:moveTo>
                <a:cubicBezTo>
                  <a:pt x="14284" y="1916"/>
                  <a:pt x="16026" y="2787"/>
                  <a:pt x="17419" y="4006"/>
                </a:cubicBezTo>
                <a:cubicBezTo>
                  <a:pt x="16548" y="4529"/>
                  <a:pt x="15852" y="5052"/>
                  <a:pt x="14981" y="5400"/>
                </a:cubicBezTo>
                <a:cubicBezTo>
                  <a:pt x="14284" y="4006"/>
                  <a:pt x="13413" y="2613"/>
                  <a:pt x="12368" y="1568"/>
                </a:cubicBezTo>
                <a:close/>
                <a:moveTo>
                  <a:pt x="10452" y="1394"/>
                </a:moveTo>
                <a:cubicBezTo>
                  <a:pt x="10452" y="6271"/>
                  <a:pt x="10452" y="6271"/>
                  <a:pt x="10452" y="6271"/>
                </a:cubicBezTo>
                <a:cubicBezTo>
                  <a:pt x="9406" y="6271"/>
                  <a:pt x="8361" y="6097"/>
                  <a:pt x="7316" y="5748"/>
                </a:cubicBezTo>
                <a:cubicBezTo>
                  <a:pt x="8013" y="4006"/>
                  <a:pt x="9058" y="2439"/>
                  <a:pt x="10452" y="1394"/>
                </a:cubicBezTo>
                <a:cubicBezTo>
                  <a:pt x="10452" y="1394"/>
                  <a:pt x="10452" y="1394"/>
                  <a:pt x="10452" y="1394"/>
                </a:cubicBezTo>
                <a:close/>
                <a:moveTo>
                  <a:pt x="6619" y="5400"/>
                </a:moveTo>
                <a:cubicBezTo>
                  <a:pt x="5748" y="5052"/>
                  <a:pt x="5052" y="4529"/>
                  <a:pt x="4181" y="4006"/>
                </a:cubicBezTo>
                <a:cubicBezTo>
                  <a:pt x="5574" y="2787"/>
                  <a:pt x="7316" y="1916"/>
                  <a:pt x="9232" y="1568"/>
                </a:cubicBezTo>
                <a:cubicBezTo>
                  <a:pt x="8187" y="2613"/>
                  <a:pt x="7316" y="4006"/>
                  <a:pt x="6619" y="5400"/>
                </a:cubicBezTo>
                <a:close/>
                <a:moveTo>
                  <a:pt x="6968" y="6271"/>
                </a:moveTo>
                <a:cubicBezTo>
                  <a:pt x="8187" y="6619"/>
                  <a:pt x="9232" y="6968"/>
                  <a:pt x="10452" y="6968"/>
                </a:cubicBezTo>
                <a:cubicBezTo>
                  <a:pt x="10452" y="10452"/>
                  <a:pt x="10452" y="10452"/>
                  <a:pt x="10452" y="10452"/>
                </a:cubicBezTo>
                <a:cubicBezTo>
                  <a:pt x="6271" y="10452"/>
                  <a:pt x="6271" y="10452"/>
                  <a:pt x="6271" y="10452"/>
                </a:cubicBezTo>
                <a:cubicBezTo>
                  <a:pt x="6271" y="9058"/>
                  <a:pt x="6619" y="7665"/>
                  <a:pt x="6968" y="6271"/>
                </a:cubicBezTo>
                <a:close/>
                <a:moveTo>
                  <a:pt x="10452" y="11148"/>
                </a:moveTo>
                <a:cubicBezTo>
                  <a:pt x="10452" y="15329"/>
                  <a:pt x="10452" y="15329"/>
                  <a:pt x="10452" y="15329"/>
                </a:cubicBezTo>
                <a:cubicBezTo>
                  <a:pt x="9406" y="15329"/>
                  <a:pt x="8361" y="15503"/>
                  <a:pt x="7316" y="15852"/>
                </a:cubicBezTo>
                <a:cubicBezTo>
                  <a:pt x="6619" y="14458"/>
                  <a:pt x="6271" y="12890"/>
                  <a:pt x="6271" y="11148"/>
                </a:cubicBezTo>
                <a:lnTo>
                  <a:pt x="10452" y="11148"/>
                </a:lnTo>
                <a:close/>
                <a:moveTo>
                  <a:pt x="9232" y="20032"/>
                </a:moveTo>
                <a:cubicBezTo>
                  <a:pt x="7490" y="19858"/>
                  <a:pt x="5923" y="18987"/>
                  <a:pt x="4703" y="17942"/>
                </a:cubicBezTo>
                <a:cubicBezTo>
                  <a:pt x="5400" y="17419"/>
                  <a:pt x="6097" y="17071"/>
                  <a:pt x="6968" y="16723"/>
                </a:cubicBezTo>
                <a:cubicBezTo>
                  <a:pt x="7490" y="17942"/>
                  <a:pt x="8361" y="19161"/>
                  <a:pt x="9232" y="20032"/>
                </a:cubicBezTo>
                <a:close/>
                <a:moveTo>
                  <a:pt x="11148" y="20206"/>
                </a:moveTo>
                <a:cubicBezTo>
                  <a:pt x="11148" y="16026"/>
                  <a:pt x="11148" y="16026"/>
                  <a:pt x="11148" y="16026"/>
                </a:cubicBezTo>
                <a:cubicBezTo>
                  <a:pt x="12194" y="16026"/>
                  <a:pt x="13065" y="16200"/>
                  <a:pt x="14110" y="16548"/>
                </a:cubicBezTo>
                <a:cubicBezTo>
                  <a:pt x="13239" y="17942"/>
                  <a:pt x="12368" y="19161"/>
                  <a:pt x="11148" y="20206"/>
                </a:cubicBezTo>
                <a:cubicBezTo>
                  <a:pt x="11148" y="20206"/>
                  <a:pt x="11148" y="20206"/>
                  <a:pt x="11148" y="20206"/>
                </a:cubicBezTo>
                <a:close/>
                <a:moveTo>
                  <a:pt x="14632" y="16723"/>
                </a:moveTo>
                <a:cubicBezTo>
                  <a:pt x="15503" y="17071"/>
                  <a:pt x="16200" y="17419"/>
                  <a:pt x="16897" y="17942"/>
                </a:cubicBezTo>
                <a:cubicBezTo>
                  <a:pt x="15677" y="18987"/>
                  <a:pt x="14110" y="19858"/>
                  <a:pt x="12368" y="20032"/>
                </a:cubicBezTo>
                <a:cubicBezTo>
                  <a:pt x="13239" y="19161"/>
                  <a:pt x="14110" y="17942"/>
                  <a:pt x="14632" y="16723"/>
                </a:cubicBezTo>
                <a:close/>
                <a:moveTo>
                  <a:pt x="14284" y="15852"/>
                </a:moveTo>
                <a:cubicBezTo>
                  <a:pt x="13239" y="15503"/>
                  <a:pt x="12194" y="15329"/>
                  <a:pt x="11148" y="15329"/>
                </a:cubicBezTo>
                <a:cubicBezTo>
                  <a:pt x="11148" y="11148"/>
                  <a:pt x="11148" y="11148"/>
                  <a:pt x="11148" y="11148"/>
                </a:cubicBezTo>
                <a:cubicBezTo>
                  <a:pt x="15329" y="11148"/>
                  <a:pt x="15329" y="11148"/>
                  <a:pt x="15329" y="11148"/>
                </a:cubicBezTo>
                <a:cubicBezTo>
                  <a:pt x="15329" y="12890"/>
                  <a:pt x="14981" y="14458"/>
                  <a:pt x="14284" y="15852"/>
                </a:cubicBezTo>
                <a:close/>
                <a:moveTo>
                  <a:pt x="11148" y="10452"/>
                </a:moveTo>
                <a:cubicBezTo>
                  <a:pt x="11148" y="6968"/>
                  <a:pt x="11148" y="6968"/>
                  <a:pt x="11148" y="6968"/>
                </a:cubicBezTo>
                <a:cubicBezTo>
                  <a:pt x="12368" y="6968"/>
                  <a:pt x="13413" y="6619"/>
                  <a:pt x="14632" y="6271"/>
                </a:cubicBezTo>
                <a:cubicBezTo>
                  <a:pt x="14981" y="7665"/>
                  <a:pt x="15329" y="9058"/>
                  <a:pt x="15329" y="10452"/>
                </a:cubicBezTo>
                <a:lnTo>
                  <a:pt x="11148" y="10452"/>
                </a:lnTo>
                <a:close/>
                <a:moveTo>
                  <a:pt x="3832" y="4529"/>
                </a:moveTo>
                <a:cubicBezTo>
                  <a:pt x="4529" y="5226"/>
                  <a:pt x="5400" y="5748"/>
                  <a:pt x="6445" y="6097"/>
                </a:cubicBezTo>
                <a:cubicBezTo>
                  <a:pt x="5923" y="7490"/>
                  <a:pt x="5574" y="8884"/>
                  <a:pt x="5574" y="10452"/>
                </a:cubicBezTo>
                <a:cubicBezTo>
                  <a:pt x="1394" y="10452"/>
                  <a:pt x="1394" y="10452"/>
                  <a:pt x="1394" y="10452"/>
                </a:cubicBezTo>
                <a:cubicBezTo>
                  <a:pt x="1568" y="8187"/>
                  <a:pt x="2439" y="6097"/>
                  <a:pt x="3832" y="4529"/>
                </a:cubicBezTo>
                <a:close/>
                <a:moveTo>
                  <a:pt x="1394" y="11148"/>
                </a:moveTo>
                <a:cubicBezTo>
                  <a:pt x="5574" y="11148"/>
                  <a:pt x="5574" y="11148"/>
                  <a:pt x="5574" y="11148"/>
                </a:cubicBezTo>
                <a:cubicBezTo>
                  <a:pt x="5574" y="12890"/>
                  <a:pt x="5923" y="14632"/>
                  <a:pt x="6619" y="16200"/>
                </a:cubicBezTo>
                <a:cubicBezTo>
                  <a:pt x="5748" y="16548"/>
                  <a:pt x="4877" y="16897"/>
                  <a:pt x="4181" y="17419"/>
                </a:cubicBezTo>
                <a:cubicBezTo>
                  <a:pt x="2613" y="15852"/>
                  <a:pt x="1568" y="13587"/>
                  <a:pt x="1394" y="11148"/>
                </a:cubicBezTo>
                <a:close/>
                <a:moveTo>
                  <a:pt x="17419" y="17419"/>
                </a:moveTo>
                <a:cubicBezTo>
                  <a:pt x="16723" y="16897"/>
                  <a:pt x="15852" y="16548"/>
                  <a:pt x="14981" y="16200"/>
                </a:cubicBezTo>
                <a:cubicBezTo>
                  <a:pt x="15677" y="14632"/>
                  <a:pt x="16026" y="12890"/>
                  <a:pt x="16026" y="11148"/>
                </a:cubicBezTo>
                <a:cubicBezTo>
                  <a:pt x="20206" y="11148"/>
                  <a:pt x="20206" y="11148"/>
                  <a:pt x="20206" y="11148"/>
                </a:cubicBezTo>
                <a:cubicBezTo>
                  <a:pt x="20032" y="13587"/>
                  <a:pt x="18987" y="15852"/>
                  <a:pt x="17419" y="17419"/>
                </a:cubicBezTo>
                <a:close/>
              </a:path>
            </a:pathLst>
          </a:custGeom>
          <a:solidFill>
            <a:srgbClr val="0081C6"/>
          </a:solidFill>
          <a:ln w="12700">
            <a:miter lim="400000"/>
          </a:ln>
        </p:spPr>
        <p:txBody>
          <a:bodyPr lIns="45719" rIns="45719"/>
          <a:lstStyle/>
          <a:p>
            <a:endParaRPr/>
          </a:p>
        </p:txBody>
      </p:sp>
      <p:pic>
        <p:nvPicPr>
          <p:cNvPr id="4" name="Picture 3" descr="A picture containing text, typewriter&#10;&#10;Description automatically generated">
            <a:extLst>
              <a:ext uri="{FF2B5EF4-FFF2-40B4-BE49-F238E27FC236}">
                <a16:creationId xmlns:a16="http://schemas.microsoft.com/office/drawing/2014/main" id="{84F0E59C-1299-4D2F-9A6E-DDF5409E5223}"/>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0" y="4"/>
            <a:ext cx="4572000" cy="6858000"/>
          </a:xfrm>
          <a:prstGeom prst="rect">
            <a:avLst/>
          </a:prstGeom>
        </p:spPr>
      </p:pic>
      <p:pic>
        <p:nvPicPr>
          <p:cNvPr id="17" name="Picture 16" descr="Qr code&#10;&#10;Description automatically generated">
            <a:extLst>
              <a:ext uri="{FF2B5EF4-FFF2-40B4-BE49-F238E27FC236}">
                <a16:creationId xmlns:a16="http://schemas.microsoft.com/office/drawing/2014/main" id="{7BEF6982-CBFF-4E9E-B935-6967839BB75F}"/>
              </a:ext>
            </a:extLst>
          </p:cNvPr>
          <p:cNvPicPr>
            <a:picLocks noChangeAspect="1"/>
          </p:cNvPicPr>
          <p:nvPr/>
        </p:nvPicPr>
        <p:blipFill>
          <a:blip r:embed="rId4">
            <a:duotone>
              <a:schemeClr val="accent1">
                <a:shade val="45000"/>
                <a:satMod val="135000"/>
              </a:schemeClr>
              <a:prstClr val="white"/>
            </a:duotone>
            <a:extLst>
              <a:ext uri="{28A0092B-C50C-407E-A947-70E740481C1C}">
                <a14:useLocalDpi xmlns:a14="http://schemas.microsoft.com/office/drawing/2010/main"/>
              </a:ext>
            </a:extLst>
          </a:blip>
          <a:stretch>
            <a:fillRect/>
          </a:stretch>
        </p:blipFill>
        <p:spPr>
          <a:xfrm>
            <a:off x="5497422" y="4124487"/>
            <a:ext cx="1923284" cy="1923284"/>
          </a:xfrm>
          <a:prstGeom prst="rect">
            <a:avLst/>
          </a:prstGeom>
        </p:spPr>
      </p:pic>
    </p:spTree>
    <p:extLst>
      <p:ext uri="{BB962C8B-B14F-4D97-AF65-F5344CB8AC3E}">
        <p14:creationId xmlns:p14="http://schemas.microsoft.com/office/powerpoint/2010/main" val="34174152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3391</TotalTime>
  <Words>1081</Words>
  <Application>Microsoft Macintosh PowerPoint</Application>
  <PresentationFormat>Widescreen</PresentationFormat>
  <Paragraphs>160</Paragraphs>
  <Slides>9</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Calibri</vt:lpstr>
      <vt:lpstr>Calibri Light</vt:lpstr>
      <vt:lpstr>Courier New</vt:lpstr>
      <vt:lpstr>Helvetica Neue</vt:lpstr>
      <vt:lpstr>Poppins Medium</vt:lpstr>
      <vt:lpstr>Office Theme</vt:lpstr>
      <vt:lpstr>About Us</vt:lpstr>
      <vt:lpstr>PowerPoint Presentation</vt:lpstr>
      <vt:lpstr>PowerPoint Presentation</vt:lpstr>
      <vt:lpstr> Disposition Services</vt:lpstr>
      <vt:lpstr>Case Study </vt:lpstr>
      <vt:lpstr>Case Study</vt:lpstr>
      <vt:lpstr>Case Study  </vt:lpstr>
      <vt:lpstr>Let’s Connect!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Dave - Home</dc:creator>
  <cp:lastModifiedBy>Ginna Ryan</cp:lastModifiedBy>
  <cp:revision>197</cp:revision>
  <cp:lastPrinted>2021-03-25T02:25:50Z</cp:lastPrinted>
  <dcterms:created xsi:type="dcterms:W3CDTF">2019-05-08T16:17:10Z</dcterms:created>
  <dcterms:modified xsi:type="dcterms:W3CDTF">2021-04-06T17:11:13Z</dcterms:modified>
</cp:coreProperties>
</file>