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53" r:id="rId4"/>
    <p:sldMasterId id="2147483767" r:id="rId5"/>
    <p:sldMasterId id="2147483784" r:id="rId6"/>
  </p:sldMasterIdLst>
  <p:notesMasterIdLst>
    <p:notesMasterId r:id="rId24"/>
  </p:notesMasterIdLst>
  <p:handoutMasterIdLst>
    <p:handoutMasterId r:id="rId25"/>
  </p:handoutMasterIdLst>
  <p:sldIdLst>
    <p:sldId id="843" r:id="rId7"/>
    <p:sldId id="271" r:id="rId8"/>
    <p:sldId id="842" r:id="rId9"/>
    <p:sldId id="841" r:id="rId10"/>
    <p:sldId id="829" r:id="rId11"/>
    <p:sldId id="757" r:id="rId12"/>
    <p:sldId id="804" r:id="rId13"/>
    <p:sldId id="836" r:id="rId14"/>
    <p:sldId id="805" r:id="rId15"/>
    <p:sldId id="807" r:id="rId16"/>
    <p:sldId id="815" r:id="rId17"/>
    <p:sldId id="768" r:id="rId18"/>
    <p:sldId id="838" r:id="rId19"/>
    <p:sldId id="839" r:id="rId20"/>
    <p:sldId id="824" r:id="rId21"/>
    <p:sldId id="833" r:id="rId22"/>
    <p:sldId id="834" r:id="rId23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748BB49-A3BF-4DF8-A63E-E34CC984C584}">
          <p14:sldIdLst>
            <p14:sldId id="843"/>
            <p14:sldId id="271"/>
            <p14:sldId id="842"/>
            <p14:sldId id="841"/>
            <p14:sldId id="829"/>
            <p14:sldId id="757"/>
          </p14:sldIdLst>
        </p14:section>
        <p14:section name="Untitled Section" id="{8129FA75-DD1F-443E-A4FE-4791AECE4285}">
          <p14:sldIdLst>
            <p14:sldId id="804"/>
            <p14:sldId id="836"/>
            <p14:sldId id="805"/>
            <p14:sldId id="807"/>
            <p14:sldId id="815"/>
            <p14:sldId id="768"/>
            <p14:sldId id="838"/>
            <p14:sldId id="839"/>
            <p14:sldId id="824"/>
            <p14:sldId id="833"/>
            <p14:sldId id="834"/>
          </p14:sldIdLst>
        </p14:section>
        <p14:section name="Untitled Section" id="{9500AF48-EC6C-46BD-95D0-CD928A70322D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ginia Midkiff" initials="VM" lastIdx="6" clrIdx="0">
    <p:extLst>
      <p:ext uri="{19B8F6BF-5375-455C-9EA6-DF929625EA0E}">
        <p15:presenceInfo xmlns:p15="http://schemas.microsoft.com/office/powerpoint/2012/main" userId="S-1-5-21-3067351337-653039417-3805516683-131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38B349"/>
    <a:srgbClr val="B6E8BD"/>
    <a:srgbClr val="79D586"/>
    <a:srgbClr val="426AB2"/>
    <a:srgbClr val="CECDD3"/>
    <a:srgbClr val="C0C0C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29" autoAdjust="0"/>
    <p:restoredTop sz="96374" autoAdjust="0"/>
  </p:normalViewPr>
  <p:slideViewPr>
    <p:cSldViewPr snapToGrid="0">
      <p:cViewPr varScale="1">
        <p:scale>
          <a:sx n="41" d="100"/>
          <a:sy n="41" d="100"/>
        </p:scale>
        <p:origin x="30" y="522"/>
      </p:cViewPr>
      <p:guideLst/>
    </p:cSldViewPr>
  </p:slideViewPr>
  <p:outlineViewPr>
    <p:cViewPr>
      <p:scale>
        <a:sx n="33" d="100"/>
        <a:sy n="33" d="100"/>
      </p:scale>
      <p:origin x="0" y="-247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8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42CF983-9E76-4D83-9E4A-993B283C5B89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5952E4-8C4E-4FCE-828D-F62E27CB6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54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CD0593-82C1-4F07-9B4B-58EADAD94F97}" type="datetimeFigureOut">
              <a:rPr lang="en-US" smtClean="0"/>
              <a:t>10/17/2018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4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1BAF182-06FD-4DA9-A2FD-0DCFD08F84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23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  <a:p>
            <a:endParaRPr lang="en-US" dirty="0"/>
          </a:p>
          <a:p>
            <a:r>
              <a:rPr lang="en-US" dirty="0"/>
              <a:t>Start with a short overview of NEF/LISC interest/activities in Opportunity Zones.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AF182-06FD-4DA9-A2FD-0DCFD08F842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971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AF182-06FD-4DA9-A2FD-0DCFD08F842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70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AF182-06FD-4DA9-A2FD-0DCFD08F842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10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AF182-06FD-4DA9-A2FD-0DCFD08F842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774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BAF182-06FD-4DA9-A2FD-0DCFD08F842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733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NEF_25Years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487" y="4775219"/>
            <a:ext cx="1322916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Autofit/>
          </a:bodyPr>
          <a:lstStyle/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1208630" y="1581169"/>
            <a:ext cx="8172449" cy="1470025"/>
          </a:xfrm>
        </p:spPr>
        <p:txBody>
          <a:bodyPr/>
          <a:lstStyle>
            <a:lvl1pPr>
              <a:defRPr sz="27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0" y="4673600"/>
            <a:ext cx="12192000" cy="1447800"/>
          </a:xfrm>
          <a:solidFill>
            <a:schemeClr val="bg1"/>
          </a:solidFill>
        </p:spPr>
        <p:txBody>
          <a:bodyPr lIns="889000" tIns="101600"/>
          <a:lstStyle>
            <a:lvl1pPr marL="0" indent="0" algn="l">
              <a:lnSpc>
                <a:spcPts val="1650"/>
              </a:lnSpc>
              <a:spcBef>
                <a:spcPts val="0"/>
              </a:spcBef>
              <a:buNone/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  <a:lvl2pPr marL="342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71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solidFill>
          <a:srgbClr val="707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A707FE-69D5-42EB-B2D4-F705A06AA9C5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43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CF2349-0132-4A1B-A92F-F54FB797F319}"/>
              </a:ext>
            </a:extLst>
          </p:cNvPr>
          <p:cNvSpPr/>
          <p:nvPr/>
        </p:nvSpPr>
        <p:spPr>
          <a:xfrm>
            <a:off x="0" y="0"/>
            <a:ext cx="2590800" cy="2952750"/>
          </a:xfrm>
          <a:prstGeom prst="rect">
            <a:avLst/>
          </a:prstGeom>
          <a:solidFill>
            <a:srgbClr val="707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9E1F01-3AD4-470A-88EA-450106666952}"/>
              </a:ext>
            </a:extLst>
          </p:cNvPr>
          <p:cNvSpPr/>
          <p:nvPr/>
        </p:nvSpPr>
        <p:spPr>
          <a:xfrm>
            <a:off x="0" y="1"/>
            <a:ext cx="3632200" cy="1890713"/>
          </a:xfrm>
          <a:prstGeom prst="rect">
            <a:avLst/>
          </a:prstGeom>
          <a:solidFill>
            <a:srgbClr val="707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72265F-37BF-46C1-BE96-00AFEBBACB39}"/>
              </a:ext>
            </a:extLst>
          </p:cNvPr>
          <p:cNvSpPr/>
          <p:nvPr/>
        </p:nvSpPr>
        <p:spPr>
          <a:xfrm>
            <a:off x="1136651" y="801689"/>
            <a:ext cx="1454149" cy="1089025"/>
          </a:xfrm>
          <a:prstGeom prst="rect">
            <a:avLst/>
          </a:prstGeom>
          <a:solidFill>
            <a:srgbClr val="343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D2C76C8F-72BC-4076-92DF-7D32EEB74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8" t="22263" r="45415" b="47443"/>
          <a:stretch>
            <a:fillRect/>
          </a:stretch>
        </p:blipFill>
        <p:spPr bwMode="auto">
          <a:xfrm>
            <a:off x="3721101" y="47625"/>
            <a:ext cx="2298700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76DC36B-F891-4F20-84FC-9608F9A2E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3" r="45041" b="85"/>
          <a:stretch>
            <a:fillRect/>
          </a:stretch>
        </p:blipFill>
        <p:spPr bwMode="auto">
          <a:xfrm>
            <a:off x="2679701" y="1957388"/>
            <a:ext cx="334010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C9FF95C4-D75B-4BA8-9E00-6A11E7394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t="148" r="11372" b="-504"/>
          <a:stretch>
            <a:fillRect/>
          </a:stretch>
        </p:blipFill>
        <p:spPr bwMode="auto">
          <a:xfrm>
            <a:off x="88901" y="3021014"/>
            <a:ext cx="250190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82498B2F-1B58-4031-A5FA-CB802D343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7793567" y="801688"/>
            <a:ext cx="2829984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6603999" y="2457451"/>
            <a:ext cx="5092700" cy="1496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aseline="0"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8146473" y="5132918"/>
            <a:ext cx="3550227" cy="149648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000" baseline="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1273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bg>
      <p:bgPr>
        <a:solidFill>
          <a:srgbClr val="707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21FC41-565F-4A69-A470-41BB8C6E863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343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F71C81-48BB-4FFF-857F-994E5D6D50DA}"/>
              </a:ext>
            </a:extLst>
          </p:cNvPr>
          <p:cNvSpPr/>
          <p:nvPr/>
        </p:nvSpPr>
        <p:spPr>
          <a:xfrm>
            <a:off x="0" y="0"/>
            <a:ext cx="2590800" cy="2952750"/>
          </a:xfrm>
          <a:prstGeom prst="rect">
            <a:avLst/>
          </a:prstGeom>
          <a:solidFill>
            <a:srgbClr val="707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EAFA41-0083-4FFF-81F0-D038141DF4A5}"/>
              </a:ext>
            </a:extLst>
          </p:cNvPr>
          <p:cNvSpPr/>
          <p:nvPr/>
        </p:nvSpPr>
        <p:spPr>
          <a:xfrm>
            <a:off x="0" y="1"/>
            <a:ext cx="3632200" cy="1890713"/>
          </a:xfrm>
          <a:prstGeom prst="rect">
            <a:avLst/>
          </a:prstGeom>
          <a:solidFill>
            <a:srgbClr val="7076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EB2426-942A-48EB-B037-F8E05A4A318D}"/>
              </a:ext>
            </a:extLst>
          </p:cNvPr>
          <p:cNvSpPr/>
          <p:nvPr/>
        </p:nvSpPr>
        <p:spPr>
          <a:xfrm>
            <a:off x="1136651" y="801689"/>
            <a:ext cx="1454149" cy="1089025"/>
          </a:xfrm>
          <a:prstGeom prst="rect">
            <a:avLst/>
          </a:prstGeom>
          <a:solidFill>
            <a:srgbClr val="343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E3EE6843-0038-47CD-8942-6C689C334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7793567" y="801688"/>
            <a:ext cx="2829984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6603999" y="2457451"/>
            <a:ext cx="5092700" cy="1496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 baseline="0"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8184445" y="5132918"/>
            <a:ext cx="3512255" cy="1496483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000" baseline="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721101" y="47625"/>
            <a:ext cx="2298700" cy="1843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2679701" y="1965701"/>
            <a:ext cx="3340100" cy="4838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88898" y="3020767"/>
            <a:ext cx="2501900" cy="37836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64555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B067F547-ADC6-4F08-AABF-F2058C833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437A299-3628-400D-A36E-8FCA99155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2758" y="1222143"/>
            <a:ext cx="9525001" cy="5429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502759" y="1755543"/>
            <a:ext cx="9525000" cy="2305050"/>
          </a:xfrm>
          <a:prstGeom prst="rect">
            <a:avLst/>
          </a:prstGeom>
        </p:spPr>
        <p:txBody>
          <a:bodyPr/>
          <a:lstStyle>
            <a:lvl1pPr>
              <a:defRPr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b="0">
                <a:latin typeface="Calibri" panose="020F0502020204030204" pitchFamily="34" charset="0"/>
              </a:defRPr>
            </a:lvl2pPr>
            <a:lvl3pPr>
              <a:defRPr b="0">
                <a:latin typeface="Calibri" panose="020F0502020204030204" pitchFamily="34" charset="0"/>
              </a:defRPr>
            </a:lvl3pPr>
            <a:lvl4pPr>
              <a:defRPr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319224" y="201852"/>
            <a:ext cx="9965267" cy="126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BD290C-D56D-4244-9BC2-181518A1030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343D1B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2CE1337-02AB-4E71-BC4A-7E3A7462BF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86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ED29C0D2-EABB-4622-914A-8E73F3BAF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647A77F-D1EC-4FBC-97D7-A5FCF9952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2648" y="1263708"/>
            <a:ext cx="10261600" cy="3634581"/>
          </a:xfrm>
          <a:prstGeom prst="rect">
            <a:avLst/>
          </a:prstGeom>
        </p:spPr>
        <p:txBody>
          <a:bodyPr/>
          <a:lstStyle>
            <a:lvl1pPr>
              <a:defRPr b="1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319224" y="201852"/>
            <a:ext cx="9965267" cy="126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32F7F-EE87-4A1C-B728-24329A083C4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343D1B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89304F3-0AE4-4D0F-A17C-9837C5415F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14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DC09C59F-75FD-412D-B631-E332C4F02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81EE251-D705-4DD2-904F-0E92BA7EE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43827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2100" y="143827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319224" y="201852"/>
            <a:ext cx="9965267" cy="126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6CBBB-E2C3-4A5B-8B69-06B3D1DBC8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343D1B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FCA1EB4-CBBF-476C-AA5E-D11BAA8C9B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86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1AA8A0A7-C4FC-4AFC-82F9-BBC591A1B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A061D44-A7E6-4F82-B77B-FDC71B182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4201" y="1649413"/>
            <a:ext cx="461010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4201" y="2289175"/>
            <a:ext cx="4610100" cy="4054475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77568" y="1649413"/>
            <a:ext cx="4804833" cy="6549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77568" y="2289175"/>
            <a:ext cx="4804833" cy="40449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319224" y="201852"/>
            <a:ext cx="9965267" cy="126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5B031-50E3-4368-9E3D-43AFBD567D2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343D1B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1CFBCB6-D8D7-4292-A999-FE9F26FC87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13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8BBED0FC-2B72-4CC4-9A34-7AA2B3B8E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5BF841E-DAD2-49EA-8320-FC64CCF6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099" y="4800600"/>
            <a:ext cx="92329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>
                <a:solidFill>
                  <a:srgbClr val="70763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72216" y="1447800"/>
            <a:ext cx="9230784" cy="2924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70101" y="5367339"/>
            <a:ext cx="9232900" cy="7000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319224" y="201852"/>
            <a:ext cx="9965267" cy="126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63A06CF-13CD-426A-8261-086CBFDFB58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343D1B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2D46BF8-43B7-42EA-A530-90EA7EB132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228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54EA1E8C-A1FE-4FB1-8601-20E8F179E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5C5A3D-33CE-4D03-8BEB-D2F49D0DF357}"/>
              </a:ext>
            </a:extLst>
          </p:cNvPr>
          <p:cNvSpPr/>
          <p:nvPr/>
        </p:nvSpPr>
        <p:spPr>
          <a:xfrm>
            <a:off x="0" y="1000126"/>
            <a:ext cx="12192000" cy="5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A2E0315-DF76-4267-8423-E35051D43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5790" y="4733925"/>
            <a:ext cx="92329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>
                <a:solidFill>
                  <a:srgbClr val="707638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67907" y="1381125"/>
            <a:ext cx="9230784" cy="2924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5791" y="5300664"/>
            <a:ext cx="9232900" cy="7000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319224" y="201852"/>
            <a:ext cx="9965267" cy="126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51EE356-C678-42A2-B69E-82B3F9F552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343D1B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E4309F-41DF-41A3-BCB2-6D102F6193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1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527A87AB-8E6C-44F1-BD81-4FC25CB8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15F79E-B79E-4E3C-88B6-FB7010BC8413}"/>
              </a:ext>
            </a:extLst>
          </p:cNvPr>
          <p:cNvSpPr/>
          <p:nvPr/>
        </p:nvSpPr>
        <p:spPr>
          <a:xfrm>
            <a:off x="0" y="1000126"/>
            <a:ext cx="12192000" cy="5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D09B07E7-BAF8-49AA-9F1B-221EDC522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000126"/>
            <a:ext cx="6040579" cy="2603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6040580" y="1000127"/>
            <a:ext cx="6151419" cy="2603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/>
          </p:nvPr>
        </p:nvSpPr>
        <p:spPr>
          <a:xfrm>
            <a:off x="-4" y="3603296"/>
            <a:ext cx="6040579" cy="27403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8"/>
          </p:nvPr>
        </p:nvSpPr>
        <p:spPr>
          <a:xfrm>
            <a:off x="6040575" y="3603294"/>
            <a:ext cx="6151419" cy="27403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1319224" y="201852"/>
            <a:ext cx="9965267" cy="126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BD040A1E-CF06-4FBC-A137-E5D3D6F41A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343D1B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1F0248-D84C-4F5A-A7B2-884B8E6153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081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CFF5C6F9-936C-4D57-B639-BE6FE2BE2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250">
            <a:extLst>
              <a:ext uri="{FF2B5EF4-FFF2-40B4-BE49-F238E27FC236}">
                <a16:creationId xmlns:a16="http://schemas.microsoft.com/office/drawing/2014/main" id="{18C10BB6-0726-4FE2-B715-A224CFB23BA5}"/>
              </a:ext>
            </a:extLst>
          </p:cNvPr>
          <p:cNvSpPr/>
          <p:nvPr/>
        </p:nvSpPr>
        <p:spPr>
          <a:xfrm>
            <a:off x="1" y="1000126"/>
            <a:ext cx="4112684" cy="5343525"/>
          </a:xfrm>
          <a:prstGeom prst="rect">
            <a:avLst/>
          </a:prstGeom>
          <a:solidFill>
            <a:srgbClr val="232A18"/>
          </a:solidFill>
          <a:ln>
            <a:noFill/>
          </a:ln>
        </p:spPr>
        <p:txBody>
          <a:bodyPr lIns="91425" tIns="45700" rIns="91425" bIns="457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fontAlgn="auto" hangingPunct="1"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Shape 257">
            <a:extLst>
              <a:ext uri="{FF2B5EF4-FFF2-40B4-BE49-F238E27FC236}">
                <a16:creationId xmlns:a16="http://schemas.microsoft.com/office/drawing/2014/main" id="{653CDBA1-21B5-42E8-B04A-95B27794692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8" t="1437" r="4143" b="832"/>
          <a:stretch>
            <a:fillRect/>
          </a:stretch>
        </p:blipFill>
        <p:spPr bwMode="auto">
          <a:xfrm>
            <a:off x="639234" y="1309688"/>
            <a:ext cx="2846917" cy="2195512"/>
          </a:xfrm>
          <a:prstGeom prst="rect">
            <a:avLst/>
          </a:prstGeom>
          <a:noFill/>
          <a:ln w="28575">
            <a:solidFill>
              <a:srgbClr val="70763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EB474E8-BDD4-490F-A54F-CC609B9E6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4" y="3797301"/>
            <a:ext cx="3636433" cy="1819275"/>
          </a:xfrm>
          <a:prstGeom prst="rect">
            <a:avLst/>
          </a:prstGeom>
          <a:noFill/>
          <a:ln w="28575">
            <a:solidFill>
              <a:srgbClr val="70763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4CD8A239-A7C7-4963-8F6C-C319729C5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444999" y="1247774"/>
            <a:ext cx="7522473" cy="5238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4445001" y="1761621"/>
            <a:ext cx="6959599" cy="181978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 b="0">
                <a:latin typeface="Calibri" panose="020F0502020204030204" pitchFamily="34" charset="0"/>
              </a:defRPr>
            </a:lvl2pPr>
            <a:lvl3pPr>
              <a:defRPr sz="1800" b="0">
                <a:latin typeface="Calibri" panose="020F0502020204030204" pitchFamily="34" charset="0"/>
              </a:defRPr>
            </a:lvl3pPr>
            <a:lvl4pPr>
              <a:defRPr sz="1600"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4"/>
          </p:nvPr>
        </p:nvSpPr>
        <p:spPr>
          <a:xfrm>
            <a:off x="4445002" y="4102233"/>
            <a:ext cx="6959599" cy="181978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 b="0">
                <a:latin typeface="Calibri" panose="020F0502020204030204" pitchFamily="34" charset="0"/>
              </a:defRPr>
            </a:lvl2pPr>
            <a:lvl3pPr>
              <a:defRPr sz="1800" b="0">
                <a:latin typeface="Calibri" panose="020F0502020204030204" pitchFamily="34" charset="0"/>
              </a:defRPr>
            </a:lvl3pPr>
            <a:lvl4pPr>
              <a:defRPr sz="1600"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319224" y="201852"/>
            <a:ext cx="9965267" cy="126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384B72-3A3A-420C-AB72-E787A135B7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5000" y="3581400"/>
            <a:ext cx="7613651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2D897C90-E9AF-440B-8995-72B278FD3B2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6BA66C-9A91-4DC0-B1A7-6E5BD1B8DA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108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 w/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00264B"/>
              </a:gs>
            </a:gsLst>
            <a:lin ang="5400000"/>
          </a:gradFill>
          <a:ln w="9525">
            <a:solidFill>
              <a:srgbClr val="002E5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n-US" altLang="en-US" sz="1350" dirty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208630" y="2336819"/>
            <a:ext cx="8172449" cy="1470025"/>
          </a:xfrm>
        </p:spPr>
        <p:txBody>
          <a:bodyPr/>
          <a:lstStyle>
            <a:lvl1pPr>
              <a:defRPr sz="27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4785525"/>
            <a:ext cx="12192000" cy="1447800"/>
          </a:xfrm>
          <a:solidFill>
            <a:schemeClr val="bg1"/>
          </a:solidFill>
        </p:spPr>
        <p:txBody>
          <a:bodyPr lIns="889000" tIns="101600"/>
          <a:lstStyle>
            <a:lvl1pPr marL="0" indent="0" algn="l">
              <a:lnSpc>
                <a:spcPts val="1650"/>
              </a:lnSpc>
              <a:spcBef>
                <a:spcPts val="0"/>
              </a:spcBef>
              <a:buNone/>
              <a:defRPr sz="1500" baseline="0">
                <a:solidFill>
                  <a:schemeClr val="tx1">
                    <a:tint val="75000"/>
                  </a:schemeClr>
                </a:solidFill>
              </a:defRPr>
            </a:lvl1pPr>
            <a:lvl2pPr marL="3428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07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D6FA7575-B409-4AE0-B702-072E3497A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hape 250">
            <a:extLst>
              <a:ext uri="{FF2B5EF4-FFF2-40B4-BE49-F238E27FC236}">
                <a16:creationId xmlns:a16="http://schemas.microsoft.com/office/drawing/2014/main" id="{92B9582A-2445-439D-B494-A131DB194377}"/>
              </a:ext>
            </a:extLst>
          </p:cNvPr>
          <p:cNvSpPr/>
          <p:nvPr/>
        </p:nvSpPr>
        <p:spPr>
          <a:xfrm>
            <a:off x="1" y="1000126"/>
            <a:ext cx="4112684" cy="5343525"/>
          </a:xfrm>
          <a:prstGeom prst="rect">
            <a:avLst/>
          </a:prstGeom>
          <a:solidFill>
            <a:srgbClr val="232A18"/>
          </a:solidFill>
          <a:ln>
            <a:noFill/>
          </a:ln>
        </p:spPr>
        <p:txBody>
          <a:bodyPr lIns="91425" tIns="45700" rIns="91425" bIns="457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fontAlgn="auto" hangingPunct="1"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ED1678C1-9EF2-404D-BB11-B9A6FCFDF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444999" y="1247774"/>
            <a:ext cx="7522473" cy="5238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4445001" y="1761621"/>
            <a:ext cx="6959599" cy="181978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 b="0">
                <a:latin typeface="Calibri" panose="020F0502020204030204" pitchFamily="34" charset="0"/>
              </a:defRPr>
            </a:lvl2pPr>
            <a:lvl3pPr>
              <a:defRPr sz="1800" b="0">
                <a:latin typeface="Calibri" panose="020F0502020204030204" pitchFamily="34" charset="0"/>
              </a:defRPr>
            </a:lvl3pPr>
            <a:lvl4pPr>
              <a:defRPr sz="1600"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4"/>
          </p:nvPr>
        </p:nvSpPr>
        <p:spPr>
          <a:xfrm>
            <a:off x="4445002" y="4102233"/>
            <a:ext cx="6959599" cy="181978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 b="0">
                <a:latin typeface="Calibri" panose="020F0502020204030204" pitchFamily="34" charset="0"/>
              </a:defRPr>
            </a:lvl2pPr>
            <a:lvl3pPr>
              <a:defRPr sz="1800" b="0">
                <a:latin typeface="Calibri" panose="020F0502020204030204" pitchFamily="34" charset="0"/>
              </a:defRPr>
            </a:lvl3pPr>
            <a:lvl4pPr>
              <a:defRPr sz="1600"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32479" y="1307063"/>
            <a:ext cx="2846917" cy="2195512"/>
          </a:xfrm>
          <a:prstGeom prst="rect">
            <a:avLst/>
          </a:prstGeom>
          <a:ln w="28575">
            <a:solidFill>
              <a:srgbClr val="707638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245534" y="3805613"/>
            <a:ext cx="3636433" cy="1819275"/>
          </a:xfrm>
          <a:prstGeom prst="rect">
            <a:avLst/>
          </a:prstGeom>
          <a:ln w="28575">
            <a:solidFill>
              <a:srgbClr val="707638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319224" y="201852"/>
            <a:ext cx="9965267" cy="126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FCFC7CCB-380E-4582-A4BB-0A2BD259EE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45000" y="3581400"/>
            <a:ext cx="7613651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6002FC79-9419-4CCD-8729-353DF6192AF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812FB46-6E39-4AB7-9E25-FDBFF355EDC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712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307CE88C-DC6D-4ED6-AB4B-6C83DE9B3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250">
            <a:extLst>
              <a:ext uri="{FF2B5EF4-FFF2-40B4-BE49-F238E27FC236}">
                <a16:creationId xmlns:a16="http://schemas.microsoft.com/office/drawing/2014/main" id="{DA3902B5-9C75-45D1-91B3-5FA07BD0426F}"/>
              </a:ext>
            </a:extLst>
          </p:cNvPr>
          <p:cNvSpPr/>
          <p:nvPr/>
        </p:nvSpPr>
        <p:spPr>
          <a:xfrm>
            <a:off x="279401" y="1944688"/>
            <a:ext cx="3833284" cy="3294062"/>
          </a:xfrm>
          <a:prstGeom prst="rect">
            <a:avLst/>
          </a:prstGeom>
          <a:solidFill>
            <a:srgbClr val="232A18"/>
          </a:solidFill>
          <a:ln>
            <a:noFill/>
          </a:ln>
        </p:spPr>
        <p:txBody>
          <a:bodyPr lIns="91425" tIns="45700" rIns="91425" bIns="457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fontAlgn="auto" hangingPunct="1"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2E31A07-1093-4AD4-806D-93518D0EF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21"/>
          <a:stretch>
            <a:fillRect/>
          </a:stretch>
        </p:blipFill>
        <p:spPr bwMode="auto">
          <a:xfrm>
            <a:off x="442385" y="2043113"/>
            <a:ext cx="3517900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9CD9F0B-1519-4F63-91E7-8F7EB020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444999" y="1247774"/>
            <a:ext cx="7522473" cy="5238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4445001" y="1761621"/>
            <a:ext cx="6959599" cy="181978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 b="0">
                <a:latin typeface="Calibri" panose="020F0502020204030204" pitchFamily="34" charset="0"/>
              </a:defRPr>
            </a:lvl2pPr>
            <a:lvl3pPr>
              <a:defRPr sz="1800" b="0">
                <a:latin typeface="Calibri" panose="020F0502020204030204" pitchFamily="34" charset="0"/>
              </a:defRPr>
            </a:lvl3pPr>
            <a:lvl4pPr>
              <a:defRPr sz="1600"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4"/>
          </p:nvPr>
        </p:nvSpPr>
        <p:spPr>
          <a:xfrm>
            <a:off x="4445002" y="4102233"/>
            <a:ext cx="6959599" cy="181978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 b="0">
                <a:latin typeface="Calibri" panose="020F0502020204030204" pitchFamily="34" charset="0"/>
              </a:defRPr>
            </a:lvl2pPr>
            <a:lvl3pPr>
              <a:defRPr sz="1800" b="0">
                <a:latin typeface="Calibri" panose="020F0502020204030204" pitchFamily="34" charset="0"/>
              </a:defRPr>
            </a:lvl3pPr>
            <a:lvl4pPr>
              <a:defRPr sz="1600"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319224" y="201852"/>
            <a:ext cx="9965267" cy="126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C8FACD0-AB76-4AEA-8B19-4D62DAA8E7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5000" y="3581400"/>
            <a:ext cx="7613651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6E3D354-D5CF-41BA-B5F0-DC15F9830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343D1B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341822D-6421-49F1-B066-D01C4231F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20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>
            <a:extLst>
              <a:ext uri="{FF2B5EF4-FFF2-40B4-BE49-F238E27FC236}">
                <a16:creationId xmlns:a16="http://schemas.microsoft.com/office/drawing/2014/main" id="{3CF59A68-5A43-4444-8E60-3C1470E47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250">
            <a:extLst>
              <a:ext uri="{FF2B5EF4-FFF2-40B4-BE49-F238E27FC236}">
                <a16:creationId xmlns:a16="http://schemas.microsoft.com/office/drawing/2014/main" id="{9E8779CE-524A-4A0A-8DD7-E326AFB9B04A}"/>
              </a:ext>
            </a:extLst>
          </p:cNvPr>
          <p:cNvSpPr/>
          <p:nvPr/>
        </p:nvSpPr>
        <p:spPr>
          <a:xfrm>
            <a:off x="279401" y="1944688"/>
            <a:ext cx="3833284" cy="3294062"/>
          </a:xfrm>
          <a:prstGeom prst="rect">
            <a:avLst/>
          </a:prstGeom>
          <a:solidFill>
            <a:srgbClr val="232A18"/>
          </a:solidFill>
          <a:ln>
            <a:noFill/>
          </a:ln>
        </p:spPr>
        <p:txBody>
          <a:bodyPr lIns="91425" tIns="45700" rIns="91425" bIns="4570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fontAlgn="auto" hangingPunct="1">
              <a:defRPr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6500CF8-EDE0-4A7D-BD3A-EDD8C85BA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444999" y="1247774"/>
            <a:ext cx="7522473" cy="52387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4445001" y="1761621"/>
            <a:ext cx="6959599" cy="181978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 b="0">
                <a:latin typeface="Calibri" panose="020F0502020204030204" pitchFamily="34" charset="0"/>
              </a:defRPr>
            </a:lvl2pPr>
            <a:lvl3pPr>
              <a:defRPr sz="1800" b="0">
                <a:latin typeface="Calibri" panose="020F0502020204030204" pitchFamily="34" charset="0"/>
              </a:defRPr>
            </a:lvl3pPr>
            <a:lvl4pPr>
              <a:defRPr sz="1600"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4"/>
          </p:nvPr>
        </p:nvSpPr>
        <p:spPr>
          <a:xfrm>
            <a:off x="4445002" y="4102233"/>
            <a:ext cx="6959599" cy="1819780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2000" b="0">
                <a:latin typeface="Calibri" panose="020F0502020204030204" pitchFamily="34" charset="0"/>
              </a:defRPr>
            </a:lvl2pPr>
            <a:lvl3pPr>
              <a:defRPr sz="1800" b="0">
                <a:latin typeface="Calibri" panose="020F0502020204030204" pitchFamily="34" charset="0"/>
              </a:defRPr>
            </a:lvl3pPr>
            <a:lvl4pPr>
              <a:defRPr sz="1600"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60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431801" y="2034802"/>
            <a:ext cx="3517900" cy="3090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319224" y="201852"/>
            <a:ext cx="9965267" cy="1262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0A7D7EF-D350-408E-A75B-BA843BD03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45000" y="3581400"/>
            <a:ext cx="7613651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751B6DD-44F6-4C65-B5F6-F3EDED6F868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343D1B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EB1A30C-D779-4139-9719-FB629C3434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67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93D09418-3B4B-4B06-9217-7F10EA44C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68BB62-F1CE-42E7-8B8E-07783FB72141}"/>
              </a:ext>
            </a:extLst>
          </p:cNvPr>
          <p:cNvSpPr/>
          <p:nvPr/>
        </p:nvSpPr>
        <p:spPr>
          <a:xfrm>
            <a:off x="0" y="1000126"/>
            <a:ext cx="12192000" cy="5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D748242E-F2B9-4C32-84D0-1CC36A65C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61267" y="1447279"/>
            <a:ext cx="4743333" cy="3998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6661266" y="1936183"/>
            <a:ext cx="4743333" cy="1388908"/>
          </a:xfrm>
          <a:prstGeom prst="rect">
            <a:avLst/>
          </a:prstGeom>
        </p:spPr>
        <p:txBody>
          <a:bodyPr/>
          <a:lstStyle>
            <a:lvl1pPr>
              <a:defRPr sz="1800"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 b="0">
                <a:latin typeface="Calibri" panose="020F0502020204030204" pitchFamily="34" charset="0"/>
              </a:defRPr>
            </a:lvl2pPr>
            <a:lvl3pPr>
              <a:defRPr sz="1400" b="0">
                <a:latin typeface="Calibri" panose="020F0502020204030204" pitchFamily="34" charset="0"/>
              </a:defRPr>
            </a:lvl3pPr>
            <a:lvl4pPr>
              <a:defRPr sz="1200"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91805" y="1444990"/>
            <a:ext cx="3517900" cy="14583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319224" y="201852"/>
            <a:ext cx="9965267" cy="722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578099" y="2780266"/>
            <a:ext cx="3517900" cy="14591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8"/>
          </p:nvPr>
        </p:nvSpPr>
        <p:spPr>
          <a:xfrm>
            <a:off x="6661266" y="3923162"/>
            <a:ext cx="4743333" cy="1388908"/>
          </a:xfrm>
          <a:prstGeom prst="rect">
            <a:avLst/>
          </a:prstGeom>
        </p:spPr>
        <p:txBody>
          <a:bodyPr/>
          <a:lstStyle>
            <a:lvl1pPr>
              <a:defRPr sz="1800"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 b="0">
                <a:latin typeface="Calibri" panose="020F0502020204030204" pitchFamily="34" charset="0"/>
              </a:defRPr>
            </a:lvl2pPr>
            <a:lvl3pPr>
              <a:defRPr sz="1400" b="0">
                <a:latin typeface="Calibri" panose="020F0502020204030204" pitchFamily="34" charset="0"/>
              </a:defRPr>
            </a:lvl3pPr>
            <a:lvl4pPr>
              <a:defRPr sz="1200"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91803" y="4094664"/>
            <a:ext cx="3517900" cy="14591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AFBF7C3-739F-4D59-BFD7-FB67F5515C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61266" y="3354801"/>
            <a:ext cx="4743333" cy="5207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7E4F5FF9-628E-40BB-B260-49D438744B4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343D1B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7869BA6-0EBC-4DFF-9BB6-28F5F89B0E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616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>
            <a:extLst>
              <a:ext uri="{FF2B5EF4-FFF2-40B4-BE49-F238E27FC236}">
                <a16:creationId xmlns:a16="http://schemas.microsoft.com/office/drawing/2014/main" id="{A3A5AB43-27A1-4A1E-8D53-175E69736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292176-0D95-4D93-821E-122B43E7A270}"/>
              </a:ext>
            </a:extLst>
          </p:cNvPr>
          <p:cNvSpPr/>
          <p:nvPr/>
        </p:nvSpPr>
        <p:spPr>
          <a:xfrm>
            <a:off x="0" y="1000126"/>
            <a:ext cx="12192000" cy="5343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A2A3C231-5BB8-4D9E-868C-69220F12A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1"/>
          <a:stretch>
            <a:fillRect/>
          </a:stretch>
        </p:blipFill>
        <p:spPr bwMode="auto">
          <a:xfrm>
            <a:off x="10147300" y="6342063"/>
            <a:ext cx="1727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61267" y="1447279"/>
            <a:ext cx="4743333" cy="3998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3"/>
          </p:nvPr>
        </p:nvSpPr>
        <p:spPr>
          <a:xfrm>
            <a:off x="6661266" y="1936183"/>
            <a:ext cx="4743333" cy="1388908"/>
          </a:xfrm>
          <a:prstGeom prst="rect">
            <a:avLst/>
          </a:prstGeom>
        </p:spPr>
        <p:txBody>
          <a:bodyPr/>
          <a:lstStyle>
            <a:lvl1pPr>
              <a:defRPr sz="1800"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 b="0">
                <a:latin typeface="Calibri" panose="020F0502020204030204" pitchFamily="34" charset="0"/>
              </a:defRPr>
            </a:lvl2pPr>
            <a:lvl3pPr>
              <a:defRPr sz="1400" b="0">
                <a:latin typeface="Calibri" panose="020F0502020204030204" pitchFamily="34" charset="0"/>
              </a:defRPr>
            </a:lvl3pPr>
            <a:lvl4pPr>
              <a:defRPr sz="1200"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319224" y="201852"/>
            <a:ext cx="9965267" cy="722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DEDDBC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91803" y="1447278"/>
            <a:ext cx="3517900" cy="21330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8"/>
          </p:nvPr>
        </p:nvSpPr>
        <p:spPr>
          <a:xfrm>
            <a:off x="6661266" y="3923162"/>
            <a:ext cx="4743333" cy="1388908"/>
          </a:xfrm>
          <a:prstGeom prst="rect">
            <a:avLst/>
          </a:prstGeom>
        </p:spPr>
        <p:txBody>
          <a:bodyPr/>
          <a:lstStyle>
            <a:lvl1pPr>
              <a:defRPr sz="1800" b="0">
                <a:latin typeface="Calibri" panose="020F050202020403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600" b="0">
                <a:latin typeface="Calibri" panose="020F0502020204030204" pitchFamily="34" charset="0"/>
              </a:defRPr>
            </a:lvl2pPr>
            <a:lvl3pPr>
              <a:defRPr sz="1400" b="0">
                <a:latin typeface="Calibri" panose="020F0502020204030204" pitchFamily="34" charset="0"/>
              </a:defRPr>
            </a:lvl3pPr>
            <a:lvl4pPr>
              <a:defRPr sz="1200" b="0">
                <a:latin typeface="Calibri" panose="020F050202020403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 sz="1200" b="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450753" y="3417650"/>
            <a:ext cx="3517900" cy="21282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B6B569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1AF572E7-31EE-4518-A506-9246C7DE36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60455" y="3364750"/>
            <a:ext cx="4744144" cy="5207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C1450B5C-6F72-46CD-A599-B9FF230AD5C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203200" y="5867401"/>
            <a:ext cx="711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mtClean="0">
                <a:solidFill>
                  <a:srgbClr val="343D1B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ACA9B4-251E-49AA-9A50-0ADFFD90ED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634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NEF_25Years_Logo.png">
            <a:extLst>
              <a:ext uri="{FF2B5EF4-FFF2-40B4-BE49-F238E27FC236}">
                <a16:creationId xmlns:a16="http://schemas.microsoft.com/office/drawing/2014/main" id="{BB4A112B-0926-4140-9913-143B757D3D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485" y="4775201"/>
            <a:ext cx="1322916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1208618" y="1581151"/>
            <a:ext cx="8172449" cy="1470025"/>
          </a:xfrm>
        </p:spPr>
        <p:txBody>
          <a:bodyPr/>
          <a:lstStyle>
            <a:lvl1pPr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0" y="4673600"/>
            <a:ext cx="12192000" cy="1447800"/>
          </a:xfrm>
          <a:solidFill>
            <a:schemeClr val="bg1"/>
          </a:solidFill>
        </p:spPr>
        <p:txBody>
          <a:bodyPr lIns="889000" tIns="101600"/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06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/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26084073-B8B5-4C45-A802-B8795B983E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tx2"/>
              </a:gs>
              <a:gs pos="100000">
                <a:srgbClr val="00264B"/>
              </a:gs>
            </a:gsLst>
            <a:lin ang="5400000"/>
          </a:gradFill>
          <a:ln w="9525">
            <a:solidFill>
              <a:srgbClr val="002E5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eaLnBrk="1" hangingPunct="1"/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5" name="Picture 6" descr="NEF_25Years_Logo.png">
            <a:extLst>
              <a:ext uri="{FF2B5EF4-FFF2-40B4-BE49-F238E27FC236}">
                <a16:creationId xmlns:a16="http://schemas.microsoft.com/office/drawing/2014/main" id="{2E7C009A-DA24-44D3-A5E7-99B36719E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485" y="4775201"/>
            <a:ext cx="1322916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208618" y="2336801"/>
            <a:ext cx="8172449" cy="1470025"/>
          </a:xfrm>
        </p:spPr>
        <p:txBody>
          <a:bodyPr/>
          <a:lstStyle>
            <a:lvl1pPr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4673600"/>
            <a:ext cx="12192000" cy="1447800"/>
          </a:xfrm>
          <a:solidFill>
            <a:schemeClr val="bg1"/>
          </a:solidFill>
        </p:spPr>
        <p:txBody>
          <a:bodyPr lIns="889000" tIns="101600"/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478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 1 col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ooter.png">
            <a:extLst>
              <a:ext uri="{FF2B5EF4-FFF2-40B4-BE49-F238E27FC236}">
                <a16:creationId xmlns:a16="http://schemas.microsoft.com/office/drawing/2014/main" id="{C28233A1-17E4-4ACF-B845-A93F9DF400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76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9D81CC-6619-47A3-9C6F-7EBBCCA9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0D42A-D929-4F7B-9BF5-1839DA13419E}" type="datetime1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7D329-4E9C-442E-BEF1-DA2C6E67C0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0C9A667E-168B-4718-AB1F-AC6814561A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702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- 2 col spli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ooter.png">
            <a:extLst>
              <a:ext uri="{FF2B5EF4-FFF2-40B4-BE49-F238E27FC236}">
                <a16:creationId xmlns:a16="http://schemas.microsoft.com/office/drawing/2014/main" id="{CD470CF2-6F7D-417C-A8A3-0C42817AE1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76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3" y="1581151"/>
            <a:ext cx="4693920" cy="4189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219202" y="1581151"/>
            <a:ext cx="4690532" cy="41897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32A030F-8FF8-45B8-B5D2-ADD69AE333A0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3E124-A108-4334-9B71-5C2253D2B640}" type="datetime1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068EB5-3916-49CC-81C9-54B6B141D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BF014D2E-CA31-4E53-9533-EF71D33BAA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4954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- 1 col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ooter.png">
            <a:extLst>
              <a:ext uri="{FF2B5EF4-FFF2-40B4-BE49-F238E27FC236}">
                <a16:creationId xmlns:a16="http://schemas.microsoft.com/office/drawing/2014/main" id="{804614D5-4BFF-4B2F-A812-0A73A0342B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76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79170"/>
            <a:ext cx="7315200" cy="574676"/>
          </a:xfrm>
        </p:spPr>
        <p:txBody>
          <a:bodyPr anchor="ctr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81899"/>
            <a:ext cx="73152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93" indent="0">
              <a:buNone/>
              <a:defRPr sz="2400"/>
            </a:lvl3pPr>
            <a:lvl4pPr marL="1371440" indent="0">
              <a:buNone/>
              <a:defRPr sz="2000"/>
            </a:lvl4pPr>
            <a:lvl5pPr marL="1828586" indent="0">
              <a:buNone/>
              <a:defRPr sz="2000"/>
            </a:lvl5pPr>
            <a:lvl6pPr marL="2285733" indent="0">
              <a:buNone/>
              <a:defRPr sz="2000"/>
            </a:lvl6pPr>
            <a:lvl7pPr marL="2742879" indent="0">
              <a:buNone/>
              <a:defRPr sz="2000"/>
            </a:lvl7pPr>
            <a:lvl8pPr marL="3200026" indent="0">
              <a:buNone/>
              <a:defRPr sz="2000"/>
            </a:lvl8pPr>
            <a:lvl9pPr marL="365717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13508"/>
            <a:ext cx="7315200" cy="71968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457146" indent="0">
              <a:buNone/>
              <a:defRPr sz="1200"/>
            </a:lvl2pPr>
            <a:lvl3pPr marL="914293" indent="0">
              <a:buNone/>
              <a:defRPr sz="1000"/>
            </a:lvl3pPr>
            <a:lvl4pPr marL="1371440" indent="0">
              <a:buNone/>
              <a:defRPr sz="900"/>
            </a:lvl4pPr>
            <a:lvl5pPr marL="1828586" indent="0">
              <a:buNone/>
              <a:defRPr sz="900"/>
            </a:lvl5pPr>
            <a:lvl6pPr marL="2285733" indent="0">
              <a:buNone/>
              <a:defRPr sz="900"/>
            </a:lvl6pPr>
            <a:lvl7pPr marL="2742879" indent="0">
              <a:buNone/>
              <a:defRPr sz="900"/>
            </a:lvl7pPr>
            <a:lvl8pPr marL="3200026" indent="0">
              <a:buNone/>
              <a:defRPr sz="900"/>
            </a:lvl8pPr>
            <a:lvl9pPr marL="3657172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74D87FB-8432-4C50-B3A7-556454E2C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9847F-3ABD-4386-BD34-B9EDD2FCA2B8}" type="datetime1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A0D119-1899-4F73-96DF-5150E6506B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F998FC05-F9E8-403C-8A9D-1F625EDC12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102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 1 col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6300519"/>
            <a:ext cx="1238251" cy="21907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937833" y="6410056"/>
            <a:ext cx="1458384" cy="219075"/>
          </a:xfrm>
        </p:spPr>
        <p:txBody>
          <a:bodyPr/>
          <a:lstStyle>
            <a:lvl1pPr algn="ctr">
              <a:defRPr sz="1100" smtClean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4013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- 3 col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ooter.png">
            <a:extLst>
              <a:ext uri="{FF2B5EF4-FFF2-40B4-BE49-F238E27FC236}">
                <a16:creationId xmlns:a16="http://schemas.microsoft.com/office/drawing/2014/main" id="{7CFDB019-4563-4585-90E6-B6903072AF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76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219200" y="1593852"/>
            <a:ext cx="3115733" cy="3854449"/>
          </a:xfrm>
          <a:solidFill>
            <a:schemeClr val="accent2"/>
          </a:solidFill>
        </p:spPr>
        <p:txBody>
          <a:bodyPr lIns="91440" tIns="182880" rIns="91440"/>
          <a:lstStyle>
            <a:lvl1pPr algn="ctr">
              <a:lnSpc>
                <a:spcPct val="100000"/>
              </a:lnSpc>
              <a:spcBef>
                <a:spcPts val="1200"/>
              </a:spcBef>
              <a:defRPr sz="6600" b="1" i="0" baseline="0">
                <a:solidFill>
                  <a:schemeClr val="bg1"/>
                </a:solidFill>
                <a:latin typeface="Arial"/>
              </a:defRPr>
            </a:lvl1pPr>
            <a:lvl2pPr marL="0" indent="0" algn="ctr">
              <a:spcBef>
                <a:spcPts val="1200"/>
              </a:spcBef>
              <a:buFontTx/>
              <a:buNone/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38134" y="1593852"/>
            <a:ext cx="3115733" cy="3854449"/>
          </a:xfrm>
          <a:solidFill>
            <a:schemeClr val="accent6"/>
          </a:solidFill>
        </p:spPr>
        <p:txBody>
          <a:bodyPr lIns="91440" tIns="182880" rIns="91440"/>
          <a:lstStyle>
            <a:lvl1pPr algn="ctr">
              <a:lnSpc>
                <a:spcPct val="100000"/>
              </a:lnSpc>
              <a:spcBef>
                <a:spcPts val="1200"/>
              </a:spcBef>
              <a:defRPr sz="6600" b="1" i="0" baseline="0">
                <a:solidFill>
                  <a:schemeClr val="bg1"/>
                </a:solidFill>
                <a:latin typeface="Arial"/>
              </a:defRPr>
            </a:lvl1pPr>
            <a:lvl2pPr marL="0" indent="0" algn="ctr">
              <a:spcBef>
                <a:spcPts val="1200"/>
              </a:spcBef>
              <a:buFontTx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857068" y="1593852"/>
            <a:ext cx="3115733" cy="3854449"/>
          </a:xfrm>
          <a:solidFill>
            <a:schemeClr val="accent5"/>
          </a:solidFill>
        </p:spPr>
        <p:txBody>
          <a:bodyPr lIns="91440" tIns="182880" rIns="91440"/>
          <a:lstStyle>
            <a:lvl1pPr algn="ctr">
              <a:lnSpc>
                <a:spcPct val="100000"/>
              </a:lnSpc>
              <a:spcBef>
                <a:spcPts val="1200"/>
              </a:spcBef>
              <a:defRPr sz="6600" b="1" i="0" baseline="0">
                <a:solidFill>
                  <a:schemeClr val="bg1"/>
                </a:solidFill>
                <a:latin typeface="Arial"/>
              </a:defRPr>
            </a:lvl1pPr>
            <a:lvl2pPr marL="0" indent="0" algn="ctr">
              <a:spcBef>
                <a:spcPts val="1200"/>
              </a:spcBef>
              <a:buFontTx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8D74441-CF34-4B04-8F39-F42786853BD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D36E0-CC73-496D-A8E5-28A6CCBDA714}" type="datetime1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334D2C-9B35-43BF-B806-6A20C709A10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01225A49-A293-4242-9AC6-22972D5A11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793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gradFill rotWithShape="1">
          <a:gsLst>
            <a:gs pos="0">
              <a:srgbClr val="002F5F"/>
            </a:gs>
            <a:gs pos="45000">
              <a:srgbClr val="002F5F"/>
            </a:gs>
            <a:gs pos="100000">
              <a:srgbClr val="00264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ooter.png">
            <a:extLst>
              <a:ext uri="{FF2B5EF4-FFF2-40B4-BE49-F238E27FC236}">
                <a16:creationId xmlns:a16="http://schemas.microsoft.com/office/drawing/2014/main" id="{5AC88FF0-7FCC-4B1D-91F0-E8496E8DC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76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19201" y="1581150"/>
            <a:ext cx="7789332" cy="20497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227667" y="3749676"/>
            <a:ext cx="7780867" cy="50323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4ECD27-1FCC-4932-84C2-8B0FD08B24A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0B5C1-3F72-4151-9B8A-76CD894DEAE7}" type="datetime1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980E-5121-4DD7-ACDC-177EFBA6B76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5898DBAB-E5E2-4AAE-9155-B1C4E24F30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936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bg>
      <p:bgPr>
        <a:gradFill rotWithShape="1">
          <a:gsLst>
            <a:gs pos="0">
              <a:srgbClr val="879637"/>
            </a:gs>
            <a:gs pos="46001">
              <a:srgbClr val="879637"/>
            </a:gs>
            <a:gs pos="100000">
              <a:srgbClr val="434B1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ooter.png">
            <a:extLst>
              <a:ext uri="{FF2B5EF4-FFF2-40B4-BE49-F238E27FC236}">
                <a16:creationId xmlns:a16="http://schemas.microsoft.com/office/drawing/2014/main" id="{644C1595-3187-4D9B-A9DF-65238CAFA8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76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581150"/>
            <a:ext cx="7789332" cy="20497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227667" y="3749676"/>
            <a:ext cx="7780867" cy="50323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3CB406-3A68-400F-A83B-4C73C745276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6B8B6-6B50-4E24-A154-B17AD28FD614}" type="datetime1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F1518-77B5-4F8E-B9B3-4378B8C5970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Page </a:t>
            </a:r>
            <a:fld id="{37A36802-138C-46B0-B40D-4257303FEF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95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- 2 col spli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5333" y="1581152"/>
            <a:ext cx="4693920" cy="4189779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1219203" y="1581152"/>
            <a:ext cx="4690532" cy="418977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89547" y="6392882"/>
            <a:ext cx="1458384" cy="219075"/>
          </a:xfrm>
        </p:spPr>
        <p:txBody>
          <a:bodyPr/>
          <a:lstStyle>
            <a:lvl1pPr algn="ctr">
              <a:defRPr smtClean="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99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ontent- 1 col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oo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3211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79170"/>
            <a:ext cx="7315200" cy="574676"/>
          </a:xfrm>
        </p:spPr>
        <p:txBody>
          <a:bodyPr anchor="ctr"/>
          <a:lstStyle>
            <a:lvl1pPr algn="l">
              <a:defRPr sz="15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281899"/>
            <a:ext cx="7315200" cy="4114800"/>
          </a:xfrm>
        </p:spPr>
        <p:txBody>
          <a:bodyPr rtlCol="0">
            <a:noAutofit/>
          </a:bodyPr>
          <a:lstStyle>
            <a:lvl1pPr marL="0" indent="0">
              <a:buNone/>
              <a:defRPr sz="2400">
                <a:latin typeface="+mn-lt"/>
              </a:defRPr>
            </a:lvl1pPr>
            <a:lvl2pPr marL="342806" indent="0">
              <a:buNone/>
              <a:defRPr sz="2100"/>
            </a:lvl2pPr>
            <a:lvl3pPr marL="685618" indent="0">
              <a:buNone/>
              <a:defRPr sz="1800"/>
            </a:lvl3pPr>
            <a:lvl4pPr marL="1028427" indent="0">
              <a:buNone/>
              <a:defRPr sz="1500"/>
            </a:lvl4pPr>
            <a:lvl5pPr marL="1371236" indent="0">
              <a:buNone/>
              <a:defRPr sz="1500"/>
            </a:lvl5pPr>
            <a:lvl6pPr marL="1714046" indent="0">
              <a:buNone/>
              <a:defRPr sz="1500"/>
            </a:lvl6pPr>
            <a:lvl7pPr marL="2056853" indent="0">
              <a:buNone/>
              <a:defRPr sz="1500"/>
            </a:lvl7pPr>
            <a:lvl8pPr marL="2399660" indent="0">
              <a:buNone/>
              <a:defRPr sz="1500"/>
            </a:lvl8pPr>
            <a:lvl9pPr marL="2742467" indent="0">
              <a:buNone/>
              <a:defRPr sz="15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13526"/>
            <a:ext cx="7315200" cy="719685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>
                <a:latin typeface="+mn-lt"/>
              </a:defRPr>
            </a:lvl1pPr>
            <a:lvl2pPr marL="342806" indent="0">
              <a:buNone/>
              <a:defRPr sz="900"/>
            </a:lvl2pPr>
            <a:lvl3pPr marL="685618" indent="0">
              <a:buNone/>
              <a:defRPr sz="750"/>
            </a:lvl3pPr>
            <a:lvl4pPr marL="1028427" indent="0">
              <a:buNone/>
              <a:defRPr sz="675"/>
            </a:lvl4pPr>
            <a:lvl5pPr marL="1371236" indent="0">
              <a:buNone/>
              <a:defRPr sz="675"/>
            </a:lvl5pPr>
            <a:lvl6pPr marL="1714046" indent="0">
              <a:buNone/>
              <a:defRPr sz="675"/>
            </a:lvl6pPr>
            <a:lvl7pPr marL="2056853" indent="0">
              <a:buNone/>
              <a:defRPr sz="675"/>
            </a:lvl7pPr>
            <a:lvl8pPr marL="2399660" indent="0">
              <a:buNone/>
              <a:defRPr sz="675"/>
            </a:lvl8pPr>
            <a:lvl9pPr marL="2742467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975725" y="6474264"/>
            <a:ext cx="1458384" cy="219075"/>
          </a:xfrm>
        </p:spPr>
        <p:txBody>
          <a:bodyPr/>
          <a:lstStyle>
            <a:lvl1pPr algn="ctr">
              <a:defRPr smtClean="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57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- 3 col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foo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94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219200" y="1593856"/>
            <a:ext cx="3115733" cy="3854449"/>
          </a:xfrm>
          <a:solidFill>
            <a:schemeClr val="accent2"/>
          </a:solidFill>
        </p:spPr>
        <p:txBody>
          <a:bodyPr lIns="91440" tIns="182880" rIns="91440"/>
          <a:lstStyle>
            <a:lvl1pPr algn="ctr">
              <a:lnSpc>
                <a:spcPct val="100000"/>
              </a:lnSpc>
              <a:spcBef>
                <a:spcPts val="900"/>
              </a:spcBef>
              <a:defRPr sz="4950" b="1" i="0" baseline="0">
                <a:solidFill>
                  <a:schemeClr val="bg1"/>
                </a:solidFill>
                <a:latin typeface="Arial"/>
              </a:defRPr>
            </a:lvl1pPr>
            <a:lvl2pPr marL="0" indent="0" algn="ctr">
              <a:spcBef>
                <a:spcPts val="900"/>
              </a:spcBef>
              <a:buFontTx/>
              <a:buNone/>
              <a:defRPr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38136" y="1593856"/>
            <a:ext cx="3115733" cy="3854449"/>
          </a:xfrm>
          <a:solidFill>
            <a:schemeClr val="accent6"/>
          </a:solidFill>
        </p:spPr>
        <p:txBody>
          <a:bodyPr lIns="91440" tIns="182880" rIns="91440"/>
          <a:lstStyle>
            <a:lvl1pPr algn="ctr">
              <a:lnSpc>
                <a:spcPct val="100000"/>
              </a:lnSpc>
              <a:spcBef>
                <a:spcPts val="900"/>
              </a:spcBef>
              <a:defRPr sz="4950" b="1" i="0" baseline="0">
                <a:solidFill>
                  <a:schemeClr val="bg1"/>
                </a:solidFill>
                <a:latin typeface="Arial"/>
              </a:defRPr>
            </a:lvl1pPr>
            <a:lvl2pPr marL="0" indent="0" algn="ctr">
              <a:spcBef>
                <a:spcPts val="900"/>
              </a:spcBef>
              <a:buFontTx/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7857068" y="1593856"/>
            <a:ext cx="3115733" cy="3854449"/>
          </a:xfrm>
          <a:solidFill>
            <a:schemeClr val="accent5"/>
          </a:solidFill>
        </p:spPr>
        <p:txBody>
          <a:bodyPr lIns="91440" tIns="182880" rIns="91440"/>
          <a:lstStyle>
            <a:lvl1pPr algn="ctr">
              <a:lnSpc>
                <a:spcPct val="100000"/>
              </a:lnSpc>
              <a:spcBef>
                <a:spcPts val="900"/>
              </a:spcBef>
              <a:defRPr sz="4950" b="1" i="0" baseline="0">
                <a:solidFill>
                  <a:schemeClr val="bg1"/>
                </a:solidFill>
                <a:latin typeface="Arial"/>
              </a:defRPr>
            </a:lvl1pPr>
            <a:lvl2pPr marL="0" indent="0" algn="ctr">
              <a:spcBef>
                <a:spcPts val="900"/>
              </a:spcBef>
              <a:buFontTx/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9087783" y="6611956"/>
            <a:ext cx="1458384" cy="219075"/>
          </a:xfrm>
        </p:spPr>
        <p:txBody>
          <a:bodyPr/>
          <a:lstStyle>
            <a:lvl1pPr algn="ctr">
              <a:defRPr smtClean="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11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oo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57894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19203" y="1581150"/>
            <a:ext cx="7789332" cy="20497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1227669" y="3749676"/>
            <a:ext cx="7780867" cy="503237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745983" y="6502419"/>
            <a:ext cx="1458384" cy="219075"/>
          </a:xfrm>
        </p:spPr>
        <p:txBody>
          <a:bodyPr/>
          <a:lstStyle>
            <a:lvl1pPr algn="ctr">
              <a:defRPr smtClean="0"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712090-96BE-46FC-9EC1-319686FF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9E90-F4FE-44F1-B4E5-2A9FF53B5F24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C978B4-B5BF-4D84-9500-DA782324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77C55-2016-43A9-B3D7-EDB68E4A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361AF-CA35-4A6C-8314-300BC93D3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51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7076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56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522291"/>
            <a:ext cx="975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1581158"/>
            <a:ext cx="9753600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27666" y="6611957"/>
            <a:ext cx="1238251" cy="2190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675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80320" y="6391657"/>
            <a:ext cx="1458384" cy="2190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smtClean="0">
                <a:solidFill>
                  <a:schemeClr val="tx1"/>
                </a:solidFill>
                <a:latin typeface="+mn-lt"/>
              </a:defRPr>
            </a:lvl1pPr>
          </a:lstStyle>
          <a:p>
            <a:pPr algn="ctr"/>
            <a:fld id="{D57F1E4F-1CFF-5643-939E-217C01CDF565}" type="slidenum">
              <a:rPr lang="en-US" smtClean="0"/>
              <a:pPr algn="ct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2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6" r:id="rId8"/>
  </p:sldLayoutIdLst>
  <p:hf hdr="0" ftr="0" dt="0"/>
  <p:txStyles>
    <p:titleStyle>
      <a:lvl1pPr algn="l" defTabSz="341657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Arial"/>
          <a:ea typeface="MS PGothic" pitchFamily="34" charset="-128"/>
          <a:cs typeface="+mj-cs"/>
        </a:defRPr>
      </a:lvl1pPr>
      <a:lvl2pPr algn="l" defTabSz="341657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MS PGothic" pitchFamily="34" charset="-128"/>
        </a:defRPr>
      </a:lvl2pPr>
      <a:lvl3pPr algn="l" defTabSz="341657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MS PGothic" pitchFamily="34" charset="-128"/>
        </a:defRPr>
      </a:lvl3pPr>
      <a:lvl4pPr algn="l" defTabSz="341657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MS PGothic" pitchFamily="34" charset="-128"/>
        </a:defRPr>
      </a:lvl4pPr>
      <a:lvl5pPr algn="l" defTabSz="341657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MS PGothic" pitchFamily="34" charset="-128"/>
        </a:defRPr>
      </a:lvl5pPr>
      <a:lvl6pPr marL="342848" algn="l" defTabSz="341657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MS PGothic" pitchFamily="34" charset="-128"/>
        </a:defRPr>
      </a:lvl6pPr>
      <a:lvl7pPr marL="685698" algn="l" defTabSz="341657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MS PGothic" pitchFamily="34" charset="-128"/>
        </a:defRPr>
      </a:lvl7pPr>
      <a:lvl8pPr marL="1028547" algn="l" defTabSz="341657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MS PGothic" pitchFamily="34" charset="-128"/>
        </a:defRPr>
      </a:lvl8pPr>
      <a:lvl9pPr marL="1371396" algn="l" defTabSz="341657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pitchFamily="34" charset="0"/>
          <a:ea typeface="MS PGothic" pitchFamily="34" charset="-128"/>
        </a:defRPr>
      </a:lvl9pPr>
    </p:titleStyle>
    <p:bodyStyle>
      <a:lvl1pPr marL="1191" indent="-1191" algn="l" defTabSz="341657" rtl="0" eaLnBrk="1" fontAlgn="base" hangingPunct="1">
        <a:lnSpc>
          <a:spcPts val="2325"/>
        </a:lnSpc>
        <a:spcBef>
          <a:spcPts val="1350"/>
        </a:spcBef>
        <a:spcAft>
          <a:spcPct val="0"/>
        </a:spcAft>
        <a:buFont typeface="Arial" panose="020B0604020202020204" pitchFamily="34" charset="0"/>
        <a:tabLst>
          <a:tab pos="357134" algn="l"/>
        </a:tabLst>
        <a:defRPr sz="2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555938" indent="-213092" algn="l" defTabSz="341657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855934" indent="-170236" algn="l" defTabSz="341657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198780" indent="-170236" algn="l" defTabSz="341657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MS PGothic" pitchFamily="34" charset="-128"/>
          <a:cs typeface="+mn-cs"/>
        </a:defRPr>
      </a:lvl4pPr>
      <a:lvl5pPr marL="1541627" indent="-170236" algn="l" defTabSz="341657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MS PGothic" pitchFamily="34" charset="-128"/>
          <a:cs typeface="+mn-cs"/>
        </a:defRPr>
      </a:lvl5pPr>
      <a:lvl6pPr marL="1885448" indent="-171406" algn="l" defTabSz="34280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6" algn="l" defTabSz="34280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5" indent="-171406" algn="l" defTabSz="34280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8" indent="-171406" algn="l" defTabSz="34280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6" algn="l" defTabSz="342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8" algn="l" defTabSz="342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7" algn="l" defTabSz="342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6" algn="l" defTabSz="342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6" algn="l" defTabSz="342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3" algn="l" defTabSz="342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342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7" algn="l" defTabSz="34280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143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DEDDBC"/>
          </a:solidFill>
          <a:latin typeface="Calibri" pitchFamily="50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EDDBC"/>
          </a:solidFill>
          <a:latin typeface="Calibri" panose="020F050202020403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EDDBC"/>
          </a:solidFill>
          <a:latin typeface="Calibri" panose="020F050202020403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EDDBC"/>
          </a:solidFill>
          <a:latin typeface="Calibri" panose="020F050202020403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EDDBC"/>
          </a:solidFill>
          <a:latin typeface="Calibri" panose="020F05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EDDBC"/>
          </a:solidFill>
          <a:latin typeface="Calibri" panose="020F050202020403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EDDBC"/>
          </a:solidFill>
          <a:latin typeface="Calibri" panose="020F050202020403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EDDBC"/>
          </a:solidFill>
          <a:latin typeface="Calibri" panose="020F050202020403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DEDDBC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pitchFamily="50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" pitchFamily="50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itchFamily="50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Calibri" pitchFamily="50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libri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8D1EEAC-5B0F-46B9-9E41-AF177D36E5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219200" y="522289"/>
            <a:ext cx="97536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89ECE70-F852-4D99-8BC5-9348930110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19200" y="1581151"/>
            <a:ext cx="9753600" cy="418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83017-F7CC-4D20-88E4-2A5F2EF6E5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27666" y="6611939"/>
            <a:ext cx="1238251" cy="2190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1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5011D5D-3F47-403A-A614-3DD60CBCA270}" type="datetime1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FDE3529-BF96-4ED4-A4E3-B087C9847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50067" y="6611939"/>
            <a:ext cx="1458384" cy="2190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Page </a:t>
            </a:r>
            <a:fld id="{D007FD23-BC06-46DC-A0E0-9BC7B8E222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404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</p:sldLayoutIdLst>
  <p:hf hdr="0" ftr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tx2"/>
          </a:solidFill>
          <a:latin typeface="Arial"/>
          <a:ea typeface="MS PGothic" pitchFamily="34" charset="-128"/>
          <a:cs typeface="+mj-cs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MS PGothic" pitchFamily="34" charset="-128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MS PGothic" pitchFamily="34" charset="-128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MS PGothic" pitchFamily="34" charset="-128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MS PGothic" pitchFamily="34" charset="-128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MS PGothic" pitchFamily="34" charset="-128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MS PGothic" pitchFamily="34" charset="-128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MS PGothic" pitchFamily="34" charset="-128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pitchFamily="34" charset="0"/>
          <a:ea typeface="MS PGothic" pitchFamily="34" charset="-128"/>
        </a:defRPr>
      </a:lvl9pPr>
    </p:titleStyle>
    <p:bodyStyle>
      <a:lvl1pPr marL="1588" indent="-1588" algn="l" defTabSz="455613" rtl="0" eaLnBrk="0" fontAlgn="base" hangingPunct="0">
        <a:lnSpc>
          <a:spcPts val="3100"/>
        </a:lnSpc>
        <a:spcBef>
          <a:spcPts val="1800"/>
        </a:spcBef>
        <a:spcAft>
          <a:spcPct val="0"/>
        </a:spcAft>
        <a:buFont typeface="Arial" panose="020B0604020202020204" pitchFamily="34" charset="0"/>
        <a:tabLst>
          <a:tab pos="476250" algn="l"/>
        </a:tabLst>
        <a:defRPr sz="2800" kern="1200">
          <a:solidFill>
            <a:schemeClr val="tx1"/>
          </a:solidFill>
          <a:latin typeface="Times"/>
          <a:ea typeface="MS PGothic" pitchFamily="34" charset="-128"/>
          <a:cs typeface="+mn-cs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MS PGothic" pitchFamily="34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/>
          <a:ea typeface="MS PGothic" pitchFamily="34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Times"/>
          <a:ea typeface="MS PGothic" pitchFamily="34" charset="-128"/>
          <a:cs typeface="+mn-cs"/>
        </a:defRPr>
      </a:lvl5pPr>
      <a:lvl6pPr marL="251430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3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99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46" indent="-228573" algn="l" defTabSz="45714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0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3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9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26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72" algn="l" defTabSz="4571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179638" y="522289"/>
            <a:ext cx="7315200" cy="935037"/>
          </a:xfrm>
        </p:spPr>
        <p:txBody>
          <a:bodyPr/>
          <a:lstStyle/>
          <a:p>
            <a:r>
              <a:rPr lang="en-US" altLang="en-US" sz="3600" dirty="0">
                <a:solidFill>
                  <a:srgbClr val="002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Equity Fund Highlights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79639" y="1228724"/>
            <a:ext cx="4141787" cy="5181331"/>
          </a:xfr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/>
          <a:lstStyle/>
          <a:p>
            <a:pPr marL="0" indent="-228600"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US" sz="2000" dirty="0"/>
          </a:p>
          <a:p>
            <a:pPr marL="0" indent="-228600">
              <a:spcBef>
                <a:spcPts val="0"/>
              </a:spcBef>
              <a:buFont typeface="Wingdings" pitchFamily="2" charset="2"/>
              <a:buChar char="§"/>
              <a:defRPr/>
            </a:pPr>
            <a:endParaRPr lang="en-US" sz="2000" dirty="0"/>
          </a:p>
          <a:p>
            <a:pPr marL="0" indent="-2286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Established in 1986 </a:t>
            </a:r>
          </a:p>
          <a:p>
            <a:pPr marL="0" indent="-2286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Syndicator of the LIHTC and HTC</a:t>
            </a:r>
          </a:p>
          <a:p>
            <a:pPr marL="0" indent="-2286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Affiliate of LISC, a national nonprofit      intermediary</a:t>
            </a:r>
          </a:p>
          <a:p>
            <a:pPr marL="0" indent="-2286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$14.4 Billion Invested*</a:t>
            </a:r>
          </a:p>
          <a:p>
            <a:pPr marL="741275" lvl="1" indent="-228600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en-US" sz="1400" dirty="0"/>
              <a:t>$1.4 Billion Disposed (Funds)* </a:t>
            </a:r>
          </a:p>
          <a:p>
            <a:pPr marL="0" indent="-2286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$12.9 Billion Under Management* </a:t>
            </a:r>
          </a:p>
          <a:p>
            <a:pPr marL="741275" lvl="1" indent="-228600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en-US" sz="1400" dirty="0"/>
              <a:t>$12.3 Billion NEF Originated* </a:t>
            </a:r>
          </a:p>
          <a:p>
            <a:pPr marL="741275" lvl="1" indent="-228600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en-US" sz="1400" dirty="0"/>
              <a:t>$0.59 Billion Third Party* </a:t>
            </a:r>
          </a:p>
          <a:p>
            <a:pPr marL="0" indent="-2286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Over 2,492 Projects Closed </a:t>
            </a:r>
          </a:p>
          <a:p>
            <a:pPr marL="741275" lvl="1" indent="-228600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en-US" sz="1400" dirty="0"/>
              <a:t>e1,434 Under </a:t>
            </a:r>
            <a:r>
              <a:rPr lang="en-US" sz="1400" dirty="0" err="1"/>
              <a:t>Managment</a:t>
            </a:r>
            <a:r>
              <a:rPr lang="en-US" sz="1400" dirty="0"/>
              <a:t> </a:t>
            </a:r>
          </a:p>
          <a:p>
            <a:pPr marL="741275" lvl="1" indent="-228600">
              <a:spcBef>
                <a:spcPts val="0"/>
              </a:spcBef>
              <a:buFont typeface="Courier New" pitchFamily="49" charset="0"/>
              <a:buChar char="o"/>
              <a:defRPr/>
            </a:pPr>
            <a:r>
              <a:rPr lang="en-US" sz="1400" dirty="0"/>
              <a:t>1,058 Disposed</a:t>
            </a:r>
          </a:p>
          <a:p>
            <a:pPr marL="228600" indent="-2286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188 Funds Under Management*</a:t>
            </a:r>
          </a:p>
          <a:p>
            <a:pPr marL="228600" indent="-228600"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$157 Million to LISC*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endParaRPr lang="en-US" sz="1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000" dirty="0"/>
              <a:t>*As of YE 2017 (all other data as of YE 2016)</a:t>
            </a:r>
            <a:endParaRPr lang="en-US" dirty="0"/>
          </a:p>
          <a:p>
            <a:pPr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</p:txBody>
      </p:sp>
      <p:sp>
        <p:nvSpPr>
          <p:cNvPr id="16388" name="AutoShape 4" descr="https://smtmvc.nefinc.org/MediaItem/Open/2fcbaca7-ece1-4f21-914a-6e589f281207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88646" y="2056818"/>
            <a:ext cx="3694176" cy="374168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16077" y="4144967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Heritage Woods of Batavia II</a:t>
            </a:r>
            <a:r>
              <a:rPr lang="en-US" sz="1000" dirty="0"/>
              <a:t>| Batavia, IL </a:t>
            </a:r>
          </a:p>
          <a:p>
            <a:r>
              <a:rPr lang="en-US" sz="1000" dirty="0"/>
              <a:t>National Equity Fund 2007 </a:t>
            </a:r>
          </a:p>
        </p:txBody>
      </p:sp>
      <p:pic>
        <p:nvPicPr>
          <p:cNvPr id="16" name="Picture 15" descr="Heritage Woods of Batavia.jpg"/>
          <p:cNvPicPr>
            <a:picLocks noChangeAspect="1"/>
          </p:cNvPicPr>
          <p:nvPr/>
        </p:nvPicPr>
        <p:blipFill rotWithShape="1">
          <a:blip r:embed="rId2"/>
          <a:srcRect l="3544" t="4986"/>
          <a:stretch/>
        </p:blipFill>
        <p:spPr>
          <a:xfrm>
            <a:off x="6516077" y="2056818"/>
            <a:ext cx="3439314" cy="20759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1261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D8315C1E-070C-4F34-B0A5-B7F7D59A2E9F}"/>
              </a:ext>
            </a:extLst>
          </p:cNvPr>
          <p:cNvSpPr txBox="1">
            <a:spLocks/>
          </p:cNvSpPr>
          <p:nvPr/>
        </p:nvSpPr>
        <p:spPr>
          <a:xfrm>
            <a:off x="2490709" y="457200"/>
            <a:ext cx="7210582" cy="13016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800"/>
              </a:lnSpc>
            </a:pPr>
            <a:r>
              <a:rPr lang="en-US" sz="4000" b="1" spc="100" dirty="0">
                <a:solidFill>
                  <a:srgbClr val="426AB2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Key Points</a:t>
            </a:r>
          </a:p>
        </p:txBody>
      </p:sp>
      <p:cxnSp>
        <p:nvCxnSpPr>
          <p:cNvPr id="15" name="Прямая соединительная линия 36">
            <a:extLst>
              <a:ext uri="{FF2B5EF4-FFF2-40B4-BE49-F238E27FC236}">
                <a16:creationId xmlns:a16="http://schemas.microsoft.com/office/drawing/2014/main" id="{B145DB12-95F0-4C3E-849A-4DD37C2C0DC9}"/>
              </a:ext>
            </a:extLst>
          </p:cNvPr>
          <p:cNvCxnSpPr/>
          <p:nvPr/>
        </p:nvCxnSpPr>
        <p:spPr>
          <a:xfrm>
            <a:off x="5910175" y="1155915"/>
            <a:ext cx="371650" cy="0"/>
          </a:xfrm>
          <a:prstGeom prst="line">
            <a:avLst/>
          </a:prstGeom>
          <a:ln w="38100">
            <a:solidFill>
              <a:srgbClr val="38B3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754BA4-8E9B-4EBB-B98C-18351BDB8F80}"/>
              </a:ext>
            </a:extLst>
          </p:cNvPr>
          <p:cNvGrpSpPr/>
          <p:nvPr/>
        </p:nvGrpSpPr>
        <p:grpSpPr>
          <a:xfrm>
            <a:off x="523161" y="1767415"/>
            <a:ext cx="11145679" cy="4575804"/>
            <a:chOff x="655541" y="1891240"/>
            <a:chExt cx="11145679" cy="457580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74F5C9-DE63-449A-B4FB-89CE2904CDE6}"/>
                </a:ext>
              </a:extLst>
            </p:cNvPr>
            <p:cNvGrpSpPr/>
            <p:nvPr/>
          </p:nvGrpSpPr>
          <p:grpSpPr>
            <a:xfrm>
              <a:off x="8417940" y="1891240"/>
              <a:ext cx="3383280" cy="4572001"/>
              <a:chOff x="8417940" y="1891240"/>
              <a:chExt cx="3383280" cy="4572001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CF5E5EC-CD48-4C93-9189-C62375FAA288}"/>
                  </a:ext>
                </a:extLst>
              </p:cNvPr>
              <p:cNvSpPr/>
              <p:nvPr/>
            </p:nvSpPr>
            <p:spPr>
              <a:xfrm>
                <a:off x="8417940" y="1891241"/>
                <a:ext cx="3383280" cy="4572000"/>
              </a:xfrm>
              <a:prstGeom prst="rect">
                <a:avLst/>
              </a:prstGeom>
              <a:noFill/>
              <a:ln w="28575">
                <a:solidFill>
                  <a:srgbClr val="426A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/>
                <a:endParaRPr lang="en-US" dirty="0"/>
              </a:p>
              <a:p>
                <a:pPr marL="0" lvl="1" algn="ctr"/>
                <a:br>
                  <a:rPr lang="en-US" dirty="0"/>
                </a:br>
                <a:endParaRPr lang="en-US" dirty="0"/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Must be equity investments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Real estate investments must include substantial rehabilitation – doubling basis within 30 months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“Sin businesses” are not eligible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Other requirements include property use in “active conduct of business” and limits on assets held in cash</a:t>
                </a:r>
              </a:p>
              <a:p>
                <a:pPr algn="ctr"/>
                <a:endParaRPr lang="en-US" dirty="0"/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79906B68-7B66-416C-BCFC-A6D23B032F18}"/>
                  </a:ext>
                </a:extLst>
              </p:cNvPr>
              <p:cNvSpPr/>
              <p:nvPr/>
            </p:nvSpPr>
            <p:spPr>
              <a:xfrm flipV="1">
                <a:off x="9712919" y="2384938"/>
                <a:ext cx="793322" cy="388439"/>
              </a:xfrm>
              <a:prstGeom prst="triangle">
                <a:avLst/>
              </a:prstGeom>
              <a:solidFill>
                <a:srgbClr val="426AB2"/>
              </a:solidFill>
              <a:ln>
                <a:solidFill>
                  <a:srgbClr val="426A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69E2396-8D2A-4851-A11E-A4539F1F5E45}"/>
                  </a:ext>
                </a:extLst>
              </p:cNvPr>
              <p:cNvSpPr/>
              <p:nvPr/>
            </p:nvSpPr>
            <p:spPr>
              <a:xfrm>
                <a:off x="8417940" y="1891240"/>
                <a:ext cx="3383280" cy="687917"/>
              </a:xfrm>
              <a:prstGeom prst="rect">
                <a:avLst/>
              </a:prstGeom>
              <a:solidFill>
                <a:srgbClr val="426AB2"/>
              </a:solidFill>
              <a:ln>
                <a:solidFill>
                  <a:srgbClr val="426AB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Eligible Investments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A766F99-55AE-48C8-A4DD-D719083730C8}"/>
                </a:ext>
              </a:extLst>
            </p:cNvPr>
            <p:cNvGrpSpPr/>
            <p:nvPr/>
          </p:nvGrpSpPr>
          <p:grpSpPr>
            <a:xfrm>
              <a:off x="655541" y="1893358"/>
              <a:ext cx="3383280" cy="4572000"/>
              <a:chOff x="655541" y="1893358"/>
              <a:chExt cx="3383280" cy="457200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50E0A98-E1C9-4D29-B51B-5356A846465C}"/>
                  </a:ext>
                </a:extLst>
              </p:cNvPr>
              <p:cNvSpPr/>
              <p:nvPr/>
            </p:nvSpPr>
            <p:spPr>
              <a:xfrm>
                <a:off x="655541" y="1893358"/>
                <a:ext cx="3383280" cy="4572000"/>
              </a:xfrm>
              <a:prstGeom prst="rect">
                <a:avLst/>
              </a:prstGeom>
              <a:noFill/>
              <a:ln w="28575">
                <a:solidFill>
                  <a:srgbClr val="38B3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rgbClr val="426AB2"/>
                  </a:solidFill>
                </a:endParaRPr>
              </a:p>
              <a:p>
                <a:pPr algn="ctr"/>
                <a:endParaRPr lang="en-US" b="1" dirty="0">
                  <a:solidFill>
                    <a:srgbClr val="426AB2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Tax incentive is most valuable for 10 year investments in appreciating assets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Six months to invest after realizing a capital gain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Another six months to deploy 90% of capital in Zones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Capital is required to be an equity investment – loans from investors are not eligible for the tax incentive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724A1AA-8D15-48DE-915D-F05DE6FBAAD0}"/>
                  </a:ext>
                </a:extLst>
              </p:cNvPr>
              <p:cNvSpPr/>
              <p:nvPr/>
            </p:nvSpPr>
            <p:spPr>
              <a:xfrm>
                <a:off x="655541" y="1893358"/>
                <a:ext cx="3383280" cy="687917"/>
              </a:xfrm>
              <a:prstGeom prst="rect">
                <a:avLst/>
              </a:prstGeom>
              <a:solidFill>
                <a:srgbClr val="38B349"/>
              </a:solidFill>
              <a:ln>
                <a:solidFill>
                  <a:srgbClr val="38B34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Investors</a:t>
                </a:r>
              </a:p>
            </p:txBody>
          </p:sp>
          <p:sp>
            <p:nvSpPr>
              <p:cNvPr id="6" name="Isosceles Triangle 5">
                <a:extLst>
                  <a:ext uri="{FF2B5EF4-FFF2-40B4-BE49-F238E27FC236}">
                    <a16:creationId xmlns:a16="http://schemas.microsoft.com/office/drawing/2014/main" id="{352DE4C2-2DA2-4A59-A637-8CE8FF0505D1}"/>
                  </a:ext>
                </a:extLst>
              </p:cNvPr>
              <p:cNvSpPr/>
              <p:nvPr/>
            </p:nvSpPr>
            <p:spPr>
              <a:xfrm flipV="1">
                <a:off x="1950520" y="2387055"/>
                <a:ext cx="793322" cy="388439"/>
              </a:xfrm>
              <a:prstGeom prst="triangle">
                <a:avLst/>
              </a:prstGeom>
              <a:solidFill>
                <a:srgbClr val="38B349"/>
              </a:solidFill>
              <a:ln>
                <a:solidFill>
                  <a:srgbClr val="38B34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B856979-BD76-4A93-B934-B3EC69AA7B7C}"/>
                </a:ext>
              </a:extLst>
            </p:cNvPr>
            <p:cNvGrpSpPr/>
            <p:nvPr/>
          </p:nvGrpSpPr>
          <p:grpSpPr>
            <a:xfrm>
              <a:off x="4536740" y="1891240"/>
              <a:ext cx="3383280" cy="4575804"/>
              <a:chOff x="4590185" y="1889554"/>
              <a:chExt cx="3383280" cy="4575804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7346C48-DF0D-4E47-BAB0-5AD4AE6F3BB3}"/>
                  </a:ext>
                </a:extLst>
              </p:cNvPr>
              <p:cNvSpPr/>
              <p:nvPr/>
            </p:nvSpPr>
            <p:spPr>
              <a:xfrm>
                <a:off x="4590185" y="1893358"/>
                <a:ext cx="3383280" cy="4572000"/>
              </a:xfrm>
              <a:prstGeom prst="rect">
                <a:avLst/>
              </a:prstGeom>
              <a:noFill/>
              <a:ln w="28575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/>
                <a:br>
                  <a:rPr lang="en-US" dirty="0">
                    <a:solidFill>
                      <a:schemeClr val="tx1"/>
                    </a:solidFill>
                  </a:rPr>
                </a:br>
                <a:endParaRPr lang="en-US" dirty="0">
                  <a:solidFill>
                    <a:schemeClr val="tx1"/>
                  </a:solidFill>
                </a:endParaRP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  <a:highlight>
                      <a:srgbClr val="FFFF00"/>
                    </a:highlight>
                  </a:rPr>
                  <a:t>All capital must flow through an Opportunity Fund to be eligible for the tax incentive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Funds are self-certified via an IRS tax form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Fund must be established for the purpose of investing in Opportunity Zones</a:t>
                </a:r>
              </a:p>
              <a:p>
                <a:pPr marL="2857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90% of fund assets must be invested in Zones to maximize the tax incentive</a:t>
                </a:r>
              </a:p>
            </p:txBody>
          </p:sp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B0319115-89DC-45DE-8758-D83DE1B517E2}"/>
                  </a:ext>
                </a:extLst>
              </p:cNvPr>
              <p:cNvSpPr/>
              <p:nvPr/>
            </p:nvSpPr>
            <p:spPr>
              <a:xfrm flipV="1">
                <a:off x="5885164" y="2383252"/>
                <a:ext cx="793322" cy="388439"/>
              </a:xfrm>
              <a:prstGeom prst="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84F7B42-4744-4D8E-93FD-9A9C677ECD37}"/>
                  </a:ext>
                </a:extLst>
              </p:cNvPr>
              <p:cNvSpPr/>
              <p:nvPr/>
            </p:nvSpPr>
            <p:spPr>
              <a:xfrm>
                <a:off x="4590185" y="1889554"/>
                <a:ext cx="3383280" cy="687917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/>
                  <a:t>Funds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306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6E94B96-C41F-4846-8294-271E9DC5D524}"/>
              </a:ext>
            </a:extLst>
          </p:cNvPr>
          <p:cNvCxnSpPr/>
          <p:nvPr/>
        </p:nvCxnSpPr>
        <p:spPr>
          <a:xfrm>
            <a:off x="2165684" y="4259181"/>
            <a:ext cx="0" cy="1094875"/>
          </a:xfrm>
          <a:prstGeom prst="line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28C984A-1E1F-4657-BBF8-B65760B34143}"/>
              </a:ext>
            </a:extLst>
          </p:cNvPr>
          <p:cNvCxnSpPr/>
          <p:nvPr/>
        </p:nvCxnSpPr>
        <p:spPr>
          <a:xfrm>
            <a:off x="6132096" y="4259181"/>
            <a:ext cx="0" cy="1094875"/>
          </a:xfrm>
          <a:prstGeom prst="line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D9FAA7F-ECF8-450C-9DFA-5453C73D3C31}"/>
              </a:ext>
            </a:extLst>
          </p:cNvPr>
          <p:cNvCxnSpPr/>
          <p:nvPr/>
        </p:nvCxnSpPr>
        <p:spPr>
          <a:xfrm>
            <a:off x="8771021" y="2081463"/>
            <a:ext cx="0" cy="1094875"/>
          </a:xfrm>
          <a:prstGeom prst="line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B6AB0BA-B709-4158-896D-4F914246FF03}"/>
              </a:ext>
            </a:extLst>
          </p:cNvPr>
          <p:cNvCxnSpPr/>
          <p:nvPr/>
        </p:nvCxnSpPr>
        <p:spPr>
          <a:xfrm>
            <a:off x="2165684" y="3164306"/>
            <a:ext cx="0" cy="1094875"/>
          </a:xfrm>
          <a:prstGeom prst="line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017818D-4664-4184-BCE7-2AF4F7CCB1A0}"/>
              </a:ext>
            </a:extLst>
          </p:cNvPr>
          <p:cNvCxnSpPr/>
          <p:nvPr/>
        </p:nvCxnSpPr>
        <p:spPr>
          <a:xfrm>
            <a:off x="6132096" y="3176338"/>
            <a:ext cx="0" cy="1094875"/>
          </a:xfrm>
          <a:prstGeom prst="line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BD38CEE-DFFE-419A-AB9C-5286241F65F6}"/>
              </a:ext>
            </a:extLst>
          </p:cNvPr>
          <p:cNvCxnSpPr/>
          <p:nvPr/>
        </p:nvCxnSpPr>
        <p:spPr>
          <a:xfrm>
            <a:off x="10166684" y="3164306"/>
            <a:ext cx="0" cy="1094875"/>
          </a:xfrm>
          <a:prstGeom prst="line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418A26-3041-49C0-AA00-3CA99B02CC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D57F1E4F-1CFF-5643-939E-217C01CDF565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10" name="Graphic 9" descr="User">
            <a:extLst>
              <a:ext uri="{FF2B5EF4-FFF2-40B4-BE49-F238E27FC236}">
                <a16:creationId xmlns:a16="http://schemas.microsoft.com/office/drawing/2014/main" id="{D7538410-0904-44C5-A5E3-85049B6E1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72120" y="293302"/>
            <a:ext cx="1412240" cy="1412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61A52D-EBB6-4DA4-9CF1-92011F79BA0F}"/>
              </a:ext>
            </a:extLst>
          </p:cNvPr>
          <p:cNvSpPr/>
          <p:nvPr/>
        </p:nvSpPr>
        <p:spPr>
          <a:xfrm>
            <a:off x="7491558" y="1413455"/>
            <a:ext cx="2519879" cy="1301619"/>
          </a:xfrm>
          <a:prstGeom prst="rect">
            <a:avLst/>
          </a:prstGeom>
          <a:solidFill>
            <a:srgbClr val="00206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QOZ Fund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E5C687ED-DDA8-41DB-9483-177662F3A41F}"/>
              </a:ext>
            </a:extLst>
          </p:cNvPr>
          <p:cNvSpPr/>
          <p:nvPr/>
        </p:nvSpPr>
        <p:spPr>
          <a:xfrm>
            <a:off x="8587740" y="1251823"/>
            <a:ext cx="381000" cy="45371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8DF18B-7026-42E6-824F-B8A467D2590A}"/>
              </a:ext>
            </a:extLst>
          </p:cNvPr>
          <p:cNvGrpSpPr/>
          <p:nvPr/>
        </p:nvGrpSpPr>
        <p:grpSpPr>
          <a:xfrm>
            <a:off x="1065300" y="3642360"/>
            <a:ext cx="10061401" cy="1210192"/>
            <a:chOff x="1638247" y="3429000"/>
            <a:chExt cx="10061401" cy="104527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46C4B7-87B3-467E-8869-16151F929AA1}"/>
                </a:ext>
              </a:extLst>
            </p:cNvPr>
            <p:cNvSpPr/>
            <p:nvPr/>
          </p:nvSpPr>
          <p:spPr>
            <a:xfrm>
              <a:off x="9484360" y="3429000"/>
              <a:ext cx="2215288" cy="104527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QOZ Business Property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A9BE2D-1204-4A18-9AEB-C9DB935BA5A7}"/>
                </a:ext>
              </a:extLst>
            </p:cNvPr>
            <p:cNvSpPr/>
            <p:nvPr/>
          </p:nvSpPr>
          <p:spPr>
            <a:xfrm>
              <a:off x="5578018" y="3429000"/>
              <a:ext cx="2215288" cy="104527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QOZ Partnership (QOZ Business)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A55E716-B28B-491D-AA19-E740F9887508}"/>
                </a:ext>
              </a:extLst>
            </p:cNvPr>
            <p:cNvSpPr/>
            <p:nvPr/>
          </p:nvSpPr>
          <p:spPr>
            <a:xfrm>
              <a:off x="1638247" y="3429000"/>
              <a:ext cx="2215288" cy="104527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/>
                <a:t>QOZ Stock</a:t>
              </a:r>
              <a:br>
                <a:rPr lang="en-US" sz="2000" b="1" dirty="0"/>
              </a:br>
              <a:r>
                <a:rPr lang="en-US" sz="2000" b="1" dirty="0"/>
                <a:t>(QOZ Business)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AA6B56A-FB92-4521-870E-003E30AA62F3}"/>
              </a:ext>
            </a:extLst>
          </p:cNvPr>
          <p:cNvCxnSpPr/>
          <p:nvPr/>
        </p:nvCxnSpPr>
        <p:spPr>
          <a:xfrm>
            <a:off x="2165684" y="3176338"/>
            <a:ext cx="8001000" cy="0"/>
          </a:xfrm>
          <a:prstGeom prst="line">
            <a:avLst/>
          </a:prstGeom>
          <a:ln>
            <a:solidFill>
              <a:srgbClr val="00206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A86088D0-9B1F-4D60-AB21-E871BD85EE3B}"/>
              </a:ext>
            </a:extLst>
          </p:cNvPr>
          <p:cNvSpPr/>
          <p:nvPr/>
        </p:nvSpPr>
        <p:spPr>
          <a:xfrm>
            <a:off x="5005071" y="5291002"/>
            <a:ext cx="2215288" cy="12101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QOZ Business Property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BE85972-DB0E-4031-9D4B-384066FD2194}"/>
              </a:ext>
            </a:extLst>
          </p:cNvPr>
          <p:cNvSpPr/>
          <p:nvPr/>
        </p:nvSpPr>
        <p:spPr>
          <a:xfrm>
            <a:off x="1065300" y="5291002"/>
            <a:ext cx="2215288" cy="12101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QOZ Business Property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6D54937-A56F-47E8-ABE8-CF21AA295058}"/>
              </a:ext>
            </a:extLst>
          </p:cNvPr>
          <p:cNvCxnSpPr>
            <a:cxnSpLocks/>
          </p:cNvCxnSpPr>
          <p:nvPr/>
        </p:nvCxnSpPr>
        <p:spPr>
          <a:xfrm>
            <a:off x="10250899" y="3308684"/>
            <a:ext cx="0" cy="240632"/>
          </a:xfrm>
          <a:prstGeom prst="straightConnector1">
            <a:avLst/>
          </a:prstGeom>
          <a:ln>
            <a:solidFill>
              <a:srgbClr val="426AB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984C36F-32FC-46B1-BF01-FA98AFCCA06C}"/>
              </a:ext>
            </a:extLst>
          </p:cNvPr>
          <p:cNvCxnSpPr>
            <a:cxnSpLocks/>
          </p:cNvCxnSpPr>
          <p:nvPr/>
        </p:nvCxnSpPr>
        <p:spPr>
          <a:xfrm>
            <a:off x="6216307" y="4965031"/>
            <a:ext cx="0" cy="240632"/>
          </a:xfrm>
          <a:prstGeom prst="straightConnector1">
            <a:avLst/>
          </a:prstGeom>
          <a:ln>
            <a:solidFill>
              <a:srgbClr val="426AB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43ED12C-2BDF-40E2-B9AC-5D3C2952A42C}"/>
              </a:ext>
            </a:extLst>
          </p:cNvPr>
          <p:cNvCxnSpPr>
            <a:cxnSpLocks/>
          </p:cNvCxnSpPr>
          <p:nvPr/>
        </p:nvCxnSpPr>
        <p:spPr>
          <a:xfrm>
            <a:off x="2245887" y="4965031"/>
            <a:ext cx="0" cy="240632"/>
          </a:xfrm>
          <a:prstGeom prst="straightConnector1">
            <a:avLst/>
          </a:prstGeom>
          <a:ln>
            <a:solidFill>
              <a:srgbClr val="426AB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19A8AE4-0C5D-4678-BE48-055F6CBCA7E9}"/>
              </a:ext>
            </a:extLst>
          </p:cNvPr>
          <p:cNvSpPr txBox="1"/>
          <p:nvPr/>
        </p:nvSpPr>
        <p:spPr>
          <a:xfrm>
            <a:off x="8244574" y="84571"/>
            <a:ext cx="106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26AB2"/>
                </a:solidFill>
              </a:rPr>
              <a:t>Taxpayer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635A2A-EDD1-4ACF-98F5-1CE74F208A46}"/>
              </a:ext>
            </a:extLst>
          </p:cNvPr>
          <p:cNvSpPr/>
          <p:nvPr/>
        </p:nvSpPr>
        <p:spPr>
          <a:xfrm>
            <a:off x="3014844" y="502326"/>
            <a:ext cx="3705626" cy="2209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2">
                <a:lumMod val="40000"/>
                <a:lumOff val="60000"/>
              </a:schemeClr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426AB2"/>
                </a:solidFill>
              </a:rPr>
              <a:t>A taxpayer has 180 days to invest unrealized capital gains into a QOZ Fund, and the fund has up to 180 days to invest 90% of those gains in QOZ Business Property. </a:t>
            </a:r>
          </a:p>
        </p:txBody>
      </p:sp>
    </p:spTree>
    <p:extLst>
      <p:ext uri="{BB962C8B-B14F-4D97-AF65-F5344CB8AC3E}">
        <p14:creationId xmlns:p14="http://schemas.microsoft.com/office/powerpoint/2010/main" val="241707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78B4EB0-1013-41B3-AEC1-88900BF2A579}"/>
              </a:ext>
            </a:extLst>
          </p:cNvPr>
          <p:cNvSpPr txBox="1">
            <a:spLocks/>
          </p:cNvSpPr>
          <p:nvPr/>
        </p:nvSpPr>
        <p:spPr>
          <a:xfrm>
            <a:off x="-1877705" y="846255"/>
            <a:ext cx="9131969" cy="84406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800"/>
              </a:lnSpc>
            </a:pPr>
            <a:endParaRPr lang="en-US" sz="8000" spc="100">
              <a:solidFill>
                <a:schemeClr val="bg1">
                  <a:lumMod val="95000"/>
                </a:schemeClr>
              </a:solidFill>
              <a:latin typeface="+mn-lt"/>
              <a:ea typeface="Lato" panose="020F0502020204030203" pitchFamily="34" charset="0"/>
              <a:cs typeface="Calibri"/>
            </a:endParaRPr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D8315C1E-070C-4F34-B0A5-B7F7D59A2E9F}"/>
              </a:ext>
            </a:extLst>
          </p:cNvPr>
          <p:cNvSpPr txBox="1">
            <a:spLocks/>
          </p:cNvSpPr>
          <p:nvPr/>
        </p:nvSpPr>
        <p:spPr>
          <a:xfrm>
            <a:off x="961715" y="1563128"/>
            <a:ext cx="6451959" cy="13016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US" sz="4000" b="1" spc="1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Economic Development </a:t>
            </a:r>
            <a:r>
              <a:rPr lang="en-US" sz="4000" b="1" spc="100">
                <a:solidFill>
                  <a:srgbClr val="426AB2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Examples</a:t>
            </a:r>
          </a:p>
        </p:txBody>
      </p:sp>
      <p:sp>
        <p:nvSpPr>
          <p:cNvPr id="27" name="Текст 11">
            <a:extLst>
              <a:ext uri="{FF2B5EF4-FFF2-40B4-BE49-F238E27FC236}">
                <a16:creationId xmlns:a16="http://schemas.microsoft.com/office/drawing/2014/main" id="{0EEED076-514C-45CC-A221-795BF6E94F4D}"/>
              </a:ext>
            </a:extLst>
          </p:cNvPr>
          <p:cNvSpPr txBox="1">
            <a:spLocks/>
          </p:cNvSpPr>
          <p:nvPr/>
        </p:nvSpPr>
        <p:spPr>
          <a:xfrm>
            <a:off x="1266614" y="4921095"/>
            <a:ext cx="3291840" cy="2710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8" name="Текст 11">
            <a:extLst>
              <a:ext uri="{FF2B5EF4-FFF2-40B4-BE49-F238E27FC236}">
                <a16:creationId xmlns:a16="http://schemas.microsoft.com/office/drawing/2014/main" id="{C439FD67-693F-4806-A05C-A3C9CF5EA9BC}"/>
              </a:ext>
            </a:extLst>
          </p:cNvPr>
          <p:cNvSpPr txBox="1">
            <a:spLocks/>
          </p:cNvSpPr>
          <p:nvPr/>
        </p:nvSpPr>
        <p:spPr>
          <a:xfrm>
            <a:off x="5365477" y="4921095"/>
            <a:ext cx="3291840" cy="27102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en-US" sz="20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8D529B-D5F6-4A3B-864B-6FACC167EB77}"/>
              </a:ext>
            </a:extLst>
          </p:cNvPr>
          <p:cNvGrpSpPr/>
          <p:nvPr/>
        </p:nvGrpSpPr>
        <p:grpSpPr>
          <a:xfrm>
            <a:off x="499618" y="3383280"/>
            <a:ext cx="11530119" cy="2710221"/>
            <a:chOff x="449978" y="3383280"/>
            <a:chExt cx="11530119" cy="2710221"/>
          </a:xfrm>
        </p:grpSpPr>
        <p:sp>
          <p:nvSpPr>
            <p:cNvPr id="24" name="Овал 4">
              <a:extLst>
                <a:ext uri="{FF2B5EF4-FFF2-40B4-BE49-F238E27FC236}">
                  <a16:creationId xmlns:a16="http://schemas.microsoft.com/office/drawing/2014/main" id="{87BD8B3C-8D35-4E32-AC6B-58D461C0F9EE}"/>
                </a:ext>
              </a:extLst>
            </p:cNvPr>
            <p:cNvSpPr/>
            <p:nvPr/>
          </p:nvSpPr>
          <p:spPr>
            <a:xfrm>
              <a:off x="449978" y="3383280"/>
              <a:ext cx="365760" cy="365760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1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Текст 11">
              <a:extLst>
                <a:ext uri="{FF2B5EF4-FFF2-40B4-BE49-F238E27FC236}">
                  <a16:creationId xmlns:a16="http://schemas.microsoft.com/office/drawing/2014/main" id="{B0CF1B6D-33F1-490E-88F7-0166D3EDBD06}"/>
                </a:ext>
              </a:extLst>
            </p:cNvPr>
            <p:cNvSpPr txBox="1">
              <a:spLocks/>
            </p:cNvSpPr>
            <p:nvPr/>
          </p:nvSpPr>
          <p:spPr>
            <a:xfrm>
              <a:off x="864206" y="3383280"/>
              <a:ext cx="2660098" cy="271022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426AB2"/>
                  </a:solidFill>
                  <a:latin typeface="+mj-lt"/>
                </a:rPr>
                <a:t>Business infrastructure real estate funds: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Industrial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Retail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Mixed use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TOD</a:t>
              </a:r>
            </a:p>
          </p:txBody>
        </p:sp>
        <p:sp>
          <p:nvSpPr>
            <p:cNvPr id="28" name="Овал 7">
              <a:extLst>
                <a:ext uri="{FF2B5EF4-FFF2-40B4-BE49-F238E27FC236}">
                  <a16:creationId xmlns:a16="http://schemas.microsoft.com/office/drawing/2014/main" id="{F3C0D180-AFF3-4D14-913A-6AC19F45125A}"/>
                </a:ext>
              </a:extLst>
            </p:cNvPr>
            <p:cNvSpPr/>
            <p:nvPr/>
          </p:nvSpPr>
          <p:spPr>
            <a:xfrm>
              <a:off x="3608371" y="3383280"/>
              <a:ext cx="365760" cy="365760"/>
            </a:xfrm>
            <a:prstGeom prst="ellipse">
              <a:avLst/>
            </a:prstGeom>
            <a:solidFill>
              <a:srgbClr val="426AB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2</a:t>
              </a: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30" name="Текст 11">
              <a:extLst>
                <a:ext uri="{FF2B5EF4-FFF2-40B4-BE49-F238E27FC236}">
                  <a16:creationId xmlns:a16="http://schemas.microsoft.com/office/drawing/2014/main" id="{BF9A690C-B3B8-412B-BC31-1A07E308C6D8}"/>
                </a:ext>
              </a:extLst>
            </p:cNvPr>
            <p:cNvSpPr txBox="1">
              <a:spLocks/>
            </p:cNvSpPr>
            <p:nvPr/>
          </p:nvSpPr>
          <p:spPr>
            <a:xfrm>
              <a:off x="4040979" y="3383280"/>
              <a:ext cx="1924120" cy="271022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426AB2"/>
                  </a:solidFill>
                  <a:latin typeface="+mj-lt"/>
                </a:rPr>
                <a:t>Venture capital funds: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Seed stage investments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Series A investments</a:t>
              </a:r>
            </a:p>
            <a:p>
              <a:pPr>
                <a:lnSpc>
                  <a:spcPts val="1800"/>
                </a:lnSpc>
              </a:pPr>
              <a:endParaRPr lang="en-US" sz="2000" dirty="0">
                <a:solidFill>
                  <a:schemeClr val="bg1">
                    <a:lumMod val="50000"/>
                  </a:schemeClr>
                </a:solidFill>
                <a:latin typeface="+mj-lt"/>
                <a:cs typeface="Poppins" panose="02000000000000000000" pitchFamily="2" charset="0"/>
              </a:endParaRPr>
            </a:p>
          </p:txBody>
        </p:sp>
        <p:sp>
          <p:nvSpPr>
            <p:cNvPr id="32" name="Овал 10">
              <a:extLst>
                <a:ext uri="{FF2B5EF4-FFF2-40B4-BE49-F238E27FC236}">
                  <a16:creationId xmlns:a16="http://schemas.microsoft.com/office/drawing/2014/main" id="{F9B06B96-D1CB-4C05-8E71-949396724A13}"/>
                </a:ext>
              </a:extLst>
            </p:cNvPr>
            <p:cNvSpPr/>
            <p:nvPr/>
          </p:nvSpPr>
          <p:spPr>
            <a:xfrm>
              <a:off x="6166638" y="3383280"/>
              <a:ext cx="365760" cy="36576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">
              <a:solidFill>
                <a:schemeClr val="tx2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3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Текст 11">
              <a:extLst>
                <a:ext uri="{FF2B5EF4-FFF2-40B4-BE49-F238E27FC236}">
                  <a16:creationId xmlns:a16="http://schemas.microsoft.com/office/drawing/2014/main" id="{F7EC3B3B-2BF2-4F32-9283-9D8032D7F351}"/>
                </a:ext>
              </a:extLst>
            </p:cNvPr>
            <p:cNvSpPr txBox="1">
              <a:spLocks/>
            </p:cNvSpPr>
            <p:nvPr/>
          </p:nvSpPr>
          <p:spPr>
            <a:xfrm>
              <a:off x="6605355" y="3383280"/>
              <a:ext cx="2388459" cy="271022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>
                  <a:solidFill>
                    <a:srgbClr val="426AB2"/>
                  </a:solidFill>
                  <a:latin typeface="+mj-lt"/>
                </a:rPr>
                <a:t>Operating business private equity: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Equity recapitalizations 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000" i="1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Growth capital investments</a:t>
              </a:r>
            </a:p>
          </p:txBody>
        </p:sp>
        <p:sp>
          <p:nvSpPr>
            <p:cNvPr id="31" name="Овал 10">
              <a:extLst>
                <a:ext uri="{FF2B5EF4-FFF2-40B4-BE49-F238E27FC236}">
                  <a16:creationId xmlns:a16="http://schemas.microsoft.com/office/drawing/2014/main" id="{CCD3F018-8354-4FE9-A4D1-10B011FF376B}"/>
                </a:ext>
              </a:extLst>
            </p:cNvPr>
            <p:cNvSpPr/>
            <p:nvPr/>
          </p:nvSpPr>
          <p:spPr>
            <a:xfrm>
              <a:off x="9073663" y="3383280"/>
              <a:ext cx="365760" cy="365760"/>
            </a:xfrm>
            <a:prstGeom prst="ellipse">
              <a:avLst/>
            </a:prstGeom>
            <a:solidFill>
              <a:srgbClr val="92D050"/>
            </a:solidFill>
            <a:ln w="12700">
              <a:solidFill>
                <a:srgbClr val="92D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4</a:t>
              </a:r>
              <a:endParaRPr lang="ru-RU" sz="1600" b="1">
                <a:solidFill>
                  <a:schemeClr val="bg1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AC18F00-5E32-4CEE-BF1F-D5FA26303052}"/>
                </a:ext>
              </a:extLst>
            </p:cNvPr>
            <p:cNvSpPr/>
            <p:nvPr/>
          </p:nvSpPr>
          <p:spPr>
            <a:xfrm>
              <a:off x="9499834" y="3383280"/>
              <a:ext cx="2480263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b="1" dirty="0">
                  <a:solidFill>
                    <a:srgbClr val="426AB2"/>
                  </a:solidFill>
                </a:rPr>
                <a:t>Enhancement for other federal tax credit transactions:</a:t>
              </a:r>
            </a:p>
            <a:p>
              <a:pPr lvl="0"/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accent1">
                      <a:lumMod val="50000"/>
                    </a:schemeClr>
                  </a:solidFill>
                </a:rPr>
                <a:t>NMTCs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i="1" dirty="0">
                  <a:solidFill>
                    <a:schemeClr val="accent1">
                      <a:lumMod val="50000"/>
                    </a:schemeClr>
                  </a:solidFill>
                </a:rPr>
                <a:t>Historic Tax Credits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673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384A4-4778-4B9D-9585-66D04910A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2361AF-CA35-4A6C-8314-300BC93D322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655841-5031-4D60-866C-BCCAF0BE8897}"/>
              </a:ext>
            </a:extLst>
          </p:cNvPr>
          <p:cNvGrpSpPr/>
          <p:nvPr/>
        </p:nvGrpSpPr>
        <p:grpSpPr>
          <a:xfrm>
            <a:off x="1462975" y="2769933"/>
            <a:ext cx="9266050" cy="3314595"/>
            <a:chOff x="1695316" y="2769933"/>
            <a:chExt cx="9266050" cy="3314595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355FFAC1-BF3E-4ACD-9468-BF5719BFC4CB}"/>
                </a:ext>
              </a:extLst>
            </p:cNvPr>
            <p:cNvSpPr/>
            <p:nvPr/>
          </p:nvSpPr>
          <p:spPr>
            <a:xfrm>
              <a:off x="1695316" y="2769933"/>
              <a:ext cx="365760" cy="365760"/>
            </a:xfrm>
            <a:prstGeom prst="ellipse">
              <a:avLst/>
            </a:prstGeom>
            <a:solidFill>
              <a:srgbClr val="38B349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1</a:t>
              </a:r>
              <a:endParaRPr lang="ru-RU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Текст 11">
              <a:extLst>
                <a:ext uri="{FF2B5EF4-FFF2-40B4-BE49-F238E27FC236}">
                  <a16:creationId xmlns:a16="http://schemas.microsoft.com/office/drawing/2014/main" id="{26535B80-E717-4D56-855D-852165525608}"/>
                </a:ext>
              </a:extLst>
            </p:cNvPr>
            <p:cNvSpPr txBox="1">
              <a:spLocks/>
            </p:cNvSpPr>
            <p:nvPr/>
          </p:nvSpPr>
          <p:spPr>
            <a:xfrm>
              <a:off x="2070004" y="2801832"/>
              <a:ext cx="4242816" cy="327887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426AB2"/>
                  </a:solidFill>
                  <a:latin typeface="+mj-lt"/>
                </a:rPr>
                <a:t>Pairing with LIHTC or the HTC</a:t>
              </a:r>
              <a:br>
                <a:rPr lang="en-US" sz="1800" b="1" dirty="0">
                  <a:solidFill>
                    <a:srgbClr val="426AB2"/>
                  </a:solidFill>
                  <a:latin typeface="+mj-lt"/>
                </a:rPr>
              </a:br>
              <a:endParaRPr lang="en-US" sz="1800" b="1" dirty="0">
                <a:solidFill>
                  <a:srgbClr val="426AB2"/>
                </a:solidFill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1F497D"/>
                  </a:solidFill>
                </a:rPr>
                <a:t>Effective for providing housing for families at or under 60% AMI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1F497D"/>
                  </a:solidFill>
                </a:rPr>
                <a:t>Issues: Many traditional LIHTC investors do not have capital gains or they have minimal capital gains.   Will they invest those into LIHTC deals in </a:t>
              </a:r>
              <a:r>
                <a:rPr lang="en-US" sz="1800" dirty="0" err="1">
                  <a:solidFill>
                    <a:srgbClr val="1F497D"/>
                  </a:solidFill>
                </a:rPr>
                <a:t>Ozones</a:t>
              </a:r>
              <a:r>
                <a:rPr lang="en-US" sz="1800" dirty="0">
                  <a:solidFill>
                    <a:srgbClr val="1F497D"/>
                  </a:solidFill>
                </a:rPr>
                <a:t>?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1F497D"/>
                  </a:solidFill>
                </a:rPr>
                <a:t>Timing of capital contributions will be different than in traditional LIHTC deals</a:t>
              </a:r>
            </a:p>
            <a:p>
              <a:endParaRPr lang="en-US" sz="1600" dirty="0">
                <a:solidFill>
                  <a:schemeClr val="bg2">
                    <a:lumMod val="25000"/>
                  </a:schemeClr>
                </a:solidFill>
                <a:latin typeface="+mj-lt"/>
              </a:endParaRPr>
            </a:p>
          </p:txBody>
        </p:sp>
        <p:sp>
          <p:nvSpPr>
            <p:cNvPr id="7" name="Овал 7">
              <a:extLst>
                <a:ext uri="{FF2B5EF4-FFF2-40B4-BE49-F238E27FC236}">
                  <a16:creationId xmlns:a16="http://schemas.microsoft.com/office/drawing/2014/main" id="{048EA4CD-C8F6-4C7D-A7B3-846221662BF3}"/>
                </a:ext>
              </a:extLst>
            </p:cNvPr>
            <p:cNvSpPr/>
            <p:nvPr/>
          </p:nvSpPr>
          <p:spPr>
            <a:xfrm>
              <a:off x="6343861" y="2769933"/>
              <a:ext cx="365760" cy="365760"/>
            </a:xfrm>
            <a:prstGeom prst="ellipse">
              <a:avLst/>
            </a:prstGeom>
            <a:solidFill>
              <a:srgbClr val="426AB2"/>
            </a:solidFill>
            <a:ln w="127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2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Текст 11">
              <a:extLst>
                <a:ext uri="{FF2B5EF4-FFF2-40B4-BE49-F238E27FC236}">
                  <a16:creationId xmlns:a16="http://schemas.microsoft.com/office/drawing/2014/main" id="{E4D1BD44-85EB-45B3-9583-008AC696113C}"/>
                </a:ext>
              </a:extLst>
            </p:cNvPr>
            <p:cNvSpPr txBox="1">
              <a:spLocks/>
            </p:cNvSpPr>
            <p:nvPr/>
          </p:nvSpPr>
          <p:spPr>
            <a:xfrm>
              <a:off x="6718550" y="2801832"/>
              <a:ext cx="4242816" cy="328269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en-US" sz="1800" b="1" dirty="0">
                  <a:solidFill>
                    <a:srgbClr val="426AB2"/>
                  </a:solidFill>
                </a:rPr>
                <a:t>Focus on Workforce Housing </a:t>
              </a:r>
              <a:br>
                <a:rPr lang="en-US" sz="1800" b="1" dirty="0">
                  <a:solidFill>
                    <a:srgbClr val="426AB2"/>
                  </a:solidFill>
                </a:rPr>
              </a:br>
              <a:endParaRPr lang="en-US" sz="1800" b="1" dirty="0">
                <a:solidFill>
                  <a:srgbClr val="426AB2"/>
                </a:solidFill>
              </a:endParaRP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1F497D"/>
                  </a:solidFill>
                </a:rPr>
                <a:t>Providing Housing for families at </a:t>
              </a:r>
              <a:br>
                <a:rPr lang="en-US" sz="1800" dirty="0">
                  <a:solidFill>
                    <a:srgbClr val="1F497D"/>
                  </a:solidFill>
                </a:rPr>
              </a:br>
              <a:r>
                <a:rPr lang="en-US" sz="1800" dirty="0">
                  <a:solidFill>
                    <a:srgbClr val="1F497D"/>
                  </a:solidFill>
                </a:rPr>
                <a:t>80 – 120% AMI 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1F497D"/>
                  </a:solidFill>
                </a:rPr>
                <a:t>Anticipate a 10 year investment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1F497D"/>
                  </a:solidFill>
                </a:rPr>
                <a:t>No ongoing compliance regulations unless required through local funding or zoning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sz="1800" dirty="0">
                  <a:solidFill>
                    <a:srgbClr val="1F497D"/>
                  </a:solidFill>
                </a:rPr>
                <a:t>Ability to attract High Net Worth Individuals or Corporations as investors</a:t>
              </a:r>
            </a:p>
          </p:txBody>
        </p:sp>
      </p:grp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BF2556B-7701-4978-A7A0-402AFF573BFC}"/>
              </a:ext>
            </a:extLst>
          </p:cNvPr>
          <p:cNvSpPr txBox="1">
            <a:spLocks/>
          </p:cNvSpPr>
          <p:nvPr/>
        </p:nvSpPr>
        <p:spPr>
          <a:xfrm>
            <a:off x="2606842" y="457200"/>
            <a:ext cx="6978316" cy="954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800"/>
              </a:lnSpc>
            </a:pPr>
            <a:r>
              <a:rPr lang="en-US" sz="3600" b="1" spc="100" dirty="0">
                <a:solidFill>
                  <a:srgbClr val="426AB2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Affordable Housing Examples</a:t>
            </a:r>
          </a:p>
          <a:p>
            <a:endParaRPr lang="en-US" sz="3600" b="1" spc="100" dirty="0">
              <a:solidFill>
                <a:srgbClr val="426AB2"/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  <a:p>
            <a:endParaRPr lang="ru-RU" sz="3600" b="1" spc="100" dirty="0">
              <a:solidFill>
                <a:srgbClr val="426AB2"/>
              </a:solidFill>
              <a:latin typeface="Nixie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cxnSp>
        <p:nvCxnSpPr>
          <p:cNvPr id="11" name="Прямая соединительная линия 36">
            <a:extLst>
              <a:ext uri="{FF2B5EF4-FFF2-40B4-BE49-F238E27FC236}">
                <a16:creationId xmlns:a16="http://schemas.microsoft.com/office/drawing/2014/main" id="{74A1AD46-06A3-49C9-B618-5165BC2315F8}"/>
              </a:ext>
            </a:extLst>
          </p:cNvPr>
          <p:cNvCxnSpPr/>
          <p:nvPr/>
        </p:nvCxnSpPr>
        <p:spPr>
          <a:xfrm>
            <a:off x="5910175" y="1155915"/>
            <a:ext cx="371650" cy="0"/>
          </a:xfrm>
          <a:prstGeom prst="line">
            <a:avLst/>
          </a:prstGeom>
          <a:ln w="38100">
            <a:solidFill>
              <a:srgbClr val="38B3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13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0754" y="1226445"/>
            <a:ext cx="5568516" cy="528689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New Construction of 116  units for families with rents at 90-110% 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Proven project in market (prior phases in non-Ozone locations)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Expect this to be Single Asset Opportunity Fund with High Net Individuals as investors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Capital Stack: Between 40 – 60% from ozone equity depending on return required by investor. Remainder of financing from non-recourse first mortgage.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Investors to get preferred annual cash payments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Exit scenario in year 10 -  either sale or refinancing. Return of capital plus split of sales proceeds</a:t>
            </a:r>
          </a:p>
          <a:p>
            <a:endParaRPr lang="en-US" sz="2000" dirty="0"/>
          </a:p>
          <a:p>
            <a:pPr algn="ctr"/>
            <a:endParaRPr lang="en-US" sz="2000" dirty="0"/>
          </a:p>
          <a:p>
            <a:pPr algn="ctr"/>
            <a:endParaRPr lang="en-US" sz="2000" dirty="0"/>
          </a:p>
          <a:p>
            <a:pPr marL="0" indent="0" algn="ctr">
              <a:buNone/>
            </a:pPr>
            <a:endParaRPr lang="en-US" sz="2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197009C-8B19-4CF9-A3FB-BA8E1F168A06}"/>
              </a:ext>
            </a:extLst>
          </p:cNvPr>
          <p:cNvGrpSpPr/>
          <p:nvPr/>
        </p:nvGrpSpPr>
        <p:grpSpPr>
          <a:xfrm>
            <a:off x="1132730" y="0"/>
            <a:ext cx="9636870" cy="1592209"/>
            <a:chOff x="1346628" y="1032157"/>
            <a:chExt cx="8238530" cy="954335"/>
          </a:xfrm>
        </p:grpSpPr>
        <p:sp>
          <p:nvSpPr>
            <p:cNvPr id="13" name="Заголовок 1">
              <a:extLst>
                <a:ext uri="{FF2B5EF4-FFF2-40B4-BE49-F238E27FC236}">
                  <a16:creationId xmlns:a16="http://schemas.microsoft.com/office/drawing/2014/main" id="{BA0F9A39-80AB-4336-8907-C288EA2A32FB}"/>
                </a:ext>
              </a:extLst>
            </p:cNvPr>
            <p:cNvSpPr txBox="1">
              <a:spLocks/>
            </p:cNvSpPr>
            <p:nvPr/>
          </p:nvSpPr>
          <p:spPr>
            <a:xfrm>
              <a:off x="1346628" y="1032157"/>
              <a:ext cx="8238530" cy="9543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800"/>
                </a:lnSpc>
              </a:pPr>
              <a:r>
                <a:rPr lang="en-US" sz="3600" b="1" spc="100" dirty="0">
                  <a:solidFill>
                    <a:srgbClr val="426AB2"/>
                  </a:solidFill>
                  <a:latin typeface="+mn-lt"/>
                  <a:ea typeface="Lato" panose="020F0502020204030203" pitchFamily="34" charset="0"/>
                  <a:cs typeface="Poppins SemiBold" panose="02000000000000000000" pitchFamily="2" charset="0"/>
                </a:rPr>
                <a:t>Workforce Housing Deal in Redmond, Oregon</a:t>
              </a:r>
            </a:p>
            <a:p>
              <a:pPr algn="ctr">
                <a:lnSpc>
                  <a:spcPts val="3800"/>
                </a:lnSpc>
              </a:pPr>
              <a:endParaRPr lang="en-US" sz="3600" b="1" spc="100" dirty="0">
                <a:solidFill>
                  <a:srgbClr val="426AB2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endParaRPr>
            </a:p>
          </p:txBody>
        </p:sp>
        <p:cxnSp>
          <p:nvCxnSpPr>
            <p:cNvPr id="15" name="Прямая соединительная линия 36">
              <a:extLst>
                <a:ext uri="{FF2B5EF4-FFF2-40B4-BE49-F238E27FC236}">
                  <a16:creationId xmlns:a16="http://schemas.microsoft.com/office/drawing/2014/main" id="{F92BCE71-7C21-4C0F-A52A-310DFE46F38A}"/>
                </a:ext>
              </a:extLst>
            </p:cNvPr>
            <p:cNvCxnSpPr/>
            <p:nvPr/>
          </p:nvCxnSpPr>
          <p:spPr>
            <a:xfrm>
              <a:off x="5910175" y="1684692"/>
              <a:ext cx="371650" cy="0"/>
            </a:xfrm>
            <a:prstGeom prst="line">
              <a:avLst/>
            </a:prstGeom>
            <a:ln w="38100">
              <a:solidFill>
                <a:srgbClr val="38B3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5C4EA55-30F8-4E3F-B43E-3532B4337038}"/>
              </a:ext>
            </a:extLst>
          </p:cNvPr>
          <p:cNvSpPr txBox="1"/>
          <p:nvPr/>
        </p:nvSpPr>
        <p:spPr>
          <a:xfrm>
            <a:off x="1611983" y="2043889"/>
            <a:ext cx="252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Washington Square Park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Cincinnati, OH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3337B8-8E3E-4F6E-A693-973B156485A9}"/>
              </a:ext>
            </a:extLst>
          </p:cNvPr>
          <p:cNvGrpSpPr/>
          <p:nvPr/>
        </p:nvGrpSpPr>
        <p:grpSpPr>
          <a:xfrm>
            <a:off x="443877" y="1353055"/>
            <a:ext cx="4860867" cy="5286895"/>
            <a:chOff x="592282" y="1592209"/>
            <a:chExt cx="4322618" cy="480859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B754242-D178-4288-BC19-BF39BA8033EB}"/>
                </a:ext>
              </a:extLst>
            </p:cNvPr>
            <p:cNvSpPr/>
            <p:nvPr/>
          </p:nvSpPr>
          <p:spPr>
            <a:xfrm>
              <a:off x="592282" y="1592209"/>
              <a:ext cx="4322618" cy="4808591"/>
            </a:xfrm>
            <a:prstGeom prst="rect">
              <a:avLst/>
            </a:prstGeom>
            <a:solidFill>
              <a:srgbClr val="426AB2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17A56D1-A914-4E94-982E-563CC1878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39" r="4861" b="5577"/>
            <a:stretch/>
          </p:blipFill>
          <p:spPr>
            <a:xfrm>
              <a:off x="800099" y="1809217"/>
              <a:ext cx="3906983" cy="43745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669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5A7471-4257-4B4C-A541-D9EFCE06C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063" y="2167108"/>
            <a:ext cx="10205874" cy="4141328"/>
          </a:xfrm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426AB2"/>
                </a:solidFill>
              </a:rPr>
              <a:t>Because of the way the Opportunity Zones tool is structured, </a:t>
            </a:r>
            <a:br>
              <a:rPr lang="en-US" sz="2000" b="1" dirty="0">
                <a:solidFill>
                  <a:srgbClr val="426AB2"/>
                </a:solidFill>
              </a:rPr>
            </a:br>
            <a:r>
              <a:rPr lang="en-US" sz="2000" b="1" dirty="0">
                <a:solidFill>
                  <a:srgbClr val="426AB2"/>
                </a:solidFill>
              </a:rPr>
              <a:t>there is a wide range of potential investors, including:</a:t>
            </a:r>
            <a:br>
              <a:rPr lang="en-US" sz="2000" b="1" dirty="0">
                <a:solidFill>
                  <a:srgbClr val="426AB2"/>
                </a:solidFill>
              </a:rPr>
            </a:br>
            <a:endParaRPr lang="en-US" sz="2000" b="1" dirty="0">
              <a:solidFill>
                <a:srgbClr val="426AB2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Banks and institutional investors that have previously invested in other tax credits</a:t>
            </a:r>
          </a:p>
          <a:p>
            <a:pPr marL="840497" lvl="1" indent="-285750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840497" lvl="1" indent="-28575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Insurance companies</a:t>
            </a:r>
          </a:p>
          <a:p>
            <a:pPr marL="840497" lvl="1" indent="-285750"/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840497" lvl="1" indent="-28575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High net worth individuals /  Social Impact Investors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840497" lvl="1" indent="-285750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Return parameters?</a:t>
            </a:r>
          </a:p>
          <a:p>
            <a:pPr marL="840497" lvl="1" indent="-285750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774D115-EC49-4506-A699-5856DAFFF941}"/>
              </a:ext>
            </a:extLst>
          </p:cNvPr>
          <p:cNvSpPr txBox="1">
            <a:spLocks/>
          </p:cNvSpPr>
          <p:nvPr/>
        </p:nvSpPr>
        <p:spPr>
          <a:xfrm>
            <a:off x="-2821233" y="589399"/>
            <a:ext cx="9131969" cy="8440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800"/>
              </a:lnSpc>
            </a:pPr>
            <a:r>
              <a:rPr lang="en-US" sz="8000" spc="100" dirty="0">
                <a:solidFill>
                  <a:schemeClr val="bg1">
                    <a:lumMod val="95000"/>
                  </a:schemeClr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INVESTORS</a:t>
            </a:r>
            <a:endParaRPr lang="en-US" sz="7200" spc="100" dirty="0">
              <a:solidFill>
                <a:schemeClr val="bg1">
                  <a:lumMod val="95000"/>
                </a:schemeClr>
              </a:solidFill>
              <a:latin typeface="+mn-lt"/>
              <a:ea typeface="Lato" panose="020F0502020204030203" pitchFamily="34" charset="0"/>
              <a:cs typeface="Poppins SemiBold" panose="02000000000000000000" pitchFamily="2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C3291DFC-B318-469A-9E1B-3EF12855249F}"/>
              </a:ext>
            </a:extLst>
          </p:cNvPr>
          <p:cNvSpPr txBox="1">
            <a:spLocks/>
          </p:cNvSpPr>
          <p:nvPr/>
        </p:nvSpPr>
        <p:spPr>
          <a:xfrm>
            <a:off x="1016308" y="1057598"/>
            <a:ext cx="6654821" cy="13016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US" sz="3600" b="1" spc="100" dirty="0">
                <a:solidFill>
                  <a:srgbClr val="426AB2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Investors in Opportunity Zones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6CB2A8-E744-459F-9F16-716E4D745395}"/>
              </a:ext>
            </a:extLst>
          </p:cNvPr>
          <p:cNvSpPr txBox="1"/>
          <p:nvPr/>
        </p:nvSpPr>
        <p:spPr>
          <a:xfrm>
            <a:off x="1016308" y="795988"/>
            <a:ext cx="2541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1100" spc="200" dirty="0">
                <a:latin typeface="Calibri" panose="020F0502020204030204" pitchFamily="34" charset="0"/>
                <a:cs typeface="Calibri" panose="020F0502020204030204" pitchFamily="34" charset="0"/>
              </a:rPr>
              <a:t>OPPORTUNITY FUNDS</a:t>
            </a:r>
            <a:endParaRPr lang="ru-RU" sz="1100" spc="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7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4DBD40-56AD-4305-A69F-2A79DDCFCA6B}"/>
              </a:ext>
            </a:extLst>
          </p:cNvPr>
          <p:cNvCxnSpPr/>
          <p:nvPr/>
        </p:nvCxnSpPr>
        <p:spPr>
          <a:xfrm>
            <a:off x="1544320" y="-213360"/>
            <a:ext cx="0" cy="737616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1B4066D-79EF-42E5-9143-EA954338861C}"/>
              </a:ext>
            </a:extLst>
          </p:cNvPr>
          <p:cNvSpPr txBox="1">
            <a:spLocks/>
          </p:cNvSpPr>
          <p:nvPr/>
        </p:nvSpPr>
        <p:spPr>
          <a:xfrm>
            <a:off x="0" y="749634"/>
            <a:ext cx="12192000" cy="954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800"/>
              </a:lnSpc>
            </a:pPr>
            <a:r>
              <a:rPr lang="en-US" sz="36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Opportunity Zones: </a:t>
            </a:r>
            <a:r>
              <a:rPr lang="en-US" sz="3600" b="1" spc="100" dirty="0">
                <a:solidFill>
                  <a:srgbClr val="426AB2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What’s Next</a:t>
            </a:r>
          </a:p>
        </p:txBody>
      </p:sp>
      <p:cxnSp>
        <p:nvCxnSpPr>
          <p:cNvPr id="9" name="Прямая соединительная линия 36">
            <a:extLst>
              <a:ext uri="{FF2B5EF4-FFF2-40B4-BE49-F238E27FC236}">
                <a16:creationId xmlns:a16="http://schemas.microsoft.com/office/drawing/2014/main" id="{25030028-BD43-4FAB-9683-A3F447C5236E}"/>
              </a:ext>
            </a:extLst>
          </p:cNvPr>
          <p:cNvCxnSpPr/>
          <p:nvPr/>
        </p:nvCxnSpPr>
        <p:spPr>
          <a:xfrm>
            <a:off x="6062575" y="1442809"/>
            <a:ext cx="371650" cy="0"/>
          </a:xfrm>
          <a:prstGeom prst="line">
            <a:avLst/>
          </a:prstGeom>
          <a:ln w="38100">
            <a:solidFill>
              <a:srgbClr val="38B3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9368" y="2507202"/>
            <a:ext cx="7382712" cy="3469084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426AB2"/>
                </a:solidFill>
              </a:rPr>
              <a:t>Treasury expected to publish regulations and additional guidance by the end of September. </a:t>
            </a:r>
            <a:br>
              <a:rPr lang="en-US" sz="2000" b="1" dirty="0">
                <a:solidFill>
                  <a:srgbClr val="426AB2"/>
                </a:solidFill>
              </a:rPr>
            </a:br>
            <a:endParaRPr lang="en-US" sz="2000" b="1" dirty="0">
              <a:solidFill>
                <a:srgbClr val="426AB2"/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426AB2"/>
                </a:solidFill>
              </a:rPr>
              <a:t>We expect to see a number of Opportunity Zone Funds with a variety of products by the end of the year.</a:t>
            </a:r>
            <a:br>
              <a:rPr lang="en-US" sz="2000" b="1" dirty="0">
                <a:solidFill>
                  <a:srgbClr val="426AB2"/>
                </a:solidFill>
              </a:rPr>
            </a:br>
            <a:endParaRPr lang="en-US" sz="2000" b="1" dirty="0">
              <a:solidFill>
                <a:srgbClr val="426AB2"/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426AB2"/>
                </a:solidFill>
              </a:rPr>
              <a:t>What will be built? What is the social impact? There is much to be determined from a community development perspective. </a:t>
            </a: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36637574-A1B5-4983-97F3-0A20842F7379}"/>
              </a:ext>
            </a:extLst>
          </p:cNvPr>
          <p:cNvSpPr/>
          <p:nvPr/>
        </p:nvSpPr>
        <p:spPr>
          <a:xfrm rot="5400000">
            <a:off x="1340812" y="2667000"/>
            <a:ext cx="432108" cy="614372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048E8E6D-8C4D-4C44-9CE8-53C800D2E4F1}"/>
              </a:ext>
            </a:extLst>
          </p:cNvPr>
          <p:cNvSpPr/>
          <p:nvPr/>
        </p:nvSpPr>
        <p:spPr>
          <a:xfrm rot="5400000">
            <a:off x="1340812" y="3546149"/>
            <a:ext cx="432108" cy="614372"/>
          </a:xfrm>
          <a:prstGeom prst="chevron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2F1466A2-249B-4C7A-A0DF-1154C44C7414}"/>
              </a:ext>
            </a:extLst>
          </p:cNvPr>
          <p:cNvSpPr/>
          <p:nvPr/>
        </p:nvSpPr>
        <p:spPr>
          <a:xfrm rot="5400000">
            <a:off x="1340812" y="4425298"/>
            <a:ext cx="432108" cy="614372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7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3"/>
          <p:cNvSpPr>
            <a:spLocks noGrp="1"/>
          </p:cNvSpPr>
          <p:nvPr>
            <p:ph sz="quarter" idx="1"/>
          </p:nvPr>
        </p:nvSpPr>
        <p:spPr>
          <a:xfrm>
            <a:off x="964100" y="2069948"/>
            <a:ext cx="3398597" cy="1477328"/>
          </a:xfrm>
        </p:spPr>
        <p:txBody>
          <a:bodyPr>
            <a:normAutofit/>
          </a:bodyPr>
          <a:lstStyle/>
          <a:p>
            <a:pPr defTabSz="914400">
              <a:lnSpc>
                <a:spcPct val="100000"/>
              </a:lnSpc>
              <a:tabLst/>
              <a:defRPr/>
            </a:pPr>
            <a:r>
              <a:rPr lang="en-US" sz="2400" b="1" kern="0" dirty="0">
                <a:solidFill>
                  <a:srgbClr val="426A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 Josephs</a:t>
            </a:r>
          </a:p>
          <a:p>
            <a:pPr defTabSz="914400">
              <a:lnSpc>
                <a:spcPct val="100000"/>
              </a:lnSpc>
              <a:tabLst/>
              <a:defRPr/>
            </a:pPr>
            <a:r>
              <a:rPr lang="en-US" sz="24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VP for Policy</a:t>
            </a:r>
          </a:p>
          <a:p>
            <a:pPr defTabSz="914400">
              <a:lnSpc>
                <a:spcPct val="100000"/>
              </a:lnSpc>
              <a:tabLst/>
              <a:defRPr/>
            </a:pPr>
            <a:r>
              <a:rPr lang="en-US" sz="24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LISC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3A1BCF-B9C2-402B-9582-A1731A18F66D}"/>
              </a:ext>
            </a:extLst>
          </p:cNvPr>
          <p:cNvGrpSpPr/>
          <p:nvPr/>
        </p:nvGrpSpPr>
        <p:grpSpPr>
          <a:xfrm>
            <a:off x="2606842" y="691728"/>
            <a:ext cx="6978316" cy="954335"/>
            <a:chOff x="2606842" y="1203924"/>
            <a:chExt cx="6978316" cy="954335"/>
          </a:xfrm>
        </p:grpSpPr>
        <p:sp>
          <p:nvSpPr>
            <p:cNvPr id="16" name="Заголовок 1">
              <a:extLst>
                <a:ext uri="{FF2B5EF4-FFF2-40B4-BE49-F238E27FC236}">
                  <a16:creationId xmlns:a16="http://schemas.microsoft.com/office/drawing/2014/main" id="{11B6F8F0-F111-42A5-B194-EF7F5DBF1A65}"/>
                </a:ext>
              </a:extLst>
            </p:cNvPr>
            <p:cNvSpPr txBox="1">
              <a:spLocks/>
            </p:cNvSpPr>
            <p:nvPr/>
          </p:nvSpPr>
          <p:spPr>
            <a:xfrm>
              <a:off x="2606842" y="1203924"/>
              <a:ext cx="6978316" cy="9543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800"/>
                </a:lnSpc>
              </a:pPr>
              <a:r>
                <a:rPr lang="en-US" sz="3200" b="1" dirty="0">
                  <a:solidFill>
                    <a:srgbClr val="426AB2"/>
                  </a:solidFill>
                  <a:latin typeface="+mn-lt"/>
                </a:rPr>
                <a:t>Contact Information</a:t>
              </a:r>
              <a:endParaRPr lang="en-US" sz="2000" b="1" spc="100" dirty="0">
                <a:solidFill>
                  <a:srgbClr val="0000ED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endParaRPr>
            </a:p>
          </p:txBody>
        </p:sp>
        <p:cxnSp>
          <p:nvCxnSpPr>
            <p:cNvPr id="17" name="Прямая соединительная линия 36">
              <a:extLst>
                <a:ext uri="{FF2B5EF4-FFF2-40B4-BE49-F238E27FC236}">
                  <a16:creationId xmlns:a16="http://schemas.microsoft.com/office/drawing/2014/main" id="{F77584D4-E30B-4A4B-85D2-AE32B7522FE6}"/>
                </a:ext>
              </a:extLst>
            </p:cNvPr>
            <p:cNvCxnSpPr/>
            <p:nvPr/>
          </p:nvCxnSpPr>
          <p:spPr>
            <a:xfrm>
              <a:off x="5910175" y="1856459"/>
              <a:ext cx="371650" cy="0"/>
            </a:xfrm>
            <a:prstGeom prst="line">
              <a:avLst/>
            </a:prstGeom>
            <a:ln w="38100">
              <a:solidFill>
                <a:srgbClr val="38B3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89AD695-DAC9-4ED7-A683-51D7084A4984}"/>
              </a:ext>
            </a:extLst>
          </p:cNvPr>
          <p:cNvSpPr/>
          <p:nvPr/>
        </p:nvSpPr>
        <p:spPr>
          <a:xfrm>
            <a:off x="3486043" y="2069948"/>
            <a:ext cx="27592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26AB2"/>
                </a:solidFill>
              </a:rPr>
              <a:t>202-739-9264</a:t>
            </a:r>
          </a:p>
          <a:p>
            <a:endParaRPr lang="en-US" dirty="0">
              <a:solidFill>
                <a:srgbClr val="426AB2"/>
              </a:solidFill>
            </a:endParaRPr>
          </a:p>
          <a:p>
            <a:pPr defTabSz="914400">
              <a:lnSpc>
                <a:spcPct val="100000"/>
              </a:lnSpc>
              <a:tabLst/>
              <a:defRPr/>
            </a:pPr>
            <a:r>
              <a:rPr lang="en-US" kern="0" dirty="0">
                <a:solidFill>
                  <a:srgbClr val="426AB2"/>
                </a:solidFill>
                <a:cs typeface="Arial" pitchFamily="34" charset="0"/>
              </a:rPr>
              <a:t>mjosephs@lisc.org </a:t>
            </a:r>
          </a:p>
          <a:p>
            <a:endParaRPr lang="en-US" dirty="0">
              <a:solidFill>
                <a:srgbClr val="426AB2"/>
              </a:solidFill>
            </a:endParaRPr>
          </a:p>
          <a:p>
            <a:endParaRPr lang="en-US" dirty="0">
              <a:solidFill>
                <a:srgbClr val="426AB2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063998D-EE0C-4BE9-AF99-C0876437A9E0}"/>
              </a:ext>
            </a:extLst>
          </p:cNvPr>
          <p:cNvGrpSpPr/>
          <p:nvPr/>
        </p:nvGrpSpPr>
        <p:grpSpPr>
          <a:xfrm>
            <a:off x="964100" y="4111815"/>
            <a:ext cx="5281185" cy="2417824"/>
            <a:chOff x="794330" y="4235525"/>
            <a:chExt cx="5281185" cy="2417824"/>
          </a:xfrm>
        </p:grpSpPr>
        <p:sp>
          <p:nvSpPr>
            <p:cNvPr id="7" name="Content Placeholder 3">
              <a:extLst>
                <a:ext uri="{FF2B5EF4-FFF2-40B4-BE49-F238E27FC236}">
                  <a16:creationId xmlns:a16="http://schemas.microsoft.com/office/drawing/2014/main" id="{6D241AA4-AB08-424C-88CC-BDF10CB85FE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94330" y="4235525"/>
              <a:ext cx="3398597" cy="2417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lvl1pPr marL="1191" indent="-1191" algn="l" defTabSz="341657" rtl="0" eaLnBrk="1" fontAlgn="base" hangingPunct="1">
                <a:lnSpc>
                  <a:spcPts val="2325"/>
                </a:lnSpc>
                <a:spcBef>
                  <a:spcPts val="135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357134" algn="l"/>
                </a:tabLst>
                <a:defRPr sz="2100" kern="1200"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1pPr>
              <a:lvl2pPr marL="555938" indent="-213092" algn="l" defTabSz="341657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2pPr>
              <a:lvl3pPr marL="855934" indent="-170236" algn="l" defTabSz="341657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3pPr>
              <a:lvl4pPr marL="1198780" indent="-170236" algn="l" defTabSz="341657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2"/>
                  </a:solidFill>
                  <a:latin typeface="+mn-lt"/>
                  <a:ea typeface="MS PGothic" pitchFamily="34" charset="-128"/>
                  <a:cs typeface="+mn-cs"/>
                </a:defRPr>
              </a:lvl4pPr>
              <a:lvl5pPr marL="1541627" indent="-170236" algn="l" defTabSz="341657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2"/>
                  </a:solidFill>
                  <a:latin typeface="+mn-lt"/>
                  <a:ea typeface="MS PGothic" pitchFamily="34" charset="-128"/>
                  <a:cs typeface="+mn-cs"/>
                </a:defRPr>
              </a:lvl5pPr>
              <a:lvl6pPr marL="1885448" indent="-171406" algn="l" defTabSz="342806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256" indent="-171406" algn="l" defTabSz="342806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065" indent="-171406" algn="l" defTabSz="342806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3878" indent="-171406" algn="l" defTabSz="342806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sz="2400" b="1" kern="0" dirty="0">
                  <a:solidFill>
                    <a:srgbClr val="426A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Karen Przypyszny</a:t>
              </a:r>
            </a:p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sz="2400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Managing Director</a:t>
              </a:r>
            </a:p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sz="2400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Special Initiatives</a:t>
              </a:r>
            </a:p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sz="2400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NEF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1CABA7-FCBF-4056-9D09-547CC06C99F2}"/>
                </a:ext>
              </a:extLst>
            </p:cNvPr>
            <p:cNvSpPr/>
            <p:nvPr/>
          </p:nvSpPr>
          <p:spPr>
            <a:xfrm>
              <a:off x="3316273" y="4235526"/>
              <a:ext cx="275924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426AB2"/>
                  </a:solidFill>
                </a:rPr>
                <a:t>312-697-6120</a:t>
              </a:r>
            </a:p>
            <a:p>
              <a:endParaRPr lang="en-US" dirty="0">
                <a:solidFill>
                  <a:srgbClr val="426AB2"/>
                </a:solidFill>
              </a:endParaRPr>
            </a:p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kern="0" dirty="0">
                  <a:solidFill>
                    <a:srgbClr val="426AB2"/>
                  </a:solidFill>
                  <a:cs typeface="Arial" pitchFamily="34" charset="0"/>
                </a:rPr>
                <a:t>kprzypys@nefinc.org </a:t>
              </a:r>
            </a:p>
            <a:p>
              <a:endParaRPr lang="en-US" dirty="0">
                <a:solidFill>
                  <a:srgbClr val="426AB2"/>
                </a:solidFill>
              </a:endParaRPr>
            </a:p>
            <a:p>
              <a:r>
                <a:rPr lang="en-US" dirty="0">
                  <a:solidFill>
                    <a:srgbClr val="426AB2"/>
                  </a:solidFill>
                </a:rPr>
                <a:t>nationalequityfund.org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1E8A5C-D3DA-4988-A6E7-1238B665DCD9}"/>
              </a:ext>
            </a:extLst>
          </p:cNvPr>
          <p:cNvGrpSpPr/>
          <p:nvPr/>
        </p:nvGrpSpPr>
        <p:grpSpPr>
          <a:xfrm>
            <a:off x="18852730" y="1444155"/>
            <a:ext cx="5281185" cy="1477328"/>
            <a:chOff x="6420843" y="2171589"/>
            <a:chExt cx="5281185" cy="1477328"/>
          </a:xfrm>
        </p:grpSpPr>
        <p:sp>
          <p:nvSpPr>
            <p:cNvPr id="9" name="Content Placeholder 3">
              <a:extLst>
                <a:ext uri="{FF2B5EF4-FFF2-40B4-BE49-F238E27FC236}">
                  <a16:creationId xmlns:a16="http://schemas.microsoft.com/office/drawing/2014/main" id="{44ECEFF9-EDAE-4A26-B51A-3D4D760CE5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420843" y="2171589"/>
              <a:ext cx="3398597" cy="147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rmAutofit/>
            </a:bodyPr>
            <a:lstStyle>
              <a:lvl1pPr marL="1191" indent="-1191" algn="l" defTabSz="341657" rtl="0" eaLnBrk="1" fontAlgn="base" hangingPunct="1">
                <a:lnSpc>
                  <a:spcPts val="2325"/>
                </a:lnSpc>
                <a:spcBef>
                  <a:spcPts val="135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357134" algn="l"/>
                </a:tabLst>
                <a:defRPr sz="2100" kern="1200"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1pPr>
              <a:lvl2pPr marL="555938" indent="-213092" algn="l" defTabSz="341657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2pPr>
              <a:lvl3pPr marL="855934" indent="-170236" algn="l" defTabSz="341657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3pPr>
              <a:lvl4pPr marL="1198780" indent="-170236" algn="l" defTabSz="341657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2"/>
                  </a:solidFill>
                  <a:latin typeface="+mn-lt"/>
                  <a:ea typeface="MS PGothic" pitchFamily="34" charset="-128"/>
                  <a:cs typeface="+mn-cs"/>
                </a:defRPr>
              </a:lvl4pPr>
              <a:lvl5pPr marL="1541627" indent="-170236" algn="l" defTabSz="341657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2"/>
                  </a:solidFill>
                  <a:latin typeface="+mn-lt"/>
                  <a:ea typeface="MS PGothic" pitchFamily="34" charset="-128"/>
                  <a:cs typeface="+mn-cs"/>
                </a:defRPr>
              </a:lvl5pPr>
              <a:lvl6pPr marL="1885448" indent="-171406" algn="l" defTabSz="342806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256" indent="-171406" algn="l" defTabSz="342806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065" indent="-171406" algn="l" defTabSz="342806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3878" indent="-171406" algn="l" defTabSz="342806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sz="2400" b="1" kern="0" dirty="0">
                  <a:solidFill>
                    <a:srgbClr val="426A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Matt Josephs</a:t>
              </a:r>
            </a:p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sz="2400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Senior VP </a:t>
              </a:r>
            </a:p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sz="2400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LISC Policy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ABA3B7D-316B-4EBA-B5BE-275A8B7FAD21}"/>
                </a:ext>
              </a:extLst>
            </p:cNvPr>
            <p:cNvSpPr/>
            <p:nvPr/>
          </p:nvSpPr>
          <p:spPr>
            <a:xfrm>
              <a:off x="8942786" y="2171589"/>
              <a:ext cx="275924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426AB2"/>
                  </a:solidFill>
                </a:rPr>
                <a:t>312-697-6131</a:t>
              </a:r>
            </a:p>
            <a:p>
              <a:endParaRPr lang="en-US" dirty="0">
                <a:solidFill>
                  <a:srgbClr val="426AB2"/>
                </a:solidFill>
              </a:endParaRPr>
            </a:p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kern="0" dirty="0">
                  <a:solidFill>
                    <a:srgbClr val="426AB2"/>
                  </a:solidFill>
                  <a:cs typeface="Arial" pitchFamily="34" charset="0"/>
                </a:rPr>
                <a:t>mjosephs@lisc.org </a:t>
              </a:r>
            </a:p>
            <a:p>
              <a:endParaRPr lang="en-US" dirty="0">
                <a:solidFill>
                  <a:srgbClr val="426AB2"/>
                </a:solidFill>
              </a:endParaRPr>
            </a:p>
            <a:p>
              <a:r>
                <a:rPr lang="en-US" dirty="0">
                  <a:solidFill>
                    <a:srgbClr val="426AB2"/>
                  </a:solidFill>
                </a:rPr>
                <a:t>lisc.org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4F50FB6-4453-487B-8E43-564117C48686}"/>
              </a:ext>
            </a:extLst>
          </p:cNvPr>
          <p:cNvGrpSpPr/>
          <p:nvPr/>
        </p:nvGrpSpPr>
        <p:grpSpPr>
          <a:xfrm>
            <a:off x="18830198" y="3512440"/>
            <a:ext cx="5281185" cy="1699371"/>
            <a:chOff x="6398311" y="4239874"/>
            <a:chExt cx="5281185" cy="1699371"/>
          </a:xfrm>
        </p:grpSpPr>
        <p:sp>
          <p:nvSpPr>
            <p:cNvPr id="11" name="Content Placeholder 3">
              <a:extLst>
                <a:ext uri="{FF2B5EF4-FFF2-40B4-BE49-F238E27FC236}">
                  <a16:creationId xmlns:a16="http://schemas.microsoft.com/office/drawing/2014/main" id="{FEB66DEA-55A3-4E39-B3CC-FBF7F84EA33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98311" y="4239874"/>
              <a:ext cx="3398597" cy="1699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rmAutofit lnSpcReduction="10000"/>
            </a:bodyPr>
            <a:lstStyle>
              <a:lvl1pPr marL="1191" indent="-1191" algn="l" defTabSz="341657" rtl="0" eaLnBrk="1" fontAlgn="base" hangingPunct="1">
                <a:lnSpc>
                  <a:spcPts val="2325"/>
                </a:lnSpc>
                <a:spcBef>
                  <a:spcPts val="135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357134" algn="l"/>
                </a:tabLst>
                <a:defRPr sz="2100" kern="1200"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1pPr>
              <a:lvl2pPr marL="555938" indent="-213092" algn="l" defTabSz="341657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2pPr>
              <a:lvl3pPr marL="855934" indent="-170236" algn="l" defTabSz="341657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MS PGothic" pitchFamily="34" charset="-128"/>
                  <a:cs typeface="+mn-cs"/>
                </a:defRPr>
              </a:lvl3pPr>
              <a:lvl4pPr marL="1198780" indent="-170236" algn="l" defTabSz="341657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2"/>
                  </a:solidFill>
                  <a:latin typeface="+mn-lt"/>
                  <a:ea typeface="MS PGothic" pitchFamily="34" charset="-128"/>
                  <a:cs typeface="+mn-cs"/>
                </a:defRPr>
              </a:lvl4pPr>
              <a:lvl5pPr marL="1541627" indent="-170236" algn="l" defTabSz="341657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 kern="1200">
                  <a:solidFill>
                    <a:schemeClr val="tx2"/>
                  </a:solidFill>
                  <a:latin typeface="+mn-lt"/>
                  <a:ea typeface="MS PGothic" pitchFamily="34" charset="-128"/>
                  <a:cs typeface="+mn-cs"/>
                </a:defRPr>
              </a:lvl5pPr>
              <a:lvl6pPr marL="1885448" indent="-171406" algn="l" defTabSz="342806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256" indent="-171406" algn="l" defTabSz="342806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065" indent="-171406" algn="l" defTabSz="342806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3878" indent="-171406" algn="l" defTabSz="342806" rtl="0" eaLnBrk="1" latinLnBrk="0" hangingPunct="1">
                <a:spcBef>
                  <a:spcPct val="20000"/>
                </a:spcBef>
                <a:buFont typeface="Arial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sz="2400" b="1" kern="0" dirty="0">
                  <a:solidFill>
                    <a:srgbClr val="426AB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Beth Marcus</a:t>
              </a:r>
            </a:p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sz="2400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Senior VP</a:t>
              </a:r>
            </a:p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sz="2400" kern="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Resource               Development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C8EE035-0BD4-4DDB-86D6-E7481BEDBB0D}"/>
                </a:ext>
              </a:extLst>
            </p:cNvPr>
            <p:cNvSpPr/>
            <p:nvPr/>
          </p:nvSpPr>
          <p:spPr>
            <a:xfrm>
              <a:off x="8920254" y="4239875"/>
              <a:ext cx="275924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426AB2"/>
                  </a:solidFill>
                </a:rPr>
                <a:t>212-455-9398</a:t>
              </a:r>
            </a:p>
            <a:p>
              <a:endParaRPr lang="en-US" dirty="0">
                <a:solidFill>
                  <a:srgbClr val="426AB2"/>
                </a:solidFill>
              </a:endParaRPr>
            </a:p>
            <a:p>
              <a:pPr defTabSz="914400">
                <a:lnSpc>
                  <a:spcPct val="100000"/>
                </a:lnSpc>
                <a:tabLst/>
                <a:defRPr/>
              </a:pPr>
              <a:r>
                <a:rPr lang="en-US" kern="0" dirty="0">
                  <a:solidFill>
                    <a:srgbClr val="426AB2"/>
                  </a:solidFill>
                  <a:cs typeface="Arial" pitchFamily="34" charset="0"/>
                </a:rPr>
                <a:t>bmarcus@lisc.org </a:t>
              </a:r>
            </a:p>
            <a:p>
              <a:endParaRPr lang="en-US" dirty="0">
                <a:solidFill>
                  <a:srgbClr val="426AB2"/>
                </a:solidFill>
              </a:endParaRPr>
            </a:p>
            <a:p>
              <a:r>
                <a:rPr lang="en-US" dirty="0">
                  <a:solidFill>
                    <a:srgbClr val="426AB2"/>
                  </a:solidFill>
                </a:rPr>
                <a:t>lisc.org</a:t>
              </a:r>
            </a:p>
          </p:txBody>
        </p:sp>
      </p:grp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16D4381-2ADE-42B6-8869-8D6E784C54A9}"/>
              </a:ext>
            </a:extLst>
          </p:cNvPr>
          <p:cNvSpPr txBox="1">
            <a:spLocks/>
          </p:cNvSpPr>
          <p:nvPr/>
        </p:nvSpPr>
        <p:spPr bwMode="auto">
          <a:xfrm>
            <a:off x="6245285" y="2069948"/>
            <a:ext cx="339859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1191" indent="-1191" algn="l" defTabSz="341657" rtl="0" eaLnBrk="1" fontAlgn="base" hangingPunct="1">
              <a:lnSpc>
                <a:spcPts val="2325"/>
              </a:lnSpc>
              <a:spcBef>
                <a:spcPts val="1350"/>
              </a:spcBef>
              <a:spcAft>
                <a:spcPct val="0"/>
              </a:spcAft>
              <a:buFont typeface="Arial" panose="020B0604020202020204" pitchFamily="34" charset="0"/>
              <a:tabLst>
                <a:tab pos="357134" algn="l"/>
              </a:tabLst>
              <a:defRPr sz="21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555938" indent="-213092" algn="l" defTabSz="341657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855934" indent="-170236" algn="l" defTabSz="341657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198780" indent="-170236" algn="l" defTabSz="341657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1541627" indent="-170236" algn="l" defTabSz="341657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1885448" indent="-171406" algn="l" defTabSz="34280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56" indent="-171406" algn="l" defTabSz="34280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065" indent="-171406" algn="l" defTabSz="34280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878" indent="-171406" algn="l" defTabSz="342806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00000"/>
              </a:lnSpc>
              <a:tabLst/>
              <a:defRPr/>
            </a:pPr>
            <a:r>
              <a:rPr lang="en-US" sz="2400" b="1" kern="0" dirty="0">
                <a:solidFill>
                  <a:srgbClr val="426A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Kevin Boes</a:t>
            </a:r>
          </a:p>
          <a:p>
            <a:pPr defTabSz="914400">
              <a:lnSpc>
                <a:spcPct val="100000"/>
              </a:lnSpc>
              <a:tabLst/>
              <a:defRPr/>
            </a:pPr>
            <a:r>
              <a:rPr lang="en-US" sz="24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President/CEO	</a:t>
            </a:r>
          </a:p>
          <a:p>
            <a:pPr defTabSz="914400">
              <a:lnSpc>
                <a:spcPct val="100000"/>
              </a:lnSpc>
              <a:tabLst/>
              <a:defRPr/>
            </a:pPr>
            <a:r>
              <a:rPr lang="en-US" sz="2400" kern="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NMSC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5972D6-6301-48C4-BE71-A339E601D023}"/>
              </a:ext>
            </a:extLst>
          </p:cNvPr>
          <p:cNvSpPr/>
          <p:nvPr/>
        </p:nvSpPr>
        <p:spPr>
          <a:xfrm>
            <a:off x="8767228" y="2069948"/>
            <a:ext cx="27592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26AB2"/>
                </a:solidFill>
              </a:rPr>
              <a:t>312-697-6467</a:t>
            </a:r>
          </a:p>
          <a:p>
            <a:endParaRPr lang="en-US" dirty="0">
              <a:solidFill>
                <a:srgbClr val="426AB2"/>
              </a:solidFill>
            </a:endParaRPr>
          </a:p>
          <a:p>
            <a:pPr defTabSz="914400">
              <a:lnSpc>
                <a:spcPct val="100000"/>
              </a:lnSpc>
              <a:tabLst/>
              <a:defRPr/>
            </a:pPr>
            <a:r>
              <a:rPr lang="en-US" kern="0" dirty="0">
                <a:solidFill>
                  <a:srgbClr val="426AB2"/>
                </a:solidFill>
                <a:cs typeface="Arial" pitchFamily="34" charset="0"/>
              </a:rPr>
              <a:t>kboes@newmarkets.org</a:t>
            </a:r>
          </a:p>
          <a:p>
            <a:endParaRPr lang="en-US" dirty="0">
              <a:solidFill>
                <a:srgbClr val="426AB2"/>
              </a:solidFill>
            </a:endParaRPr>
          </a:p>
          <a:p>
            <a:r>
              <a:rPr lang="en-US" dirty="0">
                <a:solidFill>
                  <a:srgbClr val="426AB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521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>
            <a:extLst>
              <a:ext uri="{FF2B5EF4-FFF2-40B4-BE49-F238E27FC236}">
                <a16:creationId xmlns:a16="http://schemas.microsoft.com/office/drawing/2014/main" id="{DBB74A5F-1B92-4C52-AEE4-CBC997E2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2F5F"/>
                </a:solidFill>
                <a:latin typeface="Arial" panose="020B0604020202020204" pitchFamily="34" charset="0"/>
              </a:rPr>
              <a:t> Low Income Housing Tax Credit</a:t>
            </a:r>
          </a:p>
        </p:txBody>
      </p:sp>
      <p:sp>
        <p:nvSpPr>
          <p:cNvPr id="18435" name="Content Placeholder 4">
            <a:extLst>
              <a:ext uri="{FF2B5EF4-FFF2-40B4-BE49-F238E27FC236}">
                <a16:creationId xmlns:a16="http://schemas.microsoft.com/office/drawing/2014/main" id="{C8BBE3DA-52ED-464C-A7CD-6A5678C66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4133" y="1457325"/>
            <a:ext cx="8009467" cy="4878383"/>
          </a:xfrm>
        </p:spPr>
        <p:txBody>
          <a:bodyPr/>
          <a:lstStyle/>
          <a:p>
            <a:pPr marL="1011947" lvl="1" indent="-457200">
              <a:spcBef>
                <a:spcPts val="1200"/>
              </a:spcBef>
              <a:defRPr/>
            </a:pPr>
            <a:endParaRPr lang="en-US" sz="2100" dirty="0"/>
          </a:p>
          <a:p>
            <a:pPr marL="1011947" lvl="1" indent="-4572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100" dirty="0"/>
              <a:t>Created in 1986 as part of the Tax Reform Act to encourage private investment in affordable housing</a:t>
            </a:r>
          </a:p>
          <a:p>
            <a:pPr marL="897647" lvl="1" indent="-3429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100" dirty="0"/>
              <a:t>Competitive Process.   Credits allocated thru the State Housing Finance Agencies (IHDA ) per a QAP</a:t>
            </a:r>
          </a:p>
          <a:p>
            <a:pPr marL="1011947" lvl="1" indent="-4572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100" dirty="0"/>
              <a:t>Long term restricted rent restrictions (60% AMI or less)</a:t>
            </a:r>
          </a:p>
          <a:p>
            <a:pPr marL="1011947" lvl="1" indent="-4572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100" dirty="0"/>
              <a:t>Currently a $7 billion market.   </a:t>
            </a:r>
          </a:p>
          <a:p>
            <a:pPr marL="1011947" lvl="1" indent="-4572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100" dirty="0"/>
              <a:t>Majority of purchasers of the LIHTC are banks (due to CRA obligations) and insurance companies.  </a:t>
            </a:r>
          </a:p>
          <a:p>
            <a:pPr marL="1011947" lvl="1" indent="-4572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100" dirty="0"/>
              <a:t>$1 for $1 reduction in federal income tax.</a:t>
            </a:r>
          </a:p>
          <a:p>
            <a:pPr marL="1011947" lvl="1" indent="-4572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100" dirty="0"/>
              <a:t>Capital Stack:   LIHTC equity generally 30 – 50% of TDC</a:t>
            </a:r>
            <a:endParaRPr lang="en-US" sz="1800" dirty="0"/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eaLnBrk="1" hangingPunct="1">
              <a:defRPr/>
            </a:pPr>
            <a:endParaRPr lang="en-US" dirty="0">
              <a:latin typeface="Times" pitchFamily="-84" charset="0"/>
            </a:endParaRPr>
          </a:p>
          <a:p>
            <a:pPr eaLnBrk="1" hangingPunct="1">
              <a:defRPr/>
            </a:pPr>
            <a:endParaRPr lang="en-US" dirty="0">
              <a:latin typeface="Times" pitchFamily="-84" charset="0"/>
            </a:endParaRPr>
          </a:p>
        </p:txBody>
      </p:sp>
      <p:sp>
        <p:nvSpPr>
          <p:cNvPr id="14340" name="Slide Number Placeholder 6">
            <a:extLst>
              <a:ext uri="{FF2B5EF4-FFF2-40B4-BE49-F238E27FC236}">
                <a16:creationId xmlns:a16="http://schemas.microsoft.com/office/drawing/2014/main" id="{397943B8-A8FC-48F8-AE64-DF859F4849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100"/>
              </a:lnSpc>
              <a:spcBef>
                <a:spcPts val="1800"/>
              </a:spcBef>
              <a:buFont typeface="Arial" panose="020B0604020202020204" pitchFamily="34" charset="0"/>
              <a:tabLst>
                <a:tab pos="476250" algn="l"/>
              </a:tabLs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" panose="020B0604020202020204" pitchFamily="34" charset="0"/>
              </a:rPr>
              <a:t>Page </a:t>
            </a:r>
            <a:fld id="{0E2FA536-B1C4-4F7D-AE8A-8DBB384AC44F}" type="slidenum">
              <a:rPr lang="en-US" altLang="en-US" sz="900">
                <a:solidFill>
                  <a:schemeClr val="bg1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9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DA660A-D812-4105-BFF3-438C012A7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533" y="5015484"/>
            <a:ext cx="1842516" cy="18425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0">
            <a:extLst>
              <a:ext uri="{FF2B5EF4-FFF2-40B4-BE49-F238E27FC236}">
                <a16:creationId xmlns:a16="http://schemas.microsoft.com/office/drawing/2014/main" id="{C2EDA04E-5C54-4702-9AC7-384732E3A30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100"/>
              </a:lnSpc>
              <a:spcBef>
                <a:spcPts val="1800"/>
              </a:spcBef>
              <a:buFont typeface="Arial" panose="020B0604020202020204" pitchFamily="34" charset="0"/>
              <a:tabLst>
                <a:tab pos="476250" algn="l"/>
              </a:tabLs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defTabSz="4556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6BB5036D-E866-4F49-B09B-E914D699F938}" type="slidenum">
              <a:rPr lang="en-US" altLang="en-US" sz="900">
                <a:solidFill>
                  <a:prstClr val="white"/>
                </a:solidFill>
                <a:latin typeface="Arial" panose="020B0604020202020204" pitchFamily="34" charset="0"/>
              </a:rPr>
              <a:pPr defTabSz="455613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D888B3-54E6-45D8-905D-586C5B73E05A}"/>
              </a:ext>
            </a:extLst>
          </p:cNvPr>
          <p:cNvSpPr/>
          <p:nvPr/>
        </p:nvSpPr>
        <p:spPr bwMode="auto">
          <a:xfrm>
            <a:off x="1676400" y="1143000"/>
            <a:ext cx="3124200" cy="762000"/>
          </a:xfrm>
          <a:prstGeom prst="ellipse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Univers LT 45 Light" pitchFamily="2" charset="0"/>
                <a:ea typeface="MS PGothic" panose="020B0600070205080204" pitchFamily="34" charset="-128"/>
              </a:rPr>
              <a:t>Federal Government</a:t>
            </a:r>
          </a:p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Univers LT 45 Light" pitchFamily="2" charset="0"/>
                <a:ea typeface="MS PGothic" panose="020B0600070205080204" pitchFamily="34" charset="-128"/>
              </a:rPr>
              <a:t>Allocates Low-Income Housing Tax Credits to States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8CD545-93D6-40A9-B91F-C9C5C550AC48}"/>
              </a:ext>
            </a:extLst>
          </p:cNvPr>
          <p:cNvSpPr/>
          <p:nvPr/>
        </p:nvSpPr>
        <p:spPr bwMode="auto">
          <a:xfrm>
            <a:off x="2819400" y="1981200"/>
            <a:ext cx="838200" cy="457200"/>
          </a:xfrm>
          <a:prstGeom prst="rect">
            <a:avLst/>
          </a:prstGeom>
          <a:solidFill>
            <a:srgbClr val="A9D97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TAX CREDITS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2B3CEC-F3FF-471A-AC55-07588F198705}"/>
              </a:ext>
            </a:extLst>
          </p:cNvPr>
          <p:cNvSpPr/>
          <p:nvPr/>
        </p:nvSpPr>
        <p:spPr bwMode="auto">
          <a:xfrm>
            <a:off x="1677988" y="2752725"/>
            <a:ext cx="3124200" cy="762000"/>
          </a:xfrm>
          <a:prstGeom prst="ellipse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b="1" dirty="0">
                <a:solidFill>
                  <a:srgbClr val="000000"/>
                </a:solidFill>
                <a:latin typeface="Univers LT 45 Light" pitchFamily="2" charset="0"/>
                <a:ea typeface="MS PGothic" panose="020B0600070205080204" pitchFamily="34" charset="-128"/>
              </a:rPr>
              <a:t>State Housing Agencies</a:t>
            </a:r>
            <a:endParaRPr lang="en-US" sz="1200" dirty="0">
              <a:solidFill>
                <a:srgbClr val="000000"/>
              </a:solidFill>
              <a:latin typeface="Univers LT 45 Light" pitchFamily="2" charset="0"/>
              <a:ea typeface="MS PGothic" panose="020B0600070205080204" pitchFamily="34" charset="-128"/>
            </a:endParaRPr>
          </a:p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Univers LT 45 Light" pitchFamily="2" charset="0"/>
                <a:ea typeface="MS PGothic" panose="020B0600070205080204" pitchFamily="34" charset="-128"/>
              </a:rPr>
              <a:t>Allocate Credits to Properties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0BF2C-72F9-4DF7-80A6-E4445E04E5EF}"/>
              </a:ext>
            </a:extLst>
          </p:cNvPr>
          <p:cNvSpPr/>
          <p:nvPr/>
        </p:nvSpPr>
        <p:spPr bwMode="auto">
          <a:xfrm>
            <a:off x="6324600" y="4137025"/>
            <a:ext cx="1219200" cy="1676400"/>
          </a:xfrm>
          <a:prstGeom prst="rect">
            <a:avLst/>
          </a:prstGeom>
          <a:noFill/>
          <a:ln w="317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LIMITED PARTNERSHIP</a:t>
            </a:r>
          </a:p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-</a:t>
            </a:r>
          </a:p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 dirty="0">
              <a:solidFill>
                <a:srgbClr val="000000"/>
              </a:solidFill>
              <a:latin typeface="Arial" pitchFamily="34" charset="0"/>
              <a:ea typeface="MS PGothic" panose="020B0600070205080204" pitchFamily="34" charset="-128"/>
              <a:cs typeface="Arial" pitchFamily="34" charset="0"/>
            </a:endParaRPr>
          </a:p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PROPERTY OWNER</a:t>
            </a:r>
          </a:p>
        </p:txBody>
      </p:sp>
      <p:sp>
        <p:nvSpPr>
          <p:cNvPr id="19465" name="TextBox 14">
            <a:extLst>
              <a:ext uri="{FF2B5EF4-FFF2-40B4-BE49-F238E27FC236}">
                <a16:creationId xmlns:a16="http://schemas.microsoft.com/office/drawing/2014/main" id="{E8835F9C-13AC-42E8-ACDC-EE26C0759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288" y="1981201"/>
            <a:ext cx="3581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100"/>
              </a:lnSpc>
              <a:spcBef>
                <a:spcPts val="1800"/>
              </a:spcBef>
              <a:buFont typeface="Arial" panose="020B0604020202020204" pitchFamily="34" charset="0"/>
              <a:tabLst>
                <a:tab pos="476250" algn="l"/>
              </a:tabLs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 defTabSz="4556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  <a:latin typeface="Univers LT 45 Light" pitchFamily="2" charset="0"/>
              </a:rPr>
              <a:t>THE  LOW-INCOME  HOUSING </a:t>
            </a:r>
          </a:p>
          <a:p>
            <a:pPr algn="ctr" defTabSz="4556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800" b="1">
              <a:solidFill>
                <a:srgbClr val="000000"/>
              </a:solidFill>
              <a:latin typeface="Univers LT 45 Light" pitchFamily="2" charset="0"/>
            </a:endParaRPr>
          </a:p>
          <a:p>
            <a:pPr algn="ctr" defTabSz="4556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  <a:latin typeface="Univers LT 45 Light" pitchFamily="2" charset="0"/>
              </a:rPr>
              <a:t>TAX  CREDIT  INVESTMENT </a:t>
            </a:r>
          </a:p>
          <a:p>
            <a:pPr algn="ctr" defTabSz="4556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800" b="1">
              <a:solidFill>
                <a:srgbClr val="000000"/>
              </a:solidFill>
              <a:latin typeface="Univers LT 45 Light" pitchFamily="2" charset="0"/>
            </a:endParaRPr>
          </a:p>
          <a:p>
            <a:pPr algn="ctr" defTabSz="4556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>
                <a:solidFill>
                  <a:srgbClr val="000000"/>
                </a:solidFill>
                <a:latin typeface="Univers LT 45 Light" pitchFamily="2" charset="0"/>
              </a:rPr>
              <a:t>PROCESS</a:t>
            </a:r>
          </a:p>
        </p:txBody>
      </p:sp>
      <p:cxnSp>
        <p:nvCxnSpPr>
          <p:cNvPr id="19466" name="Straight Arrow Connector 16">
            <a:extLst>
              <a:ext uri="{FF2B5EF4-FFF2-40B4-BE49-F238E27FC236}">
                <a16:creationId xmlns:a16="http://schemas.microsoft.com/office/drawing/2014/main" id="{EB757DD7-7A57-4B35-97C4-88EC8F00C84F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36914" y="2439989"/>
            <a:ext cx="3175" cy="312737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7" name="Straight Arrow Connector 21">
            <a:extLst>
              <a:ext uri="{FF2B5EF4-FFF2-40B4-BE49-F238E27FC236}">
                <a16:creationId xmlns:a16="http://schemas.microsoft.com/office/drawing/2014/main" id="{595770B5-2EE7-4CED-8C92-CCA63C5EE4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56238" y="4657725"/>
            <a:ext cx="868362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Straight Arrow Connector 28">
            <a:extLst>
              <a:ext uri="{FF2B5EF4-FFF2-40B4-BE49-F238E27FC236}">
                <a16:creationId xmlns:a16="http://schemas.microsoft.com/office/drawing/2014/main" id="{F3C3CC77-D5E4-4E5D-A1EC-32CE52B9DE9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458200" y="4657725"/>
            <a:ext cx="914400" cy="1588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9" name="Straight Arrow Connector 30">
            <a:extLst>
              <a:ext uri="{FF2B5EF4-FFF2-40B4-BE49-F238E27FC236}">
                <a16:creationId xmlns:a16="http://schemas.microsoft.com/office/drawing/2014/main" id="{925FCF88-44A8-4DB2-85E2-EBA246D0924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620001" y="5381626"/>
            <a:ext cx="1387475" cy="31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0" name="Straight Arrow Connector 33">
            <a:extLst>
              <a:ext uri="{FF2B5EF4-FFF2-40B4-BE49-F238E27FC236}">
                <a16:creationId xmlns:a16="http://schemas.microsoft.com/office/drawing/2014/main" id="{52687641-DDA2-4993-9D04-B6498EA2950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605339" y="5381626"/>
            <a:ext cx="1374775" cy="31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1" name="TextBox 34">
            <a:extLst>
              <a:ext uri="{FF2B5EF4-FFF2-40B4-BE49-F238E27FC236}">
                <a16:creationId xmlns:a16="http://schemas.microsoft.com/office/drawing/2014/main" id="{DE8978AA-58DE-4D87-AD9B-0EC9DF8D0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5127625"/>
            <a:ext cx="381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100"/>
              </a:lnSpc>
              <a:spcBef>
                <a:spcPts val="1800"/>
              </a:spcBef>
              <a:buFont typeface="Arial" panose="020B0604020202020204" pitchFamily="34" charset="0"/>
              <a:tabLst>
                <a:tab pos="476250" algn="l"/>
              </a:tabLs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defTabSz="4556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6600"/>
                </a:solidFill>
                <a:latin typeface="Calibri" panose="020F0502020204030204" pitchFamily="34" charset="0"/>
              </a:rPr>
              <a:t>$</a:t>
            </a:r>
          </a:p>
        </p:txBody>
      </p:sp>
      <p:sp>
        <p:nvSpPr>
          <p:cNvPr id="19472" name="TextBox 35">
            <a:extLst>
              <a:ext uri="{FF2B5EF4-FFF2-40B4-BE49-F238E27FC236}">
                <a16:creationId xmlns:a16="http://schemas.microsoft.com/office/drawing/2014/main" id="{1B4373E7-C4ED-409F-804A-C232E59F3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900" y="5114926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100"/>
              </a:lnSpc>
              <a:spcBef>
                <a:spcPts val="1800"/>
              </a:spcBef>
              <a:buFont typeface="Arial" panose="020B0604020202020204" pitchFamily="34" charset="0"/>
              <a:tabLst>
                <a:tab pos="476250" algn="l"/>
              </a:tabLs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defTabSz="4556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6600"/>
                </a:solidFill>
                <a:latin typeface="Calibri" panose="020F0502020204030204" pitchFamily="34" charset="0"/>
              </a:rPr>
              <a:t>$</a:t>
            </a:r>
          </a:p>
        </p:txBody>
      </p:sp>
      <p:grpSp>
        <p:nvGrpSpPr>
          <p:cNvPr id="2" name="Group 67">
            <a:extLst>
              <a:ext uri="{FF2B5EF4-FFF2-40B4-BE49-F238E27FC236}">
                <a16:creationId xmlns:a16="http://schemas.microsoft.com/office/drawing/2014/main" id="{F3653E3F-A67E-4F42-A725-75296FDE48EC}"/>
              </a:ext>
            </a:extLst>
          </p:cNvPr>
          <p:cNvGrpSpPr/>
          <p:nvPr/>
        </p:nvGrpSpPr>
        <p:grpSpPr>
          <a:xfrm>
            <a:off x="2055813" y="4419600"/>
            <a:ext cx="2362200" cy="1295400"/>
            <a:chOff x="457200" y="5029200"/>
            <a:chExt cx="2362200" cy="1524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E4760E2-C9E0-4CF7-B4CC-8B7431A81404}"/>
                </a:ext>
              </a:extLst>
            </p:cNvPr>
            <p:cNvSpPr/>
            <p:nvPr/>
          </p:nvSpPr>
          <p:spPr bwMode="auto">
            <a:xfrm>
              <a:off x="457200" y="5410200"/>
              <a:ext cx="2362200" cy="1143000"/>
            </a:xfrm>
            <a:prstGeom prst="rect">
              <a:avLst/>
            </a:prstGeom>
            <a:solidFill>
              <a:schemeClr val="accent6">
                <a:lumMod val="75000"/>
                <a:alpha val="25000"/>
              </a:schemeClr>
            </a:solidFill>
            <a:ln w="317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dirty="0">
                <a:solidFill>
                  <a:srgbClr val="000000"/>
                </a:solidFill>
                <a:latin typeface="Univers LT 45 Light" pitchFamily="2" charset="0"/>
                <a:ea typeface="MS PGothic" panose="020B0600070205080204" pitchFamily="34" charset="-128"/>
              </a:endParaRPr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7662D2D7-ED6A-41EB-94D9-37A987EF244F}"/>
                </a:ext>
              </a:extLst>
            </p:cNvPr>
            <p:cNvSpPr/>
            <p:nvPr/>
          </p:nvSpPr>
          <p:spPr bwMode="auto">
            <a:xfrm>
              <a:off x="457200" y="5029200"/>
              <a:ext cx="2362200" cy="381000"/>
            </a:xfrm>
            <a:prstGeom prst="triangle">
              <a:avLst/>
            </a:prstGeom>
            <a:solidFill>
              <a:schemeClr val="accent6">
                <a:lumMod val="75000"/>
                <a:alpha val="25000"/>
              </a:schemeClr>
            </a:solidFill>
            <a:ln w="31750" cap="flat" cmpd="sng" algn="ctr">
              <a:solidFill>
                <a:schemeClr val="accent6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4556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Univers LT 65 Bold" pitchFamily="2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8A01CABC-7544-4D08-8FB2-CB33691C12E0}"/>
              </a:ext>
            </a:extLst>
          </p:cNvPr>
          <p:cNvSpPr/>
          <p:nvPr/>
        </p:nvSpPr>
        <p:spPr bwMode="auto">
          <a:xfrm>
            <a:off x="7620000" y="4410076"/>
            <a:ext cx="838200" cy="565336"/>
          </a:xfrm>
          <a:prstGeom prst="rect">
            <a:avLst/>
          </a:prstGeom>
          <a:solidFill>
            <a:srgbClr val="A9D97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TAX CREDITS &amp; LOSSES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B1A92BC-FBE9-4C83-909C-69E94EE7592C}"/>
              </a:ext>
            </a:extLst>
          </p:cNvPr>
          <p:cNvSpPr/>
          <p:nvPr/>
        </p:nvSpPr>
        <p:spPr bwMode="auto">
          <a:xfrm>
            <a:off x="4605338" y="4419600"/>
            <a:ext cx="838200" cy="555812"/>
          </a:xfrm>
          <a:prstGeom prst="rect">
            <a:avLst/>
          </a:prstGeom>
          <a:solidFill>
            <a:srgbClr val="A9D97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TAX CREDITS &amp; LOSSES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F1F602-77EB-4690-9882-595F43A9CEAC}"/>
              </a:ext>
            </a:extLst>
          </p:cNvPr>
          <p:cNvSpPr/>
          <p:nvPr/>
        </p:nvSpPr>
        <p:spPr bwMode="auto">
          <a:xfrm>
            <a:off x="2820989" y="3581400"/>
            <a:ext cx="838200" cy="457200"/>
          </a:xfrm>
          <a:prstGeom prst="rect">
            <a:avLst/>
          </a:prstGeom>
          <a:solidFill>
            <a:srgbClr val="A9D97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b="1" dirty="0">
                <a:solidFill>
                  <a:srgbClr val="000000"/>
                </a:solidFill>
                <a:latin typeface="Arial" pitchFamily="34" charset="0"/>
                <a:ea typeface="MS PGothic" panose="020B0600070205080204" pitchFamily="34" charset="-128"/>
                <a:cs typeface="Arial" pitchFamily="34" charset="0"/>
              </a:rPr>
              <a:t>TAX CREDITS</a:t>
            </a:r>
          </a:p>
        </p:txBody>
      </p:sp>
      <p:cxnSp>
        <p:nvCxnSpPr>
          <p:cNvPr id="19483" name="Straight Arrow Connector 60">
            <a:extLst>
              <a:ext uri="{FF2B5EF4-FFF2-40B4-BE49-F238E27FC236}">
                <a16:creationId xmlns:a16="http://schemas.microsoft.com/office/drawing/2014/main" id="{627A8B1A-F60A-47DB-ADB6-D92F9F58937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236914" y="4038601"/>
            <a:ext cx="1587" cy="37147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" name="Group 66">
            <a:extLst>
              <a:ext uri="{FF2B5EF4-FFF2-40B4-BE49-F238E27FC236}">
                <a16:creationId xmlns:a16="http://schemas.microsoft.com/office/drawing/2014/main" id="{372ED0BB-74BE-4442-8893-F88AB63B5DB2}"/>
              </a:ext>
            </a:extLst>
          </p:cNvPr>
          <p:cNvGrpSpPr/>
          <p:nvPr/>
        </p:nvGrpSpPr>
        <p:grpSpPr>
          <a:xfrm>
            <a:off x="9372600" y="2135188"/>
            <a:ext cx="1143000" cy="3581400"/>
            <a:chOff x="7848600" y="2971800"/>
            <a:chExt cx="1143000" cy="3581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FA036C0-182B-49C9-A7B0-CE18AA32F92A}"/>
                </a:ext>
              </a:extLst>
            </p:cNvPr>
            <p:cNvSpPr/>
            <p:nvPr/>
          </p:nvSpPr>
          <p:spPr bwMode="auto">
            <a:xfrm>
              <a:off x="8001000" y="3581400"/>
              <a:ext cx="838200" cy="1295400"/>
            </a:xfrm>
            <a:prstGeom prst="rect">
              <a:avLst/>
            </a:prstGeom>
            <a:solidFill>
              <a:schemeClr val="accent3">
                <a:lumMod val="50000"/>
                <a:alpha val="50000"/>
              </a:schemeClr>
            </a:solidFill>
            <a:ln w="317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dirty="0">
                <a:solidFill>
                  <a:srgbClr val="000000"/>
                </a:solidFill>
                <a:latin typeface="Univers LT 45 Light" pitchFamily="2" charset="0"/>
                <a:ea typeface="MS PGothic" panose="020B0600070205080204" pitchFamily="34" charset="-128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9EDC5D5-2828-43E9-8B56-037E88FFB3AB}"/>
                </a:ext>
              </a:extLst>
            </p:cNvPr>
            <p:cNvSpPr/>
            <p:nvPr/>
          </p:nvSpPr>
          <p:spPr bwMode="auto">
            <a:xfrm>
              <a:off x="7848600" y="4876800"/>
              <a:ext cx="1143000" cy="1676400"/>
            </a:xfrm>
            <a:prstGeom prst="rect">
              <a:avLst/>
            </a:prstGeom>
            <a:solidFill>
              <a:schemeClr val="accent3">
                <a:lumMod val="50000"/>
                <a:alpha val="50000"/>
              </a:schemeClr>
            </a:solidFill>
            <a:ln w="317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Arial" pitchFamily="34" charset="0"/>
                  <a:ea typeface="MS PGothic" panose="020B0600070205080204" pitchFamily="34" charset="-128"/>
                  <a:cs typeface="Arial" pitchFamily="34" charset="0"/>
                </a:rPr>
                <a:t>CORPORATE INVESTOR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D82969E-17E2-4EF4-B883-12196B97B489}"/>
                </a:ext>
              </a:extLst>
            </p:cNvPr>
            <p:cNvSpPr/>
            <p:nvPr/>
          </p:nvSpPr>
          <p:spPr bwMode="auto">
            <a:xfrm>
              <a:off x="8229600" y="2971800"/>
              <a:ext cx="381000" cy="609600"/>
            </a:xfrm>
            <a:prstGeom prst="rect">
              <a:avLst/>
            </a:prstGeom>
            <a:solidFill>
              <a:schemeClr val="accent3">
                <a:lumMod val="50000"/>
                <a:alpha val="50000"/>
              </a:schemeClr>
            </a:solidFill>
            <a:ln w="3175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 algn="ctr" defTabSz="45561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b="1" dirty="0">
                <a:solidFill>
                  <a:srgbClr val="000000"/>
                </a:solidFill>
                <a:latin typeface="Univers LT 45 Light" pitchFamily="2" charset="0"/>
                <a:ea typeface="MS PGothic" panose="020B0600070205080204" pitchFamily="34" charset="-128"/>
              </a:endParaRPr>
            </a:p>
          </p:txBody>
        </p:sp>
      </p:grpSp>
      <p:sp>
        <p:nvSpPr>
          <p:cNvPr id="19485" name="TextBox 68">
            <a:extLst>
              <a:ext uri="{FF2B5EF4-FFF2-40B4-BE49-F238E27FC236}">
                <a16:creationId xmlns:a16="http://schemas.microsoft.com/office/drawing/2014/main" id="{3031FCE7-BD9D-426D-BB26-9E6AD86EC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8988" y="4657725"/>
            <a:ext cx="23622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ts val="3100"/>
              </a:lnSpc>
              <a:spcBef>
                <a:spcPts val="1800"/>
              </a:spcBef>
              <a:buFont typeface="Arial" panose="020B0604020202020204" pitchFamily="34" charset="0"/>
              <a:tabLst>
                <a:tab pos="476250" algn="l"/>
              </a:tabLs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algn="ctr" defTabSz="4556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200" b="1">
              <a:solidFill>
                <a:srgbClr val="000000"/>
              </a:solidFill>
              <a:latin typeface="Univers LT 45 Light" pitchFamily="2" charset="0"/>
            </a:endParaRPr>
          </a:p>
          <a:p>
            <a:pPr algn="ctr" defTabSz="4556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>
                <a:solidFill>
                  <a:srgbClr val="000000"/>
                </a:solidFill>
                <a:latin typeface="Univers LT 45 Light" pitchFamily="2" charset="0"/>
              </a:rPr>
              <a:t>Residential Rental Properties</a:t>
            </a:r>
          </a:p>
          <a:p>
            <a:pPr algn="ctr" defTabSz="455613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srgbClr val="000000"/>
                </a:solidFill>
                <a:latin typeface="Univers LT 45 Light" pitchFamily="2" charset="0"/>
              </a:rPr>
              <a:t>for qualified residents with incomes not exceeding 50% to 60% of area median income</a:t>
            </a:r>
          </a:p>
          <a:p>
            <a:pPr defTabSz="4556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9486" name="Title 3">
            <a:extLst>
              <a:ext uri="{FF2B5EF4-FFF2-40B4-BE49-F238E27FC236}">
                <a16:creationId xmlns:a16="http://schemas.microsoft.com/office/drawing/2014/main" id="{9F469FF8-06DB-4B54-8F8E-873B05249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07964"/>
            <a:ext cx="7315200" cy="935037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002F5F"/>
                </a:solidFill>
                <a:latin typeface="Arial" panose="020B0604020202020204" pitchFamily="34" charset="0"/>
              </a:rPr>
              <a:t>Summary: How Tax Credits Flow</a:t>
            </a:r>
          </a:p>
        </p:txBody>
      </p:sp>
      <p:sp>
        <p:nvSpPr>
          <p:cNvPr id="19487" name="TextBox 39">
            <a:extLst>
              <a:ext uri="{FF2B5EF4-FFF2-40B4-BE49-F238E27FC236}">
                <a16:creationId xmlns:a16="http://schemas.microsoft.com/office/drawing/2014/main" id="{17381F5A-E1D8-44FB-8149-63C62407A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0" y="5859464"/>
            <a:ext cx="6337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ts val="3100"/>
              </a:lnSpc>
              <a:spcBef>
                <a:spcPts val="1800"/>
              </a:spcBef>
              <a:buFont typeface="Arial" panose="020B0604020202020204" pitchFamily="34" charset="0"/>
              <a:tabLst>
                <a:tab pos="476250" algn="l"/>
              </a:tabLs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defTabSz="4556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>
                <a:solidFill>
                  <a:prstClr val="white"/>
                </a:solidFill>
                <a:latin typeface="Calibri" panose="020F0502020204030204" pitchFamily="34" charset="0"/>
              </a:rPr>
              <a:t>Source: Reznick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>
            <a:extLst>
              <a:ext uri="{FF2B5EF4-FFF2-40B4-BE49-F238E27FC236}">
                <a16:creationId xmlns:a16="http://schemas.microsoft.com/office/drawing/2014/main" id="{DBB74A5F-1B92-4C52-AEE4-CBC997E26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002F5F"/>
                </a:solidFill>
                <a:latin typeface="Arial" panose="020B0604020202020204" pitchFamily="34" charset="0"/>
              </a:rPr>
              <a:t> Federal Historic Tax Credits</a:t>
            </a:r>
          </a:p>
        </p:txBody>
      </p:sp>
      <p:sp>
        <p:nvSpPr>
          <p:cNvPr id="18435" name="Content Placeholder 4">
            <a:extLst>
              <a:ext uri="{FF2B5EF4-FFF2-40B4-BE49-F238E27FC236}">
                <a16:creationId xmlns:a16="http://schemas.microsoft.com/office/drawing/2014/main" id="{C8BBE3DA-52ED-464C-A7CD-6A5678C66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457325"/>
            <a:ext cx="7315200" cy="4878383"/>
          </a:xfrm>
        </p:spPr>
        <p:txBody>
          <a:bodyPr/>
          <a:lstStyle/>
          <a:p>
            <a:pPr marL="1011947" lvl="1" indent="-457200">
              <a:spcBef>
                <a:spcPts val="1200"/>
              </a:spcBef>
              <a:defRPr/>
            </a:pPr>
            <a:endParaRPr lang="en-US" sz="2100" dirty="0"/>
          </a:p>
          <a:p>
            <a:pPr marL="1011947" lvl="1" indent="-4572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100" dirty="0"/>
              <a:t>For properties that are on the National Register of Historic Buildings. </a:t>
            </a:r>
          </a:p>
          <a:p>
            <a:pPr marL="1011947" lvl="1" indent="-4572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100" dirty="0"/>
              <a:t>Historic Credit equal to 20% of the eligible historic basis</a:t>
            </a:r>
          </a:p>
          <a:p>
            <a:pPr marL="1011947" lvl="1" indent="-4572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100" dirty="0"/>
              <a:t>5 year recapture period</a:t>
            </a:r>
          </a:p>
          <a:p>
            <a:pPr marL="1011947" lvl="1" indent="-4572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100" dirty="0"/>
              <a:t>Used for commercia or residential.  Can be paired with the LIHTC or NMTC</a:t>
            </a:r>
          </a:p>
          <a:p>
            <a:pPr marL="1011947" lvl="1" indent="-457200">
              <a:spcBef>
                <a:spcPts val="1200"/>
              </a:spcBef>
              <a:buFont typeface="Wingdings" panose="05000000000000000000" pitchFamily="2" charset="2"/>
              <a:buChar char="ü"/>
              <a:defRPr/>
            </a:pPr>
            <a:r>
              <a:rPr lang="en-US" sz="2100" dirty="0"/>
              <a:t>Investors generally banks or insurance companies</a:t>
            </a:r>
          </a:p>
          <a:p>
            <a:pPr marL="457200" indent="-4572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eaLnBrk="1" hangingPunct="1">
              <a:defRPr/>
            </a:pPr>
            <a:endParaRPr lang="en-US" dirty="0">
              <a:latin typeface="Times" pitchFamily="-84" charset="0"/>
            </a:endParaRPr>
          </a:p>
          <a:p>
            <a:pPr eaLnBrk="1" hangingPunct="1">
              <a:defRPr/>
            </a:pPr>
            <a:endParaRPr lang="en-US" dirty="0">
              <a:latin typeface="Times" pitchFamily="-84" charset="0"/>
            </a:endParaRPr>
          </a:p>
        </p:txBody>
      </p:sp>
      <p:sp>
        <p:nvSpPr>
          <p:cNvPr id="14340" name="Slide Number Placeholder 6">
            <a:extLst>
              <a:ext uri="{FF2B5EF4-FFF2-40B4-BE49-F238E27FC236}">
                <a16:creationId xmlns:a16="http://schemas.microsoft.com/office/drawing/2014/main" id="{397943B8-A8FC-48F8-AE64-DF859F4849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ts val="3100"/>
              </a:lnSpc>
              <a:spcBef>
                <a:spcPts val="1800"/>
              </a:spcBef>
              <a:buFont typeface="Arial" panose="020B0604020202020204" pitchFamily="34" charset="0"/>
              <a:tabLst>
                <a:tab pos="476250" algn="l"/>
              </a:tabLs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2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" panose="020B0604020202020204" pitchFamily="34" charset="0"/>
              </a:rPr>
              <a:t>Page </a:t>
            </a:r>
            <a:fld id="{0E2FA536-B1C4-4F7D-AE8A-8DBB384AC44F}" type="slidenum">
              <a:rPr lang="en-US" altLang="en-US" sz="900">
                <a:solidFill>
                  <a:schemeClr val="bg1"/>
                </a:solidFill>
                <a:latin typeface="Arial" panose="020B060402020202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9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950DC-A512-4068-998D-3919F4A58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024" y="5170746"/>
            <a:ext cx="1458385" cy="145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942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97009C-8B19-4CF9-A3FB-BA8E1F168A06}"/>
              </a:ext>
            </a:extLst>
          </p:cNvPr>
          <p:cNvGrpSpPr/>
          <p:nvPr/>
        </p:nvGrpSpPr>
        <p:grpSpPr>
          <a:xfrm>
            <a:off x="2606842" y="637874"/>
            <a:ext cx="6978316" cy="954335"/>
            <a:chOff x="2606842" y="1032157"/>
            <a:chExt cx="6978316" cy="954335"/>
          </a:xfrm>
        </p:grpSpPr>
        <p:sp>
          <p:nvSpPr>
            <p:cNvPr id="13" name="Заголовок 1">
              <a:extLst>
                <a:ext uri="{FF2B5EF4-FFF2-40B4-BE49-F238E27FC236}">
                  <a16:creationId xmlns:a16="http://schemas.microsoft.com/office/drawing/2014/main" id="{BA0F9A39-80AB-4336-8907-C288EA2A32FB}"/>
                </a:ext>
              </a:extLst>
            </p:cNvPr>
            <p:cNvSpPr txBox="1">
              <a:spLocks/>
            </p:cNvSpPr>
            <p:nvPr/>
          </p:nvSpPr>
          <p:spPr>
            <a:xfrm>
              <a:off x="2606842" y="1032157"/>
              <a:ext cx="6978316" cy="95433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ts val="3800"/>
                </a:lnSpc>
              </a:pPr>
              <a:r>
                <a:rPr lang="en-US" sz="3600" b="1" spc="100" dirty="0">
                  <a:solidFill>
                    <a:srgbClr val="426AB2"/>
                  </a:solidFill>
                  <a:latin typeface="+mn-lt"/>
                  <a:ea typeface="Lato" panose="020F0502020204030203" pitchFamily="34" charset="0"/>
                  <a:cs typeface="Poppins SemiBold" panose="02000000000000000000" pitchFamily="2" charset="0"/>
                </a:rPr>
                <a:t>What are Opportunity Zones?</a:t>
              </a:r>
            </a:p>
          </p:txBody>
        </p:sp>
        <p:cxnSp>
          <p:nvCxnSpPr>
            <p:cNvPr id="15" name="Прямая соединительная линия 36">
              <a:extLst>
                <a:ext uri="{FF2B5EF4-FFF2-40B4-BE49-F238E27FC236}">
                  <a16:creationId xmlns:a16="http://schemas.microsoft.com/office/drawing/2014/main" id="{F92BCE71-7C21-4C0F-A52A-310DFE46F38A}"/>
                </a:ext>
              </a:extLst>
            </p:cNvPr>
            <p:cNvCxnSpPr/>
            <p:nvPr/>
          </p:nvCxnSpPr>
          <p:spPr>
            <a:xfrm>
              <a:off x="5910175" y="1684692"/>
              <a:ext cx="371650" cy="0"/>
            </a:xfrm>
            <a:prstGeom prst="line">
              <a:avLst/>
            </a:prstGeom>
            <a:ln w="38100">
              <a:solidFill>
                <a:srgbClr val="38B3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5C4EA55-30F8-4E3F-B43E-3532B4337038}"/>
              </a:ext>
            </a:extLst>
          </p:cNvPr>
          <p:cNvSpPr txBox="1"/>
          <p:nvPr/>
        </p:nvSpPr>
        <p:spPr>
          <a:xfrm>
            <a:off x="1611983" y="2043889"/>
            <a:ext cx="2524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Washington Square Park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Cincinnati, OH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AFB0B1-0C37-4D8D-B613-ADF272DDB902}"/>
              </a:ext>
            </a:extLst>
          </p:cNvPr>
          <p:cNvSpPr/>
          <p:nvPr/>
        </p:nvSpPr>
        <p:spPr>
          <a:xfrm>
            <a:off x="734466" y="1942945"/>
            <a:ext cx="53615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Opportunity Zone tax incentive was established by Congress in the 2017 Tax Cuts and Jobs Act as an innovative approach to spur long-term private investment in low-income urban and rural communities. This new initiative is based on the </a:t>
            </a:r>
            <a:r>
              <a:rPr lang="en-US" sz="2000" b="1" dirty="0">
                <a:solidFill>
                  <a:srgbClr val="426AB2"/>
                </a:solidFill>
              </a:rPr>
              <a:t>bipartisan Investing in Opportunities Act</a:t>
            </a:r>
            <a:r>
              <a:rPr lang="en-US" sz="2000" dirty="0"/>
              <a:t>, championed in large part by senators Tim Scott (R) and Cory Booker (D).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U. S. investors currently </a:t>
            </a:r>
            <a:r>
              <a:rPr lang="en-US" sz="2000" b="1" dirty="0">
                <a:solidFill>
                  <a:srgbClr val="426AB2"/>
                </a:solidFill>
              </a:rPr>
              <a:t>hold $2.3 trillion in unrealized capital gains</a:t>
            </a:r>
            <a:r>
              <a:rPr lang="en-US" sz="2000" dirty="0"/>
              <a:t>, representing a significant untapped resource for economic development</a:t>
            </a:r>
            <a:endParaRPr lang="en-US" sz="2000" dirty="0">
              <a:highlight>
                <a:srgbClr val="FFFF00"/>
              </a:highlight>
            </a:endParaRPr>
          </a:p>
        </p:txBody>
      </p:sp>
      <p:pic>
        <p:nvPicPr>
          <p:cNvPr id="1026" name="Picture 2" descr="http://www.lisc.org/media/filer_public/34/b8/34b80843-33e6-4a26-8194-563a3e3f0132/lead_photo_on_oz_pages.jpg">
            <a:extLst>
              <a:ext uri="{FF2B5EF4-FFF2-40B4-BE49-F238E27FC236}">
                <a16:creationId xmlns:a16="http://schemas.microsoft.com/office/drawing/2014/main" id="{6AD79559-95B8-4859-82D8-604995D77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046" y="2184399"/>
            <a:ext cx="5444954" cy="36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00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D8315C1E-070C-4F34-B0A5-B7F7D59A2E9F}"/>
              </a:ext>
            </a:extLst>
          </p:cNvPr>
          <p:cNvSpPr txBox="1">
            <a:spLocks/>
          </p:cNvSpPr>
          <p:nvPr/>
        </p:nvSpPr>
        <p:spPr>
          <a:xfrm>
            <a:off x="2490709" y="457200"/>
            <a:ext cx="7210582" cy="13016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800"/>
              </a:lnSpc>
            </a:pPr>
            <a:r>
              <a:rPr lang="en-US" sz="4000" b="1" spc="100" dirty="0">
                <a:solidFill>
                  <a:srgbClr val="426AB2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What are Opportunity Zones?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423D454D-68EF-4ED2-874C-9E6A729C7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846" y="1931597"/>
            <a:ext cx="8572309" cy="103770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426AB2"/>
                </a:solidFill>
              </a:rPr>
              <a:t>Opportunity Zone: </a:t>
            </a:r>
            <a:r>
              <a:rPr lang="en-US" sz="2400" dirty="0"/>
              <a:t>A low-income census tract </a:t>
            </a:r>
            <a:r>
              <a:rPr lang="en-US" sz="2400" b="1" dirty="0">
                <a:solidFill>
                  <a:srgbClr val="426AB2"/>
                </a:solidFill>
              </a:rPr>
              <a:t>(LIC)</a:t>
            </a:r>
            <a:r>
              <a:rPr lang="en-US" sz="2400" dirty="0"/>
              <a:t>, as determined within New Markets Tax Credits legislation, is</a:t>
            </a:r>
            <a:r>
              <a:rPr lang="en-US" sz="2400" b="1" dirty="0"/>
              <a:t> </a:t>
            </a:r>
            <a:r>
              <a:rPr lang="en-US" sz="2400" dirty="0"/>
              <a:t>designated as an Opportunity Zone </a:t>
            </a:r>
            <a:r>
              <a:rPr lang="en-US" sz="2400" b="1" dirty="0">
                <a:solidFill>
                  <a:srgbClr val="426AB2"/>
                </a:solidFill>
              </a:rPr>
              <a:t>(OZ) </a:t>
            </a:r>
            <a:r>
              <a:rPr lang="en-US" sz="2400" dirty="0"/>
              <a:t>by the governor of the of the state or territory in which it is located. Designations will stay in place for 10 years</a:t>
            </a:r>
            <a:r>
              <a:rPr lang="en-US" sz="2600" dirty="0">
                <a:solidFill>
                  <a:srgbClr val="002060"/>
                </a:solidFill>
              </a:rPr>
              <a:t>.  8,762 were designated for this program</a:t>
            </a:r>
            <a:r>
              <a:rPr lang="en-US" sz="2400" dirty="0"/>
              <a:t>.</a:t>
            </a:r>
          </a:p>
          <a:p>
            <a:pPr marL="0" indent="0" algn="ctr">
              <a:buNone/>
            </a:pPr>
            <a:endParaRPr lang="en-US" sz="240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EAA8139-4D3D-4159-9AAE-E373D701A270}"/>
              </a:ext>
            </a:extLst>
          </p:cNvPr>
          <p:cNvGrpSpPr/>
          <p:nvPr/>
        </p:nvGrpSpPr>
        <p:grpSpPr>
          <a:xfrm>
            <a:off x="2071301" y="3354822"/>
            <a:ext cx="8102381" cy="2584656"/>
            <a:chOff x="414385" y="3648409"/>
            <a:chExt cx="8102381" cy="258465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4091D79-4D53-4D59-8097-A0730CE040A3}"/>
                </a:ext>
              </a:extLst>
            </p:cNvPr>
            <p:cNvGrpSpPr/>
            <p:nvPr/>
          </p:nvGrpSpPr>
          <p:grpSpPr>
            <a:xfrm>
              <a:off x="414385" y="3648409"/>
              <a:ext cx="2526056" cy="2584656"/>
              <a:chOff x="414385" y="3648409"/>
              <a:chExt cx="2526056" cy="2584656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50E0A98-E1C9-4D29-B51B-5356A846465C}"/>
                  </a:ext>
                </a:extLst>
              </p:cNvPr>
              <p:cNvSpPr/>
              <p:nvPr/>
            </p:nvSpPr>
            <p:spPr>
              <a:xfrm>
                <a:off x="414385" y="3648409"/>
                <a:ext cx="2526056" cy="2584656"/>
              </a:xfrm>
              <a:prstGeom prst="rect">
                <a:avLst/>
              </a:prstGeom>
              <a:noFill/>
              <a:ln w="28575">
                <a:solidFill>
                  <a:srgbClr val="38B3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0D88A89-914C-436C-AF01-FEA636409F9F}"/>
                  </a:ext>
                </a:extLst>
              </p:cNvPr>
              <p:cNvSpPr txBox="1"/>
              <p:nvPr/>
            </p:nvSpPr>
            <p:spPr>
              <a:xfrm>
                <a:off x="420126" y="4274887"/>
                <a:ext cx="2506122" cy="147732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426AB2"/>
                    </a:solidFill>
                  </a:rPr>
                  <a:t>Up to 25% of LICs </a:t>
                </a:r>
              </a:p>
              <a:p>
                <a:pPr algn="ctr"/>
                <a:r>
                  <a:rPr lang="en-US" dirty="0"/>
                  <a:t>in a U.S. state or territory may be designated as OZs. </a:t>
                </a:r>
              </a:p>
              <a:p>
                <a:endParaRPr lang="en-US" dirty="0">
                  <a:solidFill>
                    <a:srgbClr val="38B349"/>
                  </a:solidFill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698C689-BF6D-432E-804A-F69377F2D9F7}"/>
                </a:ext>
              </a:extLst>
            </p:cNvPr>
            <p:cNvGrpSpPr/>
            <p:nvPr/>
          </p:nvGrpSpPr>
          <p:grpSpPr>
            <a:xfrm>
              <a:off x="3295706" y="3648409"/>
              <a:ext cx="2339739" cy="2584656"/>
              <a:chOff x="3295706" y="3648409"/>
              <a:chExt cx="2339739" cy="2584656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7346C48-DF0D-4E47-BAB0-5AD4AE6F3BB3}"/>
                  </a:ext>
                </a:extLst>
              </p:cNvPr>
              <p:cNvSpPr/>
              <p:nvPr/>
            </p:nvSpPr>
            <p:spPr>
              <a:xfrm>
                <a:off x="3295706" y="3648409"/>
                <a:ext cx="2339739" cy="2584656"/>
              </a:xfrm>
              <a:prstGeom prst="rect">
                <a:avLst/>
              </a:prstGeom>
              <a:solidFill>
                <a:srgbClr val="426AB2"/>
              </a:solidFill>
              <a:ln w="28575">
                <a:solidFill>
                  <a:srgbClr val="426A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F870D2F-F46B-4893-8AC8-2B992CFAAC39}"/>
                  </a:ext>
                </a:extLst>
              </p:cNvPr>
              <p:cNvSpPr txBox="1"/>
              <p:nvPr/>
            </p:nvSpPr>
            <p:spPr>
              <a:xfrm>
                <a:off x="3362050" y="4136388"/>
                <a:ext cx="2207049" cy="175432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lvl="1" algn="ctr"/>
                <a:r>
                  <a:rPr lang="en-US" b="1">
                    <a:solidFill>
                      <a:schemeClr val="bg1"/>
                    </a:solidFill>
                  </a:rPr>
                  <a:t>States or territories in which there are fewer than 100 LICs may designate up to 25 LICs as OZs.</a:t>
                </a:r>
              </a:p>
              <a:p>
                <a:endParaRPr lang="en-US" b="1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97B906A-AACB-4BCD-B3F7-3628E6EDC130}"/>
                </a:ext>
              </a:extLst>
            </p:cNvPr>
            <p:cNvGrpSpPr/>
            <p:nvPr/>
          </p:nvGrpSpPr>
          <p:grpSpPr>
            <a:xfrm>
              <a:off x="5990710" y="3648409"/>
              <a:ext cx="2526056" cy="2584656"/>
              <a:chOff x="5990710" y="3648409"/>
              <a:chExt cx="2526056" cy="2584656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7C32F4-ED99-4BBE-B4FA-81A2D51BB4BE}"/>
                  </a:ext>
                </a:extLst>
              </p:cNvPr>
              <p:cNvSpPr txBox="1"/>
              <p:nvPr/>
            </p:nvSpPr>
            <p:spPr>
              <a:xfrm>
                <a:off x="6094965" y="3671318"/>
                <a:ext cx="2317546" cy="255454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lvl="1" algn="ctr"/>
                <a:r>
                  <a:rPr lang="en-US" sz="1600" b="1">
                    <a:solidFill>
                      <a:srgbClr val="426AB2"/>
                    </a:solidFill>
                  </a:rPr>
                  <a:t>Up to 5% of census tracts contiguous to LICs</a:t>
                </a:r>
                <a:r>
                  <a:rPr lang="en-US" sz="1600"/>
                  <a:t> </a:t>
                </a:r>
              </a:p>
              <a:p>
                <a:pPr marL="0" lvl="1" algn="ctr"/>
                <a:r>
                  <a:rPr lang="en-US" sz="1600"/>
                  <a:t>may be designated as OZs, if the median family income of the census tract does not exceed 125% of the median family income of the LIC to which the tract is contiguous. </a:t>
                </a: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CF5E5EC-CD48-4C93-9189-C62375FAA288}"/>
                  </a:ext>
                </a:extLst>
              </p:cNvPr>
              <p:cNvSpPr/>
              <p:nvPr/>
            </p:nvSpPr>
            <p:spPr>
              <a:xfrm>
                <a:off x="5990710" y="3648409"/>
                <a:ext cx="2526056" cy="2584656"/>
              </a:xfrm>
              <a:prstGeom prst="rect">
                <a:avLst/>
              </a:prstGeom>
              <a:noFill/>
              <a:ln w="28575">
                <a:solidFill>
                  <a:srgbClr val="38B34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5" name="Прямая соединительная линия 36">
            <a:extLst>
              <a:ext uri="{FF2B5EF4-FFF2-40B4-BE49-F238E27FC236}">
                <a16:creationId xmlns:a16="http://schemas.microsoft.com/office/drawing/2014/main" id="{B145DB12-95F0-4C3E-849A-4DD37C2C0DC9}"/>
              </a:ext>
            </a:extLst>
          </p:cNvPr>
          <p:cNvCxnSpPr/>
          <p:nvPr/>
        </p:nvCxnSpPr>
        <p:spPr>
          <a:xfrm>
            <a:off x="5910175" y="1155915"/>
            <a:ext cx="371650" cy="0"/>
          </a:xfrm>
          <a:prstGeom prst="line">
            <a:avLst/>
          </a:prstGeom>
          <a:ln w="38100">
            <a:solidFill>
              <a:srgbClr val="38B3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8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586279" y="5094631"/>
            <a:ext cx="4953359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90000"/>
              </a:lnSpc>
              <a:spcBef>
                <a:spcPts val="750"/>
              </a:spcBef>
            </a:pPr>
            <a:r>
              <a:rPr lang="en-US" sz="1600">
                <a:solidFill>
                  <a:schemeClr val="bg1"/>
                </a:solidFill>
                <a:latin typeface="+mj-lt"/>
              </a:rPr>
              <a:t>Investors receive a return on their investment through a seven-year stream of tax credits (</a:t>
            </a:r>
            <a:r>
              <a:rPr lang="en-US" sz="1600" b="1">
                <a:solidFill>
                  <a:schemeClr val="bg1"/>
                </a:solidFill>
              </a:rPr>
              <a:t>totaling 39%</a:t>
            </a:r>
            <a:r>
              <a:rPr lang="en-US" sz="1600">
                <a:solidFill>
                  <a:schemeClr val="bg1"/>
                </a:solidFill>
              </a:rPr>
              <a:t>).</a:t>
            </a: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1566FEDC-9593-4138-9336-235D6DC8D3B5}"/>
              </a:ext>
            </a:extLst>
          </p:cNvPr>
          <p:cNvSpPr txBox="1">
            <a:spLocks/>
          </p:cNvSpPr>
          <p:nvPr/>
        </p:nvSpPr>
        <p:spPr>
          <a:xfrm>
            <a:off x="3787849" y="457200"/>
            <a:ext cx="4616303" cy="13016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800"/>
              </a:lnSpc>
            </a:pPr>
            <a:r>
              <a:rPr lang="en-US" sz="4000" b="1" spc="100" dirty="0">
                <a:solidFill>
                  <a:srgbClr val="426AB2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Definitions</a:t>
            </a:r>
            <a:endParaRPr lang="en-US" dirty="0">
              <a:cs typeface="Calibri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6A12D88F-CF9D-432B-A791-C45F8EC61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5513" y="1680027"/>
            <a:ext cx="8580974" cy="7244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426AB2"/>
                </a:solidFill>
              </a:rPr>
              <a:t>Opportunity Fund: </a:t>
            </a:r>
            <a:r>
              <a:rPr lang="en-US" sz="2000" dirty="0">
                <a:latin typeface="+mj-lt"/>
                <a:ea typeface="+mn-ea"/>
              </a:rPr>
              <a:t>An investment vehicle organized as a corporation or partnership for the purpose of investing in Opportunity Zone property.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4B5A61A-BA26-4AD7-B772-F12B20357896}"/>
              </a:ext>
            </a:extLst>
          </p:cNvPr>
          <p:cNvGrpSpPr/>
          <p:nvPr/>
        </p:nvGrpSpPr>
        <p:grpSpPr>
          <a:xfrm>
            <a:off x="2574573" y="2581684"/>
            <a:ext cx="7042855" cy="3788557"/>
            <a:chOff x="2599908" y="2618628"/>
            <a:chExt cx="7042855" cy="3788557"/>
          </a:xfrm>
        </p:grpSpPr>
        <p:sp>
          <p:nvSpPr>
            <p:cNvPr id="36" name="Rectangle: Top Corners Rounded 35">
              <a:extLst>
                <a:ext uri="{FF2B5EF4-FFF2-40B4-BE49-F238E27FC236}">
                  <a16:creationId xmlns:a16="http://schemas.microsoft.com/office/drawing/2014/main" id="{6F023ABF-7CEE-4B56-9301-CB329805B1A5}"/>
                </a:ext>
              </a:extLst>
            </p:cNvPr>
            <p:cNvSpPr/>
            <p:nvPr/>
          </p:nvSpPr>
          <p:spPr>
            <a:xfrm>
              <a:off x="2599909" y="2618628"/>
              <a:ext cx="7042854" cy="1188720"/>
            </a:xfrm>
            <a:prstGeom prst="round2SameRect">
              <a:avLst/>
            </a:prstGeom>
            <a:solidFill>
              <a:srgbClr val="426AB2"/>
            </a:solidFill>
            <a:ln w="28575">
              <a:solidFill>
                <a:srgbClr val="426A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037DE19-491A-4AD4-8C56-CB5C372D0A85}"/>
                </a:ext>
              </a:extLst>
            </p:cNvPr>
            <p:cNvGrpSpPr/>
            <p:nvPr/>
          </p:nvGrpSpPr>
          <p:grpSpPr>
            <a:xfrm>
              <a:off x="2599908" y="5178813"/>
              <a:ext cx="7042855" cy="1228372"/>
              <a:chOff x="2599908" y="5058007"/>
              <a:chExt cx="7042855" cy="1228372"/>
            </a:xfrm>
          </p:grpSpPr>
          <p:sp>
            <p:nvSpPr>
              <p:cNvPr id="37" name="Rectangle: Top Corners Rounded 36">
                <a:extLst>
                  <a:ext uri="{FF2B5EF4-FFF2-40B4-BE49-F238E27FC236}">
                    <a16:creationId xmlns:a16="http://schemas.microsoft.com/office/drawing/2014/main" id="{7986050E-0177-4650-85DC-68B5E718DC47}"/>
                  </a:ext>
                </a:extLst>
              </p:cNvPr>
              <p:cNvSpPr/>
              <p:nvPr/>
            </p:nvSpPr>
            <p:spPr>
              <a:xfrm rot="10800000">
                <a:off x="2599909" y="5058007"/>
                <a:ext cx="7042854" cy="1188720"/>
              </a:xfrm>
              <a:prstGeom prst="round2Same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895BDE3-EAD3-4187-9F57-FEB81317DEBD}"/>
                  </a:ext>
                </a:extLst>
              </p:cNvPr>
              <p:cNvSpPr txBox="1"/>
              <p:nvPr/>
            </p:nvSpPr>
            <p:spPr>
              <a:xfrm>
                <a:off x="2599908" y="5270716"/>
                <a:ext cx="7042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>
                    <a:solidFill>
                      <a:srgbClr val="426AB2"/>
                    </a:solidFill>
                  </a:rPr>
                  <a:t>Opportunity Zone property includes stock, partnership interest, or business property in an Opportunity Zone</a:t>
                </a:r>
              </a:p>
              <a:p>
                <a:pPr algn="ctr"/>
                <a:endParaRPr lang="en-US" sz="20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E60056-C79E-41D5-8D9E-59EE3FFB51C8}"/>
                </a:ext>
              </a:extLst>
            </p:cNvPr>
            <p:cNvGrpSpPr/>
            <p:nvPr/>
          </p:nvGrpSpPr>
          <p:grpSpPr>
            <a:xfrm>
              <a:off x="2599908" y="2853601"/>
              <a:ext cx="7042855" cy="2201379"/>
              <a:chOff x="2599908" y="2788702"/>
              <a:chExt cx="7042855" cy="2201379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5C8FDB8-67F2-4AAA-BFE5-90A286A4B255}"/>
                  </a:ext>
                </a:extLst>
              </p:cNvPr>
              <p:cNvSpPr/>
              <p:nvPr/>
            </p:nvSpPr>
            <p:spPr>
              <a:xfrm>
                <a:off x="2599909" y="3892801"/>
                <a:ext cx="7042854" cy="1097280"/>
              </a:xfrm>
              <a:prstGeom prst="rect">
                <a:avLst/>
              </a:prstGeom>
              <a:solidFill>
                <a:srgbClr val="558ED5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/>
                  <a:t>Opportunity Funds are required to invest 90% or more of their capital  as EQUITY in Opportunity Zone property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C8F6125-EE6D-4BF4-8BAD-D2736A6DD18B}"/>
                  </a:ext>
                </a:extLst>
              </p:cNvPr>
              <p:cNvSpPr txBox="1"/>
              <p:nvPr/>
            </p:nvSpPr>
            <p:spPr>
              <a:xfrm>
                <a:off x="2599908" y="2788702"/>
                <a:ext cx="704285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</a:rPr>
                  <a:t>Opportunity Funds will be self-certified per IRS guidelines.  They must be organized for the purpose of investing in Opportunity Zones</a:t>
                </a:r>
              </a:p>
            </p:txBody>
          </p:sp>
        </p:grpSp>
      </p:grpSp>
      <p:cxnSp>
        <p:nvCxnSpPr>
          <p:cNvPr id="13" name="Прямая соединительная линия 36">
            <a:extLst>
              <a:ext uri="{FF2B5EF4-FFF2-40B4-BE49-F238E27FC236}">
                <a16:creationId xmlns:a16="http://schemas.microsoft.com/office/drawing/2014/main" id="{6A6E8FC4-23D0-4749-A958-33415E9918F3}"/>
              </a:ext>
            </a:extLst>
          </p:cNvPr>
          <p:cNvCxnSpPr/>
          <p:nvPr/>
        </p:nvCxnSpPr>
        <p:spPr>
          <a:xfrm>
            <a:off x="5910175" y="1155915"/>
            <a:ext cx="371650" cy="0"/>
          </a:xfrm>
          <a:prstGeom prst="line">
            <a:avLst/>
          </a:prstGeom>
          <a:ln w="38100">
            <a:solidFill>
              <a:srgbClr val="38B3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64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53F96E3-A1BD-4E18-A64D-F37B4F3BA1E4}"/>
              </a:ext>
            </a:extLst>
          </p:cNvPr>
          <p:cNvSpPr txBox="1">
            <a:spLocks/>
          </p:cNvSpPr>
          <p:nvPr/>
        </p:nvSpPr>
        <p:spPr>
          <a:xfrm>
            <a:off x="673129" y="1007825"/>
            <a:ext cx="2718193" cy="954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800"/>
              </a:lnSpc>
            </a:pPr>
            <a:r>
              <a:rPr lang="en-US" sz="3600" spc="1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Investor </a:t>
            </a:r>
            <a:r>
              <a:rPr lang="en-US" sz="3600" b="1" spc="100" dirty="0">
                <a:solidFill>
                  <a:srgbClr val="426AB2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Incentives</a:t>
            </a:r>
          </a:p>
          <a:p>
            <a:pPr>
              <a:lnSpc>
                <a:spcPts val="3800"/>
              </a:lnSpc>
            </a:pPr>
            <a:r>
              <a:rPr lang="en-US" sz="3600" b="1" spc="100" dirty="0">
                <a:solidFill>
                  <a:srgbClr val="426AB2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Review -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05090F-0C59-4B2A-999C-3E0373640C22}"/>
              </a:ext>
            </a:extLst>
          </p:cNvPr>
          <p:cNvSpPr txBox="1"/>
          <p:nvPr/>
        </p:nvSpPr>
        <p:spPr>
          <a:xfrm>
            <a:off x="-2412740" y="806212"/>
            <a:ext cx="46163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800"/>
              </a:spcBef>
            </a:pPr>
            <a:r>
              <a:rPr lang="en-US" sz="800" spc="200" dirty="0"/>
              <a:t>OPPORTUNITY ZONES</a:t>
            </a:r>
            <a:endParaRPr lang="ru-RU" sz="800" spc="200" dirty="0"/>
          </a:p>
        </p:txBody>
      </p:sp>
      <p:cxnSp>
        <p:nvCxnSpPr>
          <p:cNvPr id="7" name="Прямая соединительная линия 13">
            <a:extLst>
              <a:ext uri="{FF2B5EF4-FFF2-40B4-BE49-F238E27FC236}">
                <a16:creationId xmlns:a16="http://schemas.microsoft.com/office/drawing/2014/main" id="{91F16E17-F011-4C57-9529-6B5565F9B819}"/>
              </a:ext>
            </a:extLst>
          </p:cNvPr>
          <p:cNvCxnSpPr>
            <a:cxnSpLocks/>
            <a:endCxn id="16" idx="4"/>
          </p:cNvCxnSpPr>
          <p:nvPr/>
        </p:nvCxnSpPr>
        <p:spPr>
          <a:xfrm>
            <a:off x="5460423" y="-386080"/>
            <a:ext cx="0" cy="6037708"/>
          </a:xfrm>
          <a:prstGeom prst="line">
            <a:avLst/>
          </a:prstGeom>
          <a:ln>
            <a:solidFill>
              <a:srgbClr val="BFBFB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Овал 16">
            <a:extLst>
              <a:ext uri="{FF2B5EF4-FFF2-40B4-BE49-F238E27FC236}">
                <a16:creationId xmlns:a16="http://schemas.microsoft.com/office/drawing/2014/main" id="{C7C8C080-F8AD-4FA9-95CA-F58F159E83FE}"/>
              </a:ext>
            </a:extLst>
          </p:cNvPr>
          <p:cNvSpPr/>
          <p:nvPr/>
        </p:nvSpPr>
        <p:spPr>
          <a:xfrm>
            <a:off x="5337048" y="3429000"/>
            <a:ext cx="246750" cy="246750"/>
          </a:xfrm>
          <a:prstGeom prst="ellipse">
            <a:avLst/>
          </a:prstGeom>
          <a:solidFill>
            <a:srgbClr val="426AB2"/>
          </a:solidFill>
          <a:ln>
            <a:solidFill>
              <a:srgbClr val="426A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737DD"/>
              </a:solidFill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5144FE33-C784-490C-84AB-6B403B7F6192}"/>
              </a:ext>
            </a:extLst>
          </p:cNvPr>
          <p:cNvSpPr txBox="1">
            <a:spLocks/>
          </p:cNvSpPr>
          <p:nvPr/>
        </p:nvSpPr>
        <p:spPr>
          <a:xfrm>
            <a:off x="6608204" y="1307505"/>
            <a:ext cx="4185553" cy="12408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spc="150" dirty="0">
                <a:solidFill>
                  <a:srgbClr val="426AB2"/>
                </a:solidFill>
                <a:cs typeface="Poppins SemiBold" panose="02000000000000000000" pitchFamily="2" charset="0"/>
              </a:rPr>
              <a:t>Deferral</a:t>
            </a:r>
            <a:r>
              <a:rPr lang="en-US" sz="1800" b="1" spc="150" dirty="0">
                <a:solidFill>
                  <a:srgbClr val="426AB2"/>
                </a:solidFill>
                <a:cs typeface="Poppins SemiBold" panose="02000000000000000000" pitchFamily="2" charset="0"/>
              </a:rPr>
              <a:t> of taxes paid on capital gains when invested in Qualified Opportunity Zone Fund within 180 days of gain being realized.</a:t>
            </a:r>
          </a:p>
        </p:txBody>
      </p:sp>
      <p:sp>
        <p:nvSpPr>
          <p:cNvPr id="16" name="Овал 24">
            <a:extLst>
              <a:ext uri="{FF2B5EF4-FFF2-40B4-BE49-F238E27FC236}">
                <a16:creationId xmlns:a16="http://schemas.microsoft.com/office/drawing/2014/main" id="{DB223277-2738-4217-8BF4-8D09DFAD46EF}"/>
              </a:ext>
            </a:extLst>
          </p:cNvPr>
          <p:cNvSpPr/>
          <p:nvPr/>
        </p:nvSpPr>
        <p:spPr>
          <a:xfrm>
            <a:off x="5337048" y="5404878"/>
            <a:ext cx="246750" cy="2467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737DD"/>
              </a:solidFill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966BEBB-9180-437F-B5F4-40384C0092C5}"/>
              </a:ext>
            </a:extLst>
          </p:cNvPr>
          <p:cNvSpPr/>
          <p:nvPr/>
        </p:nvSpPr>
        <p:spPr>
          <a:xfrm>
            <a:off x="5337048" y="1453122"/>
            <a:ext cx="246750" cy="246750"/>
          </a:xfrm>
          <a:prstGeom prst="ellipse">
            <a:avLst/>
          </a:prstGeom>
          <a:solidFill>
            <a:srgbClr val="38B349"/>
          </a:solidFill>
          <a:ln>
            <a:solidFill>
              <a:srgbClr val="38B3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3737DD"/>
              </a:solidFill>
            </a:endParaRPr>
          </a:p>
        </p:txBody>
      </p:sp>
      <p:sp>
        <p:nvSpPr>
          <p:cNvPr id="23" name="Текст 11">
            <a:extLst>
              <a:ext uri="{FF2B5EF4-FFF2-40B4-BE49-F238E27FC236}">
                <a16:creationId xmlns:a16="http://schemas.microsoft.com/office/drawing/2014/main" id="{8D0783EB-6FA0-4516-A2FA-5AEBC99A0544}"/>
              </a:ext>
            </a:extLst>
          </p:cNvPr>
          <p:cNvSpPr txBox="1">
            <a:spLocks/>
          </p:cNvSpPr>
          <p:nvPr/>
        </p:nvSpPr>
        <p:spPr>
          <a:xfrm>
            <a:off x="6608203" y="3205246"/>
            <a:ext cx="4185553" cy="16215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spc="150" dirty="0">
                <a:solidFill>
                  <a:srgbClr val="426AB2"/>
                </a:solidFill>
                <a:cs typeface="Poppins SemiBold" panose="02000000000000000000" pitchFamily="2" charset="0"/>
              </a:rPr>
              <a:t>10% </a:t>
            </a:r>
            <a:r>
              <a:rPr lang="en-US" sz="3200" b="1" spc="150" dirty="0">
                <a:solidFill>
                  <a:srgbClr val="426AB2"/>
                </a:solidFill>
                <a:cs typeface="Poppins SemiBold" panose="02000000000000000000" pitchFamily="2" charset="0"/>
              </a:rPr>
              <a:t>Reduction</a:t>
            </a:r>
            <a:r>
              <a:rPr lang="en-US" sz="1800" b="1" spc="150" dirty="0">
                <a:solidFill>
                  <a:srgbClr val="426AB2"/>
                </a:solidFill>
                <a:cs typeface="Poppins SemiBold" panose="02000000000000000000" pitchFamily="2" charset="0"/>
              </a:rPr>
              <a:t> of taxes paid on capital gains for investments held over 5 years and additional 5% if investment held 7 years.  BUT capital gains tax must be paid 2026.</a:t>
            </a:r>
          </a:p>
        </p:txBody>
      </p:sp>
      <p:sp>
        <p:nvSpPr>
          <p:cNvPr id="24" name="Текст 11">
            <a:extLst>
              <a:ext uri="{FF2B5EF4-FFF2-40B4-BE49-F238E27FC236}">
                <a16:creationId xmlns:a16="http://schemas.microsoft.com/office/drawing/2014/main" id="{8E0B6C1D-E63A-4863-B29F-7528DE711CAE}"/>
              </a:ext>
            </a:extLst>
          </p:cNvPr>
          <p:cNvSpPr txBox="1">
            <a:spLocks/>
          </p:cNvSpPr>
          <p:nvPr/>
        </p:nvSpPr>
        <p:spPr>
          <a:xfrm>
            <a:off x="6608202" y="5181124"/>
            <a:ext cx="4185553" cy="9410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spc="150" dirty="0">
                <a:solidFill>
                  <a:srgbClr val="426AB2"/>
                </a:solidFill>
                <a:cs typeface="Poppins SemiBold" panose="02000000000000000000" pitchFamily="2" charset="0"/>
              </a:rPr>
              <a:t>No Capital Gains tax on New investment </a:t>
            </a:r>
            <a:r>
              <a:rPr lang="en-US" sz="1800" b="1" spc="150" dirty="0">
                <a:solidFill>
                  <a:srgbClr val="426AB2"/>
                </a:solidFill>
                <a:cs typeface="Poppins SemiBold" panose="02000000000000000000" pitchFamily="2" charset="0"/>
              </a:rPr>
              <a:t>if investments held 10+ years.  </a:t>
            </a:r>
          </a:p>
        </p:txBody>
      </p:sp>
    </p:spTree>
    <p:extLst>
      <p:ext uri="{BB962C8B-B14F-4D97-AF65-F5344CB8AC3E}">
        <p14:creationId xmlns:p14="http://schemas.microsoft.com/office/powerpoint/2010/main" val="56784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5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4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4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3AE3965A-ACE7-4AEA-B740-77A4D9582C97}"/>
              </a:ext>
            </a:extLst>
          </p:cNvPr>
          <p:cNvGrpSpPr/>
          <p:nvPr/>
        </p:nvGrpSpPr>
        <p:grpSpPr>
          <a:xfrm>
            <a:off x="1913440" y="1951826"/>
            <a:ext cx="9748171" cy="1865436"/>
            <a:chOff x="1423919" y="1794814"/>
            <a:chExt cx="9748171" cy="18654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2687FEB-0D4C-40F3-97B6-EF98FDA0F34C}"/>
                </a:ext>
              </a:extLst>
            </p:cNvPr>
            <p:cNvSpPr/>
            <p:nvPr/>
          </p:nvSpPr>
          <p:spPr>
            <a:xfrm rot="16200000">
              <a:off x="1438939" y="1779794"/>
              <a:ext cx="1865436" cy="1895475"/>
            </a:xfrm>
            <a:custGeom>
              <a:avLst/>
              <a:gdLst>
                <a:gd name="connsiteX0" fmla="*/ 0 w 1895474"/>
                <a:gd name="connsiteY0" fmla="*/ 93272 h 1865435"/>
                <a:gd name="connsiteX1" fmla="*/ 93272 w 1895474"/>
                <a:gd name="connsiteY1" fmla="*/ 0 h 1865435"/>
                <a:gd name="connsiteX2" fmla="*/ 1802202 w 1895474"/>
                <a:gd name="connsiteY2" fmla="*/ 0 h 1865435"/>
                <a:gd name="connsiteX3" fmla="*/ 1895474 w 1895474"/>
                <a:gd name="connsiteY3" fmla="*/ 93272 h 1865435"/>
                <a:gd name="connsiteX4" fmla="*/ 1895474 w 1895474"/>
                <a:gd name="connsiteY4" fmla="*/ 1772163 h 1865435"/>
                <a:gd name="connsiteX5" fmla="*/ 1802202 w 1895474"/>
                <a:gd name="connsiteY5" fmla="*/ 1865435 h 1865435"/>
                <a:gd name="connsiteX6" fmla="*/ 93272 w 1895474"/>
                <a:gd name="connsiteY6" fmla="*/ 1865435 h 1865435"/>
                <a:gd name="connsiteX7" fmla="*/ 0 w 1895474"/>
                <a:gd name="connsiteY7" fmla="*/ 1772163 h 1865435"/>
                <a:gd name="connsiteX8" fmla="*/ 0 w 1895474"/>
                <a:gd name="connsiteY8" fmla="*/ 93272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5474" h="1865435">
                  <a:moveTo>
                    <a:pt x="1800700" y="0"/>
                  </a:moveTo>
                  <a:cubicBezTo>
                    <a:pt x="1853042" y="0"/>
                    <a:pt x="1895473" y="41098"/>
                    <a:pt x="1895473" y="91794"/>
                  </a:cubicBezTo>
                  <a:lnTo>
                    <a:pt x="1895473" y="1773641"/>
                  </a:lnTo>
                  <a:cubicBezTo>
                    <a:pt x="1895473" y="1824337"/>
                    <a:pt x="1853042" y="1865435"/>
                    <a:pt x="1800700" y="1865435"/>
                  </a:cubicBezTo>
                  <a:lnTo>
                    <a:pt x="94774" y="1865435"/>
                  </a:lnTo>
                  <a:cubicBezTo>
                    <a:pt x="42432" y="1865435"/>
                    <a:pt x="1" y="1824337"/>
                    <a:pt x="1" y="1773641"/>
                  </a:cubicBezTo>
                  <a:lnTo>
                    <a:pt x="1" y="91794"/>
                  </a:lnTo>
                  <a:cubicBezTo>
                    <a:pt x="1" y="41098"/>
                    <a:pt x="42432" y="0"/>
                    <a:pt x="94774" y="0"/>
                  </a:cubicBezTo>
                  <a:lnTo>
                    <a:pt x="1800700" y="0"/>
                  </a:lnTo>
                  <a:close/>
                </a:path>
              </a:pathLst>
            </a:custGeom>
            <a:solidFill>
              <a:srgbClr val="426AB2"/>
            </a:solidFill>
            <a:ln>
              <a:solidFill>
                <a:srgbClr val="426AB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780" tIns="72009" rIns="93344" bIns="1516380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9E6B82E-758A-40E5-BE7A-8B32324D8EDC}"/>
                </a:ext>
              </a:extLst>
            </p:cNvPr>
            <p:cNvSpPr/>
            <p:nvPr/>
          </p:nvSpPr>
          <p:spPr>
            <a:xfrm>
              <a:off x="1444485" y="1822631"/>
              <a:ext cx="1855470" cy="1813966"/>
            </a:xfrm>
            <a:custGeom>
              <a:avLst/>
              <a:gdLst>
                <a:gd name="connsiteX0" fmla="*/ 0 w 1412128"/>
                <a:gd name="connsiteY0" fmla="*/ 0 h 1865435"/>
                <a:gd name="connsiteX1" fmla="*/ 1412128 w 1412128"/>
                <a:gd name="connsiteY1" fmla="*/ 0 h 1865435"/>
                <a:gd name="connsiteX2" fmla="*/ 1412128 w 1412128"/>
                <a:gd name="connsiteY2" fmla="*/ 1865435 h 1865435"/>
                <a:gd name="connsiteX3" fmla="*/ 0 w 1412128"/>
                <a:gd name="connsiteY3" fmla="*/ 1865435 h 1865435"/>
                <a:gd name="connsiteX4" fmla="*/ 0 w 1412128"/>
                <a:gd name="connsiteY4" fmla="*/ 0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128" h="1865435">
                  <a:moveTo>
                    <a:pt x="0" y="0"/>
                  </a:moveTo>
                  <a:lnTo>
                    <a:pt x="1412128" y="0"/>
                  </a:lnTo>
                  <a:lnTo>
                    <a:pt x="1412128" y="1865435"/>
                  </a:lnTo>
                  <a:lnTo>
                    <a:pt x="0" y="186543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858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Gain realized and invested in Opportunity Fund </a:t>
              </a:r>
              <a:r>
                <a:rPr lang="en-US" sz="2000" b="1" kern="1200" dirty="0"/>
                <a:t>within 180 days*</a:t>
              </a:r>
              <a:endParaRPr lang="en-US" b="1" kern="120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4BFF656-5F08-4677-8753-E149D6C11529}"/>
                </a:ext>
              </a:extLst>
            </p:cNvPr>
            <p:cNvSpPr/>
            <p:nvPr/>
          </p:nvSpPr>
          <p:spPr>
            <a:xfrm rot="16200000">
              <a:off x="3400755" y="1779794"/>
              <a:ext cx="1865436" cy="1895475"/>
            </a:xfrm>
            <a:custGeom>
              <a:avLst/>
              <a:gdLst>
                <a:gd name="connsiteX0" fmla="*/ 0 w 1895474"/>
                <a:gd name="connsiteY0" fmla="*/ 93272 h 1865435"/>
                <a:gd name="connsiteX1" fmla="*/ 93272 w 1895474"/>
                <a:gd name="connsiteY1" fmla="*/ 0 h 1865435"/>
                <a:gd name="connsiteX2" fmla="*/ 1802202 w 1895474"/>
                <a:gd name="connsiteY2" fmla="*/ 0 h 1865435"/>
                <a:gd name="connsiteX3" fmla="*/ 1895474 w 1895474"/>
                <a:gd name="connsiteY3" fmla="*/ 93272 h 1865435"/>
                <a:gd name="connsiteX4" fmla="*/ 1895474 w 1895474"/>
                <a:gd name="connsiteY4" fmla="*/ 1772163 h 1865435"/>
                <a:gd name="connsiteX5" fmla="*/ 1802202 w 1895474"/>
                <a:gd name="connsiteY5" fmla="*/ 1865435 h 1865435"/>
                <a:gd name="connsiteX6" fmla="*/ 93272 w 1895474"/>
                <a:gd name="connsiteY6" fmla="*/ 1865435 h 1865435"/>
                <a:gd name="connsiteX7" fmla="*/ 0 w 1895474"/>
                <a:gd name="connsiteY7" fmla="*/ 1772163 h 1865435"/>
                <a:gd name="connsiteX8" fmla="*/ 0 w 1895474"/>
                <a:gd name="connsiteY8" fmla="*/ 93272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5474" h="1865435">
                  <a:moveTo>
                    <a:pt x="1800700" y="0"/>
                  </a:moveTo>
                  <a:cubicBezTo>
                    <a:pt x="1853042" y="0"/>
                    <a:pt x="1895473" y="41098"/>
                    <a:pt x="1895473" y="91794"/>
                  </a:cubicBezTo>
                  <a:lnTo>
                    <a:pt x="1895473" y="1773641"/>
                  </a:lnTo>
                  <a:cubicBezTo>
                    <a:pt x="1895473" y="1824337"/>
                    <a:pt x="1853042" y="1865435"/>
                    <a:pt x="1800700" y="1865435"/>
                  </a:cubicBezTo>
                  <a:lnTo>
                    <a:pt x="94774" y="1865435"/>
                  </a:lnTo>
                  <a:cubicBezTo>
                    <a:pt x="42432" y="1865435"/>
                    <a:pt x="1" y="1824337"/>
                    <a:pt x="1" y="1773641"/>
                  </a:cubicBezTo>
                  <a:lnTo>
                    <a:pt x="1" y="91794"/>
                  </a:lnTo>
                  <a:cubicBezTo>
                    <a:pt x="1" y="41098"/>
                    <a:pt x="42432" y="0"/>
                    <a:pt x="94774" y="0"/>
                  </a:cubicBezTo>
                  <a:lnTo>
                    <a:pt x="1800700" y="0"/>
                  </a:lnTo>
                  <a:close/>
                </a:path>
              </a:pathLst>
            </a:custGeom>
            <a:solidFill>
              <a:srgbClr val="558ED5"/>
            </a:solidFill>
            <a:ln>
              <a:solidFill>
                <a:srgbClr val="558ED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780" tIns="72010" rIns="93345" bIns="1516380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/>
            </a:p>
          </p:txBody>
        </p:sp>
        <p:sp>
          <p:nvSpPr>
            <p:cNvPr id="22" name="Flowchart: Extract 21">
              <a:extLst>
                <a:ext uri="{FF2B5EF4-FFF2-40B4-BE49-F238E27FC236}">
                  <a16:creationId xmlns:a16="http://schemas.microsoft.com/office/drawing/2014/main" id="{497F5D05-50E5-4BA8-BFE1-06921EC1B64C}"/>
                </a:ext>
              </a:extLst>
            </p:cNvPr>
            <p:cNvSpPr/>
            <p:nvPr/>
          </p:nvSpPr>
          <p:spPr>
            <a:xfrm rot="5400000">
              <a:off x="3258054" y="3252853"/>
              <a:ext cx="274320" cy="284321"/>
            </a:xfrm>
            <a:prstGeom prst="flowChartExtract">
              <a:avLst/>
            </a:prstGeom>
            <a:ln>
              <a:solidFill>
                <a:srgbClr val="426AB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1A066B4-F864-45EC-B793-1FAD23788B80}"/>
                </a:ext>
              </a:extLst>
            </p:cNvPr>
            <p:cNvSpPr/>
            <p:nvPr/>
          </p:nvSpPr>
          <p:spPr>
            <a:xfrm>
              <a:off x="3482121" y="1814307"/>
              <a:ext cx="1731782" cy="1822289"/>
            </a:xfrm>
            <a:custGeom>
              <a:avLst/>
              <a:gdLst>
                <a:gd name="connsiteX0" fmla="*/ 0 w 1412128"/>
                <a:gd name="connsiteY0" fmla="*/ 0 h 1865435"/>
                <a:gd name="connsiteX1" fmla="*/ 1412128 w 1412128"/>
                <a:gd name="connsiteY1" fmla="*/ 0 h 1865435"/>
                <a:gd name="connsiteX2" fmla="*/ 1412128 w 1412128"/>
                <a:gd name="connsiteY2" fmla="*/ 1865435 h 1865435"/>
                <a:gd name="connsiteX3" fmla="*/ 0 w 1412128"/>
                <a:gd name="connsiteY3" fmla="*/ 1865435 h 1865435"/>
                <a:gd name="connsiteX4" fmla="*/ 0 w 1412128"/>
                <a:gd name="connsiteY4" fmla="*/ 0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128" h="1865435">
                  <a:moveTo>
                    <a:pt x="0" y="0"/>
                  </a:moveTo>
                  <a:lnTo>
                    <a:pt x="1412128" y="0"/>
                  </a:lnTo>
                  <a:lnTo>
                    <a:pt x="1412128" y="1865435"/>
                  </a:lnTo>
                  <a:lnTo>
                    <a:pt x="0" y="186543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8580" rIns="0" bIns="0" numCol="1" spcCol="1270" anchor="ctr" anchorCtr="0">
              <a:noAutofit/>
            </a:bodyPr>
            <a:lstStyle/>
            <a:p>
              <a:pPr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10% reduction of capital gains tax</a:t>
              </a: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A4CE94-9783-4470-9038-FCBBC85A2F4F}"/>
                </a:ext>
              </a:extLst>
            </p:cNvPr>
            <p:cNvSpPr/>
            <p:nvPr/>
          </p:nvSpPr>
          <p:spPr>
            <a:xfrm rot="16200000">
              <a:off x="5362572" y="1779794"/>
              <a:ext cx="1865436" cy="1895475"/>
            </a:xfrm>
            <a:custGeom>
              <a:avLst/>
              <a:gdLst>
                <a:gd name="connsiteX0" fmla="*/ 0 w 1895474"/>
                <a:gd name="connsiteY0" fmla="*/ 93272 h 1865435"/>
                <a:gd name="connsiteX1" fmla="*/ 93272 w 1895474"/>
                <a:gd name="connsiteY1" fmla="*/ 0 h 1865435"/>
                <a:gd name="connsiteX2" fmla="*/ 1802202 w 1895474"/>
                <a:gd name="connsiteY2" fmla="*/ 0 h 1865435"/>
                <a:gd name="connsiteX3" fmla="*/ 1895474 w 1895474"/>
                <a:gd name="connsiteY3" fmla="*/ 93272 h 1865435"/>
                <a:gd name="connsiteX4" fmla="*/ 1895474 w 1895474"/>
                <a:gd name="connsiteY4" fmla="*/ 1772163 h 1865435"/>
                <a:gd name="connsiteX5" fmla="*/ 1802202 w 1895474"/>
                <a:gd name="connsiteY5" fmla="*/ 1865435 h 1865435"/>
                <a:gd name="connsiteX6" fmla="*/ 93272 w 1895474"/>
                <a:gd name="connsiteY6" fmla="*/ 1865435 h 1865435"/>
                <a:gd name="connsiteX7" fmla="*/ 0 w 1895474"/>
                <a:gd name="connsiteY7" fmla="*/ 1772163 h 1865435"/>
                <a:gd name="connsiteX8" fmla="*/ 0 w 1895474"/>
                <a:gd name="connsiteY8" fmla="*/ 93272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5474" h="1865435">
                  <a:moveTo>
                    <a:pt x="1800700" y="0"/>
                  </a:moveTo>
                  <a:cubicBezTo>
                    <a:pt x="1853042" y="0"/>
                    <a:pt x="1895473" y="41098"/>
                    <a:pt x="1895473" y="91794"/>
                  </a:cubicBezTo>
                  <a:lnTo>
                    <a:pt x="1895473" y="1773641"/>
                  </a:lnTo>
                  <a:cubicBezTo>
                    <a:pt x="1895473" y="1824337"/>
                    <a:pt x="1853042" y="1865435"/>
                    <a:pt x="1800700" y="1865435"/>
                  </a:cubicBezTo>
                  <a:lnTo>
                    <a:pt x="94774" y="1865435"/>
                  </a:lnTo>
                  <a:cubicBezTo>
                    <a:pt x="42432" y="1865435"/>
                    <a:pt x="1" y="1824337"/>
                    <a:pt x="1" y="1773641"/>
                  </a:cubicBezTo>
                  <a:lnTo>
                    <a:pt x="1" y="91794"/>
                  </a:lnTo>
                  <a:cubicBezTo>
                    <a:pt x="1" y="41098"/>
                    <a:pt x="42432" y="0"/>
                    <a:pt x="94774" y="0"/>
                  </a:cubicBezTo>
                  <a:lnTo>
                    <a:pt x="1800700" y="0"/>
                  </a:lnTo>
                  <a:close/>
                </a:path>
              </a:pathLst>
            </a:custGeom>
            <a:solidFill>
              <a:srgbClr val="426AB2"/>
            </a:solidFill>
            <a:ln>
              <a:solidFill>
                <a:srgbClr val="426AB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780" tIns="72009" rIns="93345" bIns="1516381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/>
            </a:p>
          </p:txBody>
        </p:sp>
        <p:sp>
          <p:nvSpPr>
            <p:cNvPr id="25" name="Flowchart: Extract 24">
              <a:extLst>
                <a:ext uri="{FF2B5EF4-FFF2-40B4-BE49-F238E27FC236}">
                  <a16:creationId xmlns:a16="http://schemas.microsoft.com/office/drawing/2014/main" id="{C63825B3-4F63-4B40-99B7-C79B2E69D7BE}"/>
                </a:ext>
              </a:extLst>
            </p:cNvPr>
            <p:cNvSpPr/>
            <p:nvPr/>
          </p:nvSpPr>
          <p:spPr>
            <a:xfrm rot="5400000">
              <a:off x="5219870" y="3252853"/>
              <a:ext cx="274320" cy="284321"/>
            </a:xfrm>
            <a:prstGeom prst="flowChartExtract">
              <a:avLst/>
            </a:prstGeom>
            <a:ln>
              <a:solidFill>
                <a:srgbClr val="558ED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030D1D7-B67F-4363-8EB4-0FF85A0FD09A}"/>
                </a:ext>
              </a:extLst>
            </p:cNvPr>
            <p:cNvSpPr/>
            <p:nvPr/>
          </p:nvSpPr>
          <p:spPr>
            <a:xfrm>
              <a:off x="5450596" y="1822631"/>
              <a:ext cx="1688180" cy="1813966"/>
            </a:xfrm>
            <a:custGeom>
              <a:avLst/>
              <a:gdLst>
                <a:gd name="connsiteX0" fmla="*/ 0 w 1412128"/>
                <a:gd name="connsiteY0" fmla="*/ 0 h 1865435"/>
                <a:gd name="connsiteX1" fmla="*/ 1412128 w 1412128"/>
                <a:gd name="connsiteY1" fmla="*/ 0 h 1865435"/>
                <a:gd name="connsiteX2" fmla="*/ 1412128 w 1412128"/>
                <a:gd name="connsiteY2" fmla="*/ 1865435 h 1865435"/>
                <a:gd name="connsiteX3" fmla="*/ 0 w 1412128"/>
                <a:gd name="connsiteY3" fmla="*/ 1865435 h 1865435"/>
                <a:gd name="connsiteX4" fmla="*/ 0 w 1412128"/>
                <a:gd name="connsiteY4" fmla="*/ 0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128" h="1865435">
                  <a:moveTo>
                    <a:pt x="0" y="0"/>
                  </a:moveTo>
                  <a:lnTo>
                    <a:pt x="1412128" y="0"/>
                  </a:lnTo>
                  <a:lnTo>
                    <a:pt x="1412128" y="1865435"/>
                  </a:lnTo>
                  <a:lnTo>
                    <a:pt x="0" y="186543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858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15% reduction of capital gains tax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B7F7469-BA4A-4A28-A043-FAFF79F1CB68}"/>
                </a:ext>
              </a:extLst>
            </p:cNvPr>
            <p:cNvSpPr/>
            <p:nvPr/>
          </p:nvSpPr>
          <p:spPr>
            <a:xfrm rot="16200000">
              <a:off x="7324389" y="1779794"/>
              <a:ext cx="1865436" cy="1895475"/>
            </a:xfrm>
            <a:custGeom>
              <a:avLst/>
              <a:gdLst>
                <a:gd name="connsiteX0" fmla="*/ 0 w 1895474"/>
                <a:gd name="connsiteY0" fmla="*/ 93272 h 1865435"/>
                <a:gd name="connsiteX1" fmla="*/ 93272 w 1895474"/>
                <a:gd name="connsiteY1" fmla="*/ 0 h 1865435"/>
                <a:gd name="connsiteX2" fmla="*/ 1802202 w 1895474"/>
                <a:gd name="connsiteY2" fmla="*/ 0 h 1865435"/>
                <a:gd name="connsiteX3" fmla="*/ 1895474 w 1895474"/>
                <a:gd name="connsiteY3" fmla="*/ 93272 h 1865435"/>
                <a:gd name="connsiteX4" fmla="*/ 1895474 w 1895474"/>
                <a:gd name="connsiteY4" fmla="*/ 1772163 h 1865435"/>
                <a:gd name="connsiteX5" fmla="*/ 1802202 w 1895474"/>
                <a:gd name="connsiteY5" fmla="*/ 1865435 h 1865435"/>
                <a:gd name="connsiteX6" fmla="*/ 93272 w 1895474"/>
                <a:gd name="connsiteY6" fmla="*/ 1865435 h 1865435"/>
                <a:gd name="connsiteX7" fmla="*/ 0 w 1895474"/>
                <a:gd name="connsiteY7" fmla="*/ 1772163 h 1865435"/>
                <a:gd name="connsiteX8" fmla="*/ 0 w 1895474"/>
                <a:gd name="connsiteY8" fmla="*/ 93272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5474" h="1865435">
                  <a:moveTo>
                    <a:pt x="1800700" y="0"/>
                  </a:moveTo>
                  <a:cubicBezTo>
                    <a:pt x="1853042" y="0"/>
                    <a:pt x="1895473" y="41098"/>
                    <a:pt x="1895473" y="91794"/>
                  </a:cubicBezTo>
                  <a:lnTo>
                    <a:pt x="1895473" y="1773641"/>
                  </a:lnTo>
                  <a:cubicBezTo>
                    <a:pt x="1895473" y="1824337"/>
                    <a:pt x="1853042" y="1865435"/>
                    <a:pt x="1800700" y="1865435"/>
                  </a:cubicBezTo>
                  <a:lnTo>
                    <a:pt x="94774" y="1865435"/>
                  </a:lnTo>
                  <a:cubicBezTo>
                    <a:pt x="42432" y="1865435"/>
                    <a:pt x="1" y="1824337"/>
                    <a:pt x="1" y="1773641"/>
                  </a:cubicBezTo>
                  <a:lnTo>
                    <a:pt x="1" y="91794"/>
                  </a:lnTo>
                  <a:cubicBezTo>
                    <a:pt x="1" y="41098"/>
                    <a:pt x="42432" y="0"/>
                    <a:pt x="94774" y="0"/>
                  </a:cubicBezTo>
                  <a:lnTo>
                    <a:pt x="1800700" y="0"/>
                  </a:lnTo>
                  <a:close/>
                </a:path>
              </a:pathLst>
            </a:custGeom>
            <a:solidFill>
              <a:srgbClr val="558ED5"/>
            </a:solidFill>
            <a:ln>
              <a:solidFill>
                <a:srgbClr val="558ED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780" tIns="72009" rIns="93345" bIns="1516381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/>
            </a:p>
          </p:txBody>
        </p:sp>
        <p:sp>
          <p:nvSpPr>
            <p:cNvPr id="28" name="Flowchart: Extract 27">
              <a:extLst>
                <a:ext uri="{FF2B5EF4-FFF2-40B4-BE49-F238E27FC236}">
                  <a16:creationId xmlns:a16="http://schemas.microsoft.com/office/drawing/2014/main" id="{AE585173-F3BF-45A3-A7A7-2DEB65692426}"/>
                </a:ext>
              </a:extLst>
            </p:cNvPr>
            <p:cNvSpPr/>
            <p:nvPr/>
          </p:nvSpPr>
          <p:spPr>
            <a:xfrm rot="5400000">
              <a:off x="7181687" y="3252853"/>
              <a:ext cx="274320" cy="284321"/>
            </a:xfrm>
            <a:prstGeom prst="flowChartExtract">
              <a:avLst/>
            </a:prstGeom>
            <a:ln>
              <a:solidFill>
                <a:srgbClr val="426AB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CEFB45F-5559-41E5-84FA-91287ADF3159}"/>
                </a:ext>
              </a:extLst>
            </p:cNvPr>
            <p:cNvSpPr/>
            <p:nvPr/>
          </p:nvSpPr>
          <p:spPr>
            <a:xfrm>
              <a:off x="7389236" y="1822631"/>
              <a:ext cx="1749265" cy="1813966"/>
            </a:xfrm>
            <a:custGeom>
              <a:avLst/>
              <a:gdLst>
                <a:gd name="connsiteX0" fmla="*/ 0 w 1412128"/>
                <a:gd name="connsiteY0" fmla="*/ 0 h 1865435"/>
                <a:gd name="connsiteX1" fmla="*/ 1412128 w 1412128"/>
                <a:gd name="connsiteY1" fmla="*/ 0 h 1865435"/>
                <a:gd name="connsiteX2" fmla="*/ 1412128 w 1412128"/>
                <a:gd name="connsiteY2" fmla="*/ 1865435 h 1865435"/>
                <a:gd name="connsiteX3" fmla="*/ 0 w 1412128"/>
                <a:gd name="connsiteY3" fmla="*/ 1865435 h 1865435"/>
                <a:gd name="connsiteX4" fmla="*/ 0 w 1412128"/>
                <a:gd name="connsiteY4" fmla="*/ 0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128" h="1865435">
                  <a:moveTo>
                    <a:pt x="0" y="0"/>
                  </a:moveTo>
                  <a:lnTo>
                    <a:pt x="1412128" y="0"/>
                  </a:lnTo>
                  <a:lnTo>
                    <a:pt x="1412128" y="1865435"/>
                  </a:lnTo>
                  <a:lnTo>
                    <a:pt x="0" y="186543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8580" rIns="0" bIns="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All taxes due on 12/31/26.  Investor pays tax on 85% of original gain  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52B669-4D70-4FA5-A9AB-0C0630EA7B23}"/>
                </a:ext>
              </a:extLst>
            </p:cNvPr>
            <p:cNvSpPr/>
            <p:nvPr/>
          </p:nvSpPr>
          <p:spPr>
            <a:xfrm rot="16200000">
              <a:off x="9291635" y="1779794"/>
              <a:ext cx="1865436" cy="1895475"/>
            </a:xfrm>
            <a:custGeom>
              <a:avLst/>
              <a:gdLst>
                <a:gd name="connsiteX0" fmla="*/ 0 w 1895474"/>
                <a:gd name="connsiteY0" fmla="*/ 93272 h 1865435"/>
                <a:gd name="connsiteX1" fmla="*/ 93272 w 1895474"/>
                <a:gd name="connsiteY1" fmla="*/ 0 h 1865435"/>
                <a:gd name="connsiteX2" fmla="*/ 1802202 w 1895474"/>
                <a:gd name="connsiteY2" fmla="*/ 0 h 1865435"/>
                <a:gd name="connsiteX3" fmla="*/ 1895474 w 1895474"/>
                <a:gd name="connsiteY3" fmla="*/ 93272 h 1865435"/>
                <a:gd name="connsiteX4" fmla="*/ 1895474 w 1895474"/>
                <a:gd name="connsiteY4" fmla="*/ 1772163 h 1865435"/>
                <a:gd name="connsiteX5" fmla="*/ 1802202 w 1895474"/>
                <a:gd name="connsiteY5" fmla="*/ 1865435 h 1865435"/>
                <a:gd name="connsiteX6" fmla="*/ 93272 w 1895474"/>
                <a:gd name="connsiteY6" fmla="*/ 1865435 h 1865435"/>
                <a:gd name="connsiteX7" fmla="*/ 0 w 1895474"/>
                <a:gd name="connsiteY7" fmla="*/ 1772163 h 1865435"/>
                <a:gd name="connsiteX8" fmla="*/ 0 w 1895474"/>
                <a:gd name="connsiteY8" fmla="*/ 93272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5474" h="1865435">
                  <a:moveTo>
                    <a:pt x="1800700" y="0"/>
                  </a:moveTo>
                  <a:cubicBezTo>
                    <a:pt x="1853042" y="0"/>
                    <a:pt x="1895473" y="41098"/>
                    <a:pt x="1895473" y="91794"/>
                  </a:cubicBezTo>
                  <a:lnTo>
                    <a:pt x="1895473" y="1773641"/>
                  </a:lnTo>
                  <a:cubicBezTo>
                    <a:pt x="1895473" y="1824337"/>
                    <a:pt x="1853042" y="1865435"/>
                    <a:pt x="1800700" y="1865435"/>
                  </a:cubicBezTo>
                  <a:lnTo>
                    <a:pt x="94774" y="1865435"/>
                  </a:lnTo>
                  <a:cubicBezTo>
                    <a:pt x="42432" y="1865435"/>
                    <a:pt x="1" y="1824337"/>
                    <a:pt x="1" y="1773641"/>
                  </a:cubicBezTo>
                  <a:lnTo>
                    <a:pt x="1" y="91794"/>
                  </a:lnTo>
                  <a:cubicBezTo>
                    <a:pt x="1" y="41098"/>
                    <a:pt x="42432" y="0"/>
                    <a:pt x="94774" y="0"/>
                  </a:cubicBezTo>
                  <a:lnTo>
                    <a:pt x="1800700" y="0"/>
                  </a:lnTo>
                  <a:close/>
                </a:path>
              </a:pathLst>
            </a:custGeom>
            <a:solidFill>
              <a:srgbClr val="426AB2"/>
            </a:solidFill>
            <a:ln>
              <a:solidFill>
                <a:srgbClr val="426AB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780" tIns="72009" rIns="93345" bIns="1516380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/>
            </a:p>
          </p:txBody>
        </p:sp>
        <p:sp>
          <p:nvSpPr>
            <p:cNvPr id="31" name="Flowchart: Extract 30">
              <a:extLst>
                <a:ext uri="{FF2B5EF4-FFF2-40B4-BE49-F238E27FC236}">
                  <a16:creationId xmlns:a16="http://schemas.microsoft.com/office/drawing/2014/main" id="{AEDF3F7C-C3E1-4572-AA83-D45315EFC2AB}"/>
                </a:ext>
              </a:extLst>
            </p:cNvPr>
            <p:cNvSpPr/>
            <p:nvPr/>
          </p:nvSpPr>
          <p:spPr>
            <a:xfrm rot="5400000">
              <a:off x="9143504" y="3252853"/>
              <a:ext cx="274320" cy="284321"/>
            </a:xfrm>
            <a:prstGeom prst="flowChartExtract">
              <a:avLst/>
            </a:prstGeom>
            <a:ln>
              <a:solidFill>
                <a:srgbClr val="558ED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3BF9B05-7750-4A3C-AF01-F6D5568336D6}"/>
              </a:ext>
            </a:extLst>
          </p:cNvPr>
          <p:cNvSpPr/>
          <p:nvPr/>
        </p:nvSpPr>
        <p:spPr>
          <a:xfrm>
            <a:off x="1803015" y="4102435"/>
            <a:ext cx="1412128" cy="1865435"/>
          </a:xfrm>
          <a:custGeom>
            <a:avLst/>
            <a:gdLst>
              <a:gd name="connsiteX0" fmla="*/ 0 w 1412128"/>
              <a:gd name="connsiteY0" fmla="*/ 0 h 1865435"/>
              <a:gd name="connsiteX1" fmla="*/ 1412128 w 1412128"/>
              <a:gd name="connsiteY1" fmla="*/ 0 h 1865435"/>
              <a:gd name="connsiteX2" fmla="*/ 1412128 w 1412128"/>
              <a:gd name="connsiteY2" fmla="*/ 1865435 h 1865435"/>
              <a:gd name="connsiteX3" fmla="*/ 0 w 1412128"/>
              <a:gd name="connsiteY3" fmla="*/ 1865435 h 1865435"/>
              <a:gd name="connsiteX4" fmla="*/ 0 w 1412128"/>
              <a:gd name="connsiteY4" fmla="*/ 0 h 186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2128" h="1865435">
                <a:moveTo>
                  <a:pt x="0" y="0"/>
                </a:moveTo>
                <a:lnTo>
                  <a:pt x="1412128" y="0"/>
                </a:lnTo>
                <a:lnTo>
                  <a:pt x="1412128" y="1865435"/>
                </a:lnTo>
                <a:lnTo>
                  <a:pt x="0" y="1865435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1722" rIns="0" bIns="0" numCol="1" spcCol="1270" anchor="t" anchorCtr="0">
            <a:noAutofit/>
          </a:bodyPr>
          <a:lstStyle/>
          <a:p>
            <a:pPr marL="0" lvl="0" indent="0" algn="l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800" kern="1200" dirty="0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B5251B7-199A-41FB-B78B-5DD6B0F2BDF9}"/>
              </a:ext>
            </a:extLst>
          </p:cNvPr>
          <p:cNvGrpSpPr/>
          <p:nvPr/>
        </p:nvGrpSpPr>
        <p:grpSpPr>
          <a:xfrm>
            <a:off x="1913440" y="4358442"/>
            <a:ext cx="9742741" cy="1907580"/>
            <a:chOff x="1423919" y="4081362"/>
            <a:chExt cx="9742741" cy="1907580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26ADA21-C0B5-4037-B462-AB44663E47FD}"/>
                </a:ext>
              </a:extLst>
            </p:cNvPr>
            <p:cNvSpPr/>
            <p:nvPr/>
          </p:nvSpPr>
          <p:spPr>
            <a:xfrm rot="16200000">
              <a:off x="1438939" y="4087415"/>
              <a:ext cx="1865436" cy="1895475"/>
            </a:xfrm>
            <a:custGeom>
              <a:avLst/>
              <a:gdLst>
                <a:gd name="connsiteX0" fmla="*/ 0 w 1895474"/>
                <a:gd name="connsiteY0" fmla="*/ 93272 h 1865435"/>
                <a:gd name="connsiteX1" fmla="*/ 93272 w 1895474"/>
                <a:gd name="connsiteY1" fmla="*/ 0 h 1865435"/>
                <a:gd name="connsiteX2" fmla="*/ 1802202 w 1895474"/>
                <a:gd name="connsiteY2" fmla="*/ 0 h 1865435"/>
                <a:gd name="connsiteX3" fmla="*/ 1895474 w 1895474"/>
                <a:gd name="connsiteY3" fmla="*/ 93272 h 1865435"/>
                <a:gd name="connsiteX4" fmla="*/ 1895474 w 1895474"/>
                <a:gd name="connsiteY4" fmla="*/ 1772163 h 1865435"/>
                <a:gd name="connsiteX5" fmla="*/ 1802202 w 1895474"/>
                <a:gd name="connsiteY5" fmla="*/ 1865435 h 1865435"/>
                <a:gd name="connsiteX6" fmla="*/ 93272 w 1895474"/>
                <a:gd name="connsiteY6" fmla="*/ 1865435 h 1865435"/>
                <a:gd name="connsiteX7" fmla="*/ 0 w 1895474"/>
                <a:gd name="connsiteY7" fmla="*/ 1772163 h 1865435"/>
                <a:gd name="connsiteX8" fmla="*/ 0 w 1895474"/>
                <a:gd name="connsiteY8" fmla="*/ 93272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5474" h="1865435">
                  <a:moveTo>
                    <a:pt x="1800700" y="0"/>
                  </a:moveTo>
                  <a:cubicBezTo>
                    <a:pt x="1853042" y="0"/>
                    <a:pt x="1895473" y="41098"/>
                    <a:pt x="1895473" y="91794"/>
                  </a:cubicBezTo>
                  <a:lnTo>
                    <a:pt x="1895473" y="1773641"/>
                  </a:lnTo>
                  <a:cubicBezTo>
                    <a:pt x="1895473" y="1824337"/>
                    <a:pt x="1853042" y="1865435"/>
                    <a:pt x="1800700" y="1865435"/>
                  </a:cubicBezTo>
                  <a:lnTo>
                    <a:pt x="94774" y="1865435"/>
                  </a:lnTo>
                  <a:cubicBezTo>
                    <a:pt x="42432" y="1865435"/>
                    <a:pt x="1" y="1824337"/>
                    <a:pt x="1" y="1773641"/>
                  </a:cubicBezTo>
                  <a:lnTo>
                    <a:pt x="1" y="91794"/>
                  </a:lnTo>
                  <a:cubicBezTo>
                    <a:pt x="1" y="41098"/>
                    <a:pt x="42432" y="0"/>
                    <a:pt x="94774" y="0"/>
                  </a:cubicBezTo>
                  <a:lnTo>
                    <a:pt x="1800700" y="0"/>
                  </a:lnTo>
                  <a:close/>
                </a:path>
              </a:pathLst>
            </a:custGeom>
            <a:solidFill>
              <a:srgbClr val="558ED5"/>
            </a:solidFill>
            <a:ln>
              <a:solidFill>
                <a:srgbClr val="558ED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780" tIns="72009" rIns="93344" bIns="1516380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11A1FB5-DFFD-4DE3-BADE-1B36708696CC}"/>
                </a:ext>
              </a:extLst>
            </p:cNvPr>
            <p:cNvSpPr/>
            <p:nvPr/>
          </p:nvSpPr>
          <p:spPr>
            <a:xfrm rot="16200000">
              <a:off x="3400755" y="4087415"/>
              <a:ext cx="1865436" cy="1895475"/>
            </a:xfrm>
            <a:custGeom>
              <a:avLst/>
              <a:gdLst>
                <a:gd name="connsiteX0" fmla="*/ 0 w 1895474"/>
                <a:gd name="connsiteY0" fmla="*/ 93272 h 1865435"/>
                <a:gd name="connsiteX1" fmla="*/ 93272 w 1895474"/>
                <a:gd name="connsiteY1" fmla="*/ 0 h 1865435"/>
                <a:gd name="connsiteX2" fmla="*/ 1802202 w 1895474"/>
                <a:gd name="connsiteY2" fmla="*/ 0 h 1865435"/>
                <a:gd name="connsiteX3" fmla="*/ 1895474 w 1895474"/>
                <a:gd name="connsiteY3" fmla="*/ 93272 h 1865435"/>
                <a:gd name="connsiteX4" fmla="*/ 1895474 w 1895474"/>
                <a:gd name="connsiteY4" fmla="*/ 1772163 h 1865435"/>
                <a:gd name="connsiteX5" fmla="*/ 1802202 w 1895474"/>
                <a:gd name="connsiteY5" fmla="*/ 1865435 h 1865435"/>
                <a:gd name="connsiteX6" fmla="*/ 93272 w 1895474"/>
                <a:gd name="connsiteY6" fmla="*/ 1865435 h 1865435"/>
                <a:gd name="connsiteX7" fmla="*/ 0 w 1895474"/>
                <a:gd name="connsiteY7" fmla="*/ 1772163 h 1865435"/>
                <a:gd name="connsiteX8" fmla="*/ 0 w 1895474"/>
                <a:gd name="connsiteY8" fmla="*/ 93272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5474" h="1865435">
                  <a:moveTo>
                    <a:pt x="1800700" y="0"/>
                  </a:moveTo>
                  <a:cubicBezTo>
                    <a:pt x="1853042" y="0"/>
                    <a:pt x="1895473" y="41098"/>
                    <a:pt x="1895473" y="91794"/>
                  </a:cubicBezTo>
                  <a:lnTo>
                    <a:pt x="1895473" y="1773641"/>
                  </a:lnTo>
                  <a:cubicBezTo>
                    <a:pt x="1895473" y="1824337"/>
                    <a:pt x="1853042" y="1865435"/>
                    <a:pt x="1800700" y="1865435"/>
                  </a:cubicBezTo>
                  <a:lnTo>
                    <a:pt x="94774" y="1865435"/>
                  </a:lnTo>
                  <a:cubicBezTo>
                    <a:pt x="42432" y="1865435"/>
                    <a:pt x="1" y="1824337"/>
                    <a:pt x="1" y="1773641"/>
                  </a:cubicBezTo>
                  <a:lnTo>
                    <a:pt x="1" y="91794"/>
                  </a:lnTo>
                  <a:cubicBezTo>
                    <a:pt x="1" y="41098"/>
                    <a:pt x="42432" y="0"/>
                    <a:pt x="94774" y="0"/>
                  </a:cubicBezTo>
                  <a:lnTo>
                    <a:pt x="1800700" y="0"/>
                  </a:lnTo>
                  <a:close/>
                </a:path>
              </a:pathLst>
            </a:custGeom>
            <a:solidFill>
              <a:srgbClr val="426AB2"/>
            </a:solidFill>
            <a:ln>
              <a:solidFill>
                <a:srgbClr val="426AB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780" tIns="72010" rIns="93345" bIns="1516380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/>
            </a:p>
          </p:txBody>
        </p:sp>
        <p:sp>
          <p:nvSpPr>
            <p:cNvPr id="36" name="Flowchart: Extract 35">
              <a:extLst>
                <a:ext uri="{FF2B5EF4-FFF2-40B4-BE49-F238E27FC236}">
                  <a16:creationId xmlns:a16="http://schemas.microsoft.com/office/drawing/2014/main" id="{8B2DF3D5-B79C-4D05-A0C6-0F531F578532}"/>
                </a:ext>
              </a:extLst>
            </p:cNvPr>
            <p:cNvSpPr/>
            <p:nvPr/>
          </p:nvSpPr>
          <p:spPr>
            <a:xfrm rot="5400000">
              <a:off x="3258054" y="5560474"/>
              <a:ext cx="274320" cy="284321"/>
            </a:xfrm>
            <a:prstGeom prst="flowChartExtract">
              <a:avLst/>
            </a:prstGeom>
            <a:ln>
              <a:solidFill>
                <a:srgbClr val="558ED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D19B22-D5E9-4260-A815-81D28C24C826}"/>
                </a:ext>
              </a:extLst>
            </p:cNvPr>
            <p:cNvSpPr/>
            <p:nvPr/>
          </p:nvSpPr>
          <p:spPr>
            <a:xfrm>
              <a:off x="3482121" y="4081362"/>
              <a:ext cx="1731782" cy="1886508"/>
            </a:xfrm>
            <a:custGeom>
              <a:avLst/>
              <a:gdLst>
                <a:gd name="connsiteX0" fmla="*/ 0 w 1412128"/>
                <a:gd name="connsiteY0" fmla="*/ 0 h 1865435"/>
                <a:gd name="connsiteX1" fmla="*/ 1412128 w 1412128"/>
                <a:gd name="connsiteY1" fmla="*/ 0 h 1865435"/>
                <a:gd name="connsiteX2" fmla="*/ 1412128 w 1412128"/>
                <a:gd name="connsiteY2" fmla="*/ 1865435 h 1865435"/>
                <a:gd name="connsiteX3" fmla="*/ 0 w 1412128"/>
                <a:gd name="connsiteY3" fmla="*/ 1865435 h 1865435"/>
                <a:gd name="connsiteX4" fmla="*/ 0 w 1412128"/>
                <a:gd name="connsiteY4" fmla="*/ 0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128" h="1865435">
                  <a:moveTo>
                    <a:pt x="0" y="0"/>
                  </a:moveTo>
                  <a:lnTo>
                    <a:pt x="1412128" y="0"/>
                  </a:lnTo>
                  <a:lnTo>
                    <a:pt x="1412128" y="1865435"/>
                  </a:lnTo>
                  <a:lnTo>
                    <a:pt x="0" y="186543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1722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kern="1200" dirty="0"/>
                <a:t>Any gain realized on Opportunity Fund investment is fully taxable if liquidated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775878C-20C9-48EF-B8FB-86F229939CB4}"/>
                </a:ext>
              </a:extLst>
            </p:cNvPr>
            <p:cNvSpPr/>
            <p:nvPr/>
          </p:nvSpPr>
          <p:spPr>
            <a:xfrm rot="16200000">
              <a:off x="5362572" y="4087415"/>
              <a:ext cx="1865436" cy="1895475"/>
            </a:xfrm>
            <a:custGeom>
              <a:avLst/>
              <a:gdLst>
                <a:gd name="connsiteX0" fmla="*/ 0 w 1895474"/>
                <a:gd name="connsiteY0" fmla="*/ 93272 h 1865435"/>
                <a:gd name="connsiteX1" fmla="*/ 93272 w 1895474"/>
                <a:gd name="connsiteY1" fmla="*/ 0 h 1865435"/>
                <a:gd name="connsiteX2" fmla="*/ 1802202 w 1895474"/>
                <a:gd name="connsiteY2" fmla="*/ 0 h 1865435"/>
                <a:gd name="connsiteX3" fmla="*/ 1895474 w 1895474"/>
                <a:gd name="connsiteY3" fmla="*/ 93272 h 1865435"/>
                <a:gd name="connsiteX4" fmla="*/ 1895474 w 1895474"/>
                <a:gd name="connsiteY4" fmla="*/ 1772163 h 1865435"/>
                <a:gd name="connsiteX5" fmla="*/ 1802202 w 1895474"/>
                <a:gd name="connsiteY5" fmla="*/ 1865435 h 1865435"/>
                <a:gd name="connsiteX6" fmla="*/ 93272 w 1895474"/>
                <a:gd name="connsiteY6" fmla="*/ 1865435 h 1865435"/>
                <a:gd name="connsiteX7" fmla="*/ 0 w 1895474"/>
                <a:gd name="connsiteY7" fmla="*/ 1772163 h 1865435"/>
                <a:gd name="connsiteX8" fmla="*/ 0 w 1895474"/>
                <a:gd name="connsiteY8" fmla="*/ 93272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5474" h="1865435">
                  <a:moveTo>
                    <a:pt x="1800700" y="0"/>
                  </a:moveTo>
                  <a:cubicBezTo>
                    <a:pt x="1853042" y="0"/>
                    <a:pt x="1895473" y="41098"/>
                    <a:pt x="1895473" y="91794"/>
                  </a:cubicBezTo>
                  <a:lnTo>
                    <a:pt x="1895473" y="1773641"/>
                  </a:lnTo>
                  <a:cubicBezTo>
                    <a:pt x="1895473" y="1824337"/>
                    <a:pt x="1853042" y="1865435"/>
                    <a:pt x="1800700" y="1865435"/>
                  </a:cubicBezTo>
                  <a:lnTo>
                    <a:pt x="94774" y="1865435"/>
                  </a:lnTo>
                  <a:cubicBezTo>
                    <a:pt x="42432" y="1865435"/>
                    <a:pt x="1" y="1824337"/>
                    <a:pt x="1" y="1773641"/>
                  </a:cubicBezTo>
                  <a:lnTo>
                    <a:pt x="1" y="91794"/>
                  </a:lnTo>
                  <a:cubicBezTo>
                    <a:pt x="1" y="41098"/>
                    <a:pt x="42432" y="0"/>
                    <a:pt x="94774" y="0"/>
                  </a:cubicBezTo>
                  <a:lnTo>
                    <a:pt x="1800700" y="0"/>
                  </a:lnTo>
                  <a:close/>
                </a:path>
              </a:pathLst>
            </a:custGeom>
            <a:solidFill>
              <a:srgbClr val="558ED5"/>
            </a:solidFill>
            <a:ln>
              <a:solidFill>
                <a:srgbClr val="558ED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780" tIns="72009" rIns="93345" bIns="1516381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/>
            </a:p>
          </p:txBody>
        </p:sp>
        <p:sp>
          <p:nvSpPr>
            <p:cNvPr id="39" name="Flowchart: Extract 38">
              <a:extLst>
                <a:ext uri="{FF2B5EF4-FFF2-40B4-BE49-F238E27FC236}">
                  <a16:creationId xmlns:a16="http://schemas.microsoft.com/office/drawing/2014/main" id="{55F4D87F-A792-4455-A491-91366A901989}"/>
                </a:ext>
              </a:extLst>
            </p:cNvPr>
            <p:cNvSpPr/>
            <p:nvPr/>
          </p:nvSpPr>
          <p:spPr>
            <a:xfrm rot="5400000">
              <a:off x="5219870" y="5560474"/>
              <a:ext cx="274320" cy="284321"/>
            </a:xfrm>
            <a:prstGeom prst="flowChartExtract">
              <a:avLst/>
            </a:prstGeom>
            <a:ln>
              <a:solidFill>
                <a:srgbClr val="426AB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85971F4-AD7D-44E1-8E08-E6321A4EACE5}"/>
                </a:ext>
              </a:extLst>
            </p:cNvPr>
            <p:cNvSpPr/>
            <p:nvPr/>
          </p:nvSpPr>
          <p:spPr>
            <a:xfrm>
              <a:off x="5441359" y="4102433"/>
              <a:ext cx="1697417" cy="1886509"/>
            </a:xfrm>
            <a:custGeom>
              <a:avLst/>
              <a:gdLst>
                <a:gd name="connsiteX0" fmla="*/ 0 w 1412128"/>
                <a:gd name="connsiteY0" fmla="*/ 0 h 1865435"/>
                <a:gd name="connsiteX1" fmla="*/ 1412128 w 1412128"/>
                <a:gd name="connsiteY1" fmla="*/ 0 h 1865435"/>
                <a:gd name="connsiteX2" fmla="*/ 1412128 w 1412128"/>
                <a:gd name="connsiteY2" fmla="*/ 1865435 h 1865435"/>
                <a:gd name="connsiteX3" fmla="*/ 0 w 1412128"/>
                <a:gd name="connsiteY3" fmla="*/ 1865435 h 1865435"/>
                <a:gd name="connsiteX4" fmla="*/ 0 w 1412128"/>
                <a:gd name="connsiteY4" fmla="*/ 0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128" h="1865435">
                  <a:moveTo>
                    <a:pt x="0" y="0"/>
                  </a:moveTo>
                  <a:lnTo>
                    <a:pt x="1412128" y="0"/>
                  </a:lnTo>
                  <a:lnTo>
                    <a:pt x="1412128" y="1865435"/>
                  </a:lnTo>
                  <a:lnTo>
                    <a:pt x="0" y="186543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1722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Any gain realized on Opportunity Fund investment is fully taxable if liquidated</a:t>
              </a: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D74F737-B87F-4729-9CD4-2F554962C3D5}"/>
                </a:ext>
              </a:extLst>
            </p:cNvPr>
            <p:cNvSpPr/>
            <p:nvPr/>
          </p:nvSpPr>
          <p:spPr>
            <a:xfrm rot="16200000">
              <a:off x="7324389" y="4087415"/>
              <a:ext cx="1865436" cy="1895475"/>
            </a:xfrm>
            <a:custGeom>
              <a:avLst/>
              <a:gdLst>
                <a:gd name="connsiteX0" fmla="*/ 0 w 1895474"/>
                <a:gd name="connsiteY0" fmla="*/ 93272 h 1865435"/>
                <a:gd name="connsiteX1" fmla="*/ 93272 w 1895474"/>
                <a:gd name="connsiteY1" fmla="*/ 0 h 1865435"/>
                <a:gd name="connsiteX2" fmla="*/ 1802202 w 1895474"/>
                <a:gd name="connsiteY2" fmla="*/ 0 h 1865435"/>
                <a:gd name="connsiteX3" fmla="*/ 1895474 w 1895474"/>
                <a:gd name="connsiteY3" fmla="*/ 93272 h 1865435"/>
                <a:gd name="connsiteX4" fmla="*/ 1895474 w 1895474"/>
                <a:gd name="connsiteY4" fmla="*/ 1772163 h 1865435"/>
                <a:gd name="connsiteX5" fmla="*/ 1802202 w 1895474"/>
                <a:gd name="connsiteY5" fmla="*/ 1865435 h 1865435"/>
                <a:gd name="connsiteX6" fmla="*/ 93272 w 1895474"/>
                <a:gd name="connsiteY6" fmla="*/ 1865435 h 1865435"/>
                <a:gd name="connsiteX7" fmla="*/ 0 w 1895474"/>
                <a:gd name="connsiteY7" fmla="*/ 1772163 h 1865435"/>
                <a:gd name="connsiteX8" fmla="*/ 0 w 1895474"/>
                <a:gd name="connsiteY8" fmla="*/ 93272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5474" h="1865435">
                  <a:moveTo>
                    <a:pt x="1800700" y="0"/>
                  </a:moveTo>
                  <a:cubicBezTo>
                    <a:pt x="1853042" y="0"/>
                    <a:pt x="1895473" y="41098"/>
                    <a:pt x="1895473" y="91794"/>
                  </a:cubicBezTo>
                  <a:lnTo>
                    <a:pt x="1895473" y="1773641"/>
                  </a:lnTo>
                  <a:cubicBezTo>
                    <a:pt x="1895473" y="1824337"/>
                    <a:pt x="1853042" y="1865435"/>
                    <a:pt x="1800700" y="1865435"/>
                  </a:cubicBezTo>
                  <a:lnTo>
                    <a:pt x="94774" y="1865435"/>
                  </a:lnTo>
                  <a:cubicBezTo>
                    <a:pt x="42432" y="1865435"/>
                    <a:pt x="1" y="1824337"/>
                    <a:pt x="1" y="1773641"/>
                  </a:cubicBezTo>
                  <a:lnTo>
                    <a:pt x="1" y="91794"/>
                  </a:lnTo>
                  <a:cubicBezTo>
                    <a:pt x="1" y="41098"/>
                    <a:pt x="42432" y="0"/>
                    <a:pt x="94774" y="0"/>
                  </a:cubicBezTo>
                  <a:lnTo>
                    <a:pt x="1800700" y="0"/>
                  </a:lnTo>
                  <a:close/>
                </a:path>
              </a:pathLst>
            </a:custGeom>
            <a:solidFill>
              <a:srgbClr val="426AB2"/>
            </a:solidFill>
            <a:ln>
              <a:solidFill>
                <a:srgbClr val="426AB2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780" tIns="72009" rIns="93345" bIns="1516381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/>
            </a:p>
          </p:txBody>
        </p:sp>
        <p:sp>
          <p:nvSpPr>
            <p:cNvPr id="42" name="Flowchart: Extract 41">
              <a:extLst>
                <a:ext uri="{FF2B5EF4-FFF2-40B4-BE49-F238E27FC236}">
                  <a16:creationId xmlns:a16="http://schemas.microsoft.com/office/drawing/2014/main" id="{91132FDE-A594-453F-B4C6-84BEF6BF11C8}"/>
                </a:ext>
              </a:extLst>
            </p:cNvPr>
            <p:cNvSpPr/>
            <p:nvPr/>
          </p:nvSpPr>
          <p:spPr>
            <a:xfrm rot="5400000">
              <a:off x="7181687" y="5560474"/>
              <a:ext cx="274320" cy="284321"/>
            </a:xfrm>
            <a:prstGeom prst="flowChartExtract">
              <a:avLst/>
            </a:prstGeom>
            <a:ln>
              <a:solidFill>
                <a:srgbClr val="558ED5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934242D-37C2-4294-A8D6-439B84A27D5D}"/>
                </a:ext>
              </a:extLst>
            </p:cNvPr>
            <p:cNvSpPr/>
            <p:nvPr/>
          </p:nvSpPr>
          <p:spPr>
            <a:xfrm>
              <a:off x="7393940" y="4111309"/>
              <a:ext cx="1734361" cy="1856561"/>
            </a:xfrm>
            <a:custGeom>
              <a:avLst/>
              <a:gdLst>
                <a:gd name="connsiteX0" fmla="*/ 0 w 1412128"/>
                <a:gd name="connsiteY0" fmla="*/ 0 h 1865435"/>
                <a:gd name="connsiteX1" fmla="*/ 1412128 w 1412128"/>
                <a:gd name="connsiteY1" fmla="*/ 0 h 1865435"/>
                <a:gd name="connsiteX2" fmla="*/ 1412128 w 1412128"/>
                <a:gd name="connsiteY2" fmla="*/ 1865435 h 1865435"/>
                <a:gd name="connsiteX3" fmla="*/ 0 w 1412128"/>
                <a:gd name="connsiteY3" fmla="*/ 1865435 h 1865435"/>
                <a:gd name="connsiteX4" fmla="*/ 0 w 1412128"/>
                <a:gd name="connsiteY4" fmla="*/ 0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128" h="1865435">
                  <a:moveTo>
                    <a:pt x="0" y="0"/>
                  </a:moveTo>
                  <a:lnTo>
                    <a:pt x="1412128" y="0"/>
                  </a:lnTo>
                  <a:lnTo>
                    <a:pt x="1412128" y="1865435"/>
                  </a:lnTo>
                  <a:lnTo>
                    <a:pt x="0" y="186543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1722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Any gain realized on Opportunity Fund investment is fully taxable if liquidated </a:t>
              </a: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A3A1139-F68C-40B6-8DD2-7AD849317567}"/>
                </a:ext>
              </a:extLst>
            </p:cNvPr>
            <p:cNvSpPr/>
            <p:nvPr/>
          </p:nvSpPr>
          <p:spPr>
            <a:xfrm rot="16200000">
              <a:off x="9286205" y="4087415"/>
              <a:ext cx="1865436" cy="1895475"/>
            </a:xfrm>
            <a:custGeom>
              <a:avLst/>
              <a:gdLst>
                <a:gd name="connsiteX0" fmla="*/ 0 w 1895474"/>
                <a:gd name="connsiteY0" fmla="*/ 93272 h 1865435"/>
                <a:gd name="connsiteX1" fmla="*/ 93272 w 1895474"/>
                <a:gd name="connsiteY1" fmla="*/ 0 h 1865435"/>
                <a:gd name="connsiteX2" fmla="*/ 1802202 w 1895474"/>
                <a:gd name="connsiteY2" fmla="*/ 0 h 1865435"/>
                <a:gd name="connsiteX3" fmla="*/ 1895474 w 1895474"/>
                <a:gd name="connsiteY3" fmla="*/ 93272 h 1865435"/>
                <a:gd name="connsiteX4" fmla="*/ 1895474 w 1895474"/>
                <a:gd name="connsiteY4" fmla="*/ 1772163 h 1865435"/>
                <a:gd name="connsiteX5" fmla="*/ 1802202 w 1895474"/>
                <a:gd name="connsiteY5" fmla="*/ 1865435 h 1865435"/>
                <a:gd name="connsiteX6" fmla="*/ 93272 w 1895474"/>
                <a:gd name="connsiteY6" fmla="*/ 1865435 h 1865435"/>
                <a:gd name="connsiteX7" fmla="*/ 0 w 1895474"/>
                <a:gd name="connsiteY7" fmla="*/ 1772163 h 1865435"/>
                <a:gd name="connsiteX8" fmla="*/ 0 w 1895474"/>
                <a:gd name="connsiteY8" fmla="*/ 93272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5474" h="1865435">
                  <a:moveTo>
                    <a:pt x="1800700" y="0"/>
                  </a:moveTo>
                  <a:cubicBezTo>
                    <a:pt x="1853042" y="0"/>
                    <a:pt x="1895473" y="41098"/>
                    <a:pt x="1895473" y="91794"/>
                  </a:cubicBezTo>
                  <a:lnTo>
                    <a:pt x="1895473" y="1773641"/>
                  </a:lnTo>
                  <a:cubicBezTo>
                    <a:pt x="1895473" y="1824337"/>
                    <a:pt x="1853042" y="1865435"/>
                    <a:pt x="1800700" y="1865435"/>
                  </a:cubicBezTo>
                  <a:lnTo>
                    <a:pt x="94774" y="1865435"/>
                  </a:lnTo>
                  <a:cubicBezTo>
                    <a:pt x="42432" y="1865435"/>
                    <a:pt x="1" y="1824337"/>
                    <a:pt x="1" y="1773641"/>
                  </a:cubicBezTo>
                  <a:lnTo>
                    <a:pt x="1" y="91794"/>
                  </a:lnTo>
                  <a:cubicBezTo>
                    <a:pt x="1" y="41098"/>
                    <a:pt x="42432" y="0"/>
                    <a:pt x="94774" y="0"/>
                  </a:cubicBezTo>
                  <a:lnTo>
                    <a:pt x="1800700" y="0"/>
                  </a:lnTo>
                  <a:close/>
                </a:path>
              </a:pathLst>
            </a:custGeom>
            <a:solidFill>
              <a:srgbClr val="558ED5"/>
            </a:solidFill>
            <a:ln>
              <a:solidFill>
                <a:srgbClr val="558ED5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35780" tIns="72009" rIns="93345" bIns="1516380" numCol="1" spcCol="1270" anchor="t" anchorCtr="0">
              <a:noAutofit/>
            </a:bodyPr>
            <a:lstStyle/>
            <a:p>
              <a:pPr marL="0" lvl="0" indent="0" algn="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100" kern="1200" dirty="0"/>
            </a:p>
          </p:txBody>
        </p:sp>
        <p:sp>
          <p:nvSpPr>
            <p:cNvPr id="45" name="Flowchart: Extract 44">
              <a:extLst>
                <a:ext uri="{FF2B5EF4-FFF2-40B4-BE49-F238E27FC236}">
                  <a16:creationId xmlns:a16="http://schemas.microsoft.com/office/drawing/2014/main" id="{ECA4E687-3CE9-45DC-92B7-3523AA40C94D}"/>
                </a:ext>
              </a:extLst>
            </p:cNvPr>
            <p:cNvSpPr/>
            <p:nvPr/>
          </p:nvSpPr>
          <p:spPr>
            <a:xfrm rot="5400000">
              <a:off x="9143504" y="5560474"/>
              <a:ext cx="274320" cy="284321"/>
            </a:xfrm>
            <a:prstGeom prst="flowChartExtract">
              <a:avLst/>
            </a:prstGeom>
            <a:ln>
              <a:solidFill>
                <a:srgbClr val="426AB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26AF200D-FA4E-4527-A1FB-7C0496ED90C7}"/>
                </a:ext>
              </a:extLst>
            </p:cNvPr>
            <p:cNvSpPr/>
            <p:nvPr/>
          </p:nvSpPr>
          <p:spPr>
            <a:xfrm>
              <a:off x="9358173" y="4081362"/>
              <a:ext cx="1737360" cy="1886508"/>
            </a:xfrm>
            <a:custGeom>
              <a:avLst/>
              <a:gdLst>
                <a:gd name="connsiteX0" fmla="*/ 0 w 1412128"/>
                <a:gd name="connsiteY0" fmla="*/ 0 h 1865435"/>
                <a:gd name="connsiteX1" fmla="*/ 1412128 w 1412128"/>
                <a:gd name="connsiteY1" fmla="*/ 0 h 1865435"/>
                <a:gd name="connsiteX2" fmla="*/ 1412128 w 1412128"/>
                <a:gd name="connsiteY2" fmla="*/ 1865435 h 1865435"/>
                <a:gd name="connsiteX3" fmla="*/ 0 w 1412128"/>
                <a:gd name="connsiteY3" fmla="*/ 1865435 h 1865435"/>
                <a:gd name="connsiteX4" fmla="*/ 0 w 1412128"/>
                <a:gd name="connsiteY4" fmla="*/ 0 h 186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2128" h="1865435">
                  <a:moveTo>
                    <a:pt x="0" y="0"/>
                  </a:moveTo>
                  <a:lnTo>
                    <a:pt x="1412128" y="0"/>
                  </a:lnTo>
                  <a:lnTo>
                    <a:pt x="1412128" y="1865435"/>
                  </a:lnTo>
                  <a:lnTo>
                    <a:pt x="0" y="186543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1722" rIns="0" bIns="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Any gain realized on Opportunity Fund investment </a:t>
              </a:r>
              <a:r>
                <a:rPr lang="en-US" sz="2000" b="1" kern="1200" dirty="0"/>
                <a:t>is tax free</a:t>
              </a:r>
              <a:r>
                <a:rPr lang="en-US" sz="1800" b="1" kern="1200" dirty="0"/>
                <a:t>**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D81DEDD-0E62-4685-A9CD-CD8ED8B0C296}"/>
              </a:ext>
            </a:extLst>
          </p:cNvPr>
          <p:cNvSpPr/>
          <p:nvPr/>
        </p:nvSpPr>
        <p:spPr>
          <a:xfrm>
            <a:off x="2034" y="5009308"/>
            <a:ext cx="1901204" cy="58477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Tax on Opportunity Fund Investment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899D6-10A1-4AB0-88F3-A62F975521BD}"/>
              </a:ext>
            </a:extLst>
          </p:cNvPr>
          <p:cNvSpPr txBox="1"/>
          <p:nvPr/>
        </p:nvSpPr>
        <p:spPr>
          <a:xfrm>
            <a:off x="2390468" y="3904974"/>
            <a:ext cx="877824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* Tax is deferred until the earlier of investment liquidation (return of capital) or 12/31/26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D58BCB-6114-45D9-B61F-506D61B3F886}"/>
              </a:ext>
            </a:extLst>
          </p:cNvPr>
          <p:cNvSpPr txBox="1"/>
          <p:nvPr/>
        </p:nvSpPr>
        <p:spPr>
          <a:xfrm>
            <a:off x="2390468" y="6378605"/>
            <a:ext cx="877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** Any appreciation on Opportunity Fund investment is tax free if held &gt; 10 years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8AF5B9A-6926-4030-AE29-15FA8F3A2144}"/>
              </a:ext>
            </a:extLst>
          </p:cNvPr>
          <p:cNvSpPr txBox="1">
            <a:spLocks/>
          </p:cNvSpPr>
          <p:nvPr/>
        </p:nvSpPr>
        <p:spPr>
          <a:xfrm>
            <a:off x="535496" y="343778"/>
            <a:ext cx="11121008" cy="5824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3800"/>
              </a:lnSpc>
            </a:pPr>
            <a:r>
              <a:rPr lang="en-US" sz="3600" b="1" spc="100" dirty="0">
                <a:solidFill>
                  <a:srgbClr val="426AB2"/>
                </a:solidFill>
                <a:latin typeface="+mn-lt"/>
                <a:ea typeface="Lato" panose="020F0502020204030203" pitchFamily="34" charset="0"/>
                <a:cs typeface="Poppins SemiBold" panose="02000000000000000000" pitchFamily="2" charset="0"/>
              </a:rPr>
              <a:t>Timeline for Opportunity Zone Investments</a:t>
            </a:r>
          </a:p>
        </p:txBody>
      </p:sp>
      <p:cxnSp>
        <p:nvCxnSpPr>
          <p:cNvPr id="16" name="Прямая соединительная линия 36">
            <a:extLst>
              <a:ext uri="{FF2B5EF4-FFF2-40B4-BE49-F238E27FC236}">
                <a16:creationId xmlns:a16="http://schemas.microsoft.com/office/drawing/2014/main" id="{B561E360-B12D-4786-9142-4B774844B26B}"/>
              </a:ext>
            </a:extLst>
          </p:cNvPr>
          <p:cNvCxnSpPr/>
          <p:nvPr/>
        </p:nvCxnSpPr>
        <p:spPr>
          <a:xfrm>
            <a:off x="5910175" y="1030602"/>
            <a:ext cx="371650" cy="0"/>
          </a:xfrm>
          <a:prstGeom prst="line">
            <a:avLst/>
          </a:prstGeom>
          <a:ln w="38100">
            <a:solidFill>
              <a:srgbClr val="38B3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DB8142C-209F-4012-AECF-4A568D88B966}"/>
              </a:ext>
            </a:extLst>
          </p:cNvPr>
          <p:cNvGrpSpPr/>
          <p:nvPr/>
        </p:nvGrpSpPr>
        <p:grpSpPr>
          <a:xfrm>
            <a:off x="1915534" y="1188720"/>
            <a:ext cx="9721807" cy="743978"/>
            <a:chOff x="1426013" y="1188720"/>
            <a:chExt cx="9721807" cy="74397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6E5B7DA-8F5C-4BF3-A274-2E5D9DC00743}"/>
                </a:ext>
              </a:extLst>
            </p:cNvPr>
            <p:cNvSpPr txBox="1"/>
            <p:nvPr/>
          </p:nvSpPr>
          <p:spPr>
            <a:xfrm>
              <a:off x="1426013" y="1191833"/>
              <a:ext cx="18933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Investment Year</a:t>
              </a:r>
            </a:p>
            <a:p>
              <a:pPr algn="ctr"/>
              <a:r>
                <a:rPr lang="en-US" sz="2400" b="1" dirty="0">
                  <a:solidFill>
                    <a:srgbClr val="558ED5"/>
                  </a:solidFill>
                </a:rPr>
                <a:t>2018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58AE8E1-7EA8-40B9-AA65-71F3C37D2D49}"/>
                </a:ext>
              </a:extLst>
            </p:cNvPr>
            <p:cNvSpPr txBox="1"/>
            <p:nvPr/>
          </p:nvSpPr>
          <p:spPr>
            <a:xfrm>
              <a:off x="3385735" y="1188720"/>
              <a:ext cx="189338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Year 5</a:t>
              </a:r>
            </a:p>
            <a:p>
              <a:pPr algn="ctr"/>
              <a:r>
                <a:rPr lang="en-US" sz="2400" b="1" dirty="0">
                  <a:solidFill>
                    <a:srgbClr val="558ED5"/>
                  </a:solidFill>
                </a:rPr>
                <a:t>2023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240613C-E93B-437F-9FFE-747638D8C992}"/>
                </a:ext>
              </a:extLst>
            </p:cNvPr>
            <p:cNvSpPr txBox="1"/>
            <p:nvPr/>
          </p:nvSpPr>
          <p:spPr>
            <a:xfrm>
              <a:off x="5352981" y="1188720"/>
              <a:ext cx="18846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Year 7</a:t>
              </a:r>
            </a:p>
            <a:p>
              <a:pPr algn="ctr"/>
              <a:r>
                <a:rPr lang="en-US" sz="2400" b="1" dirty="0">
                  <a:solidFill>
                    <a:srgbClr val="558ED5"/>
                  </a:solidFill>
                </a:rPr>
                <a:t>2025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2D23F39-36BB-4633-80D2-5ED7181ACA1D}"/>
                </a:ext>
              </a:extLst>
            </p:cNvPr>
            <p:cNvSpPr txBox="1"/>
            <p:nvPr/>
          </p:nvSpPr>
          <p:spPr>
            <a:xfrm>
              <a:off x="7303940" y="1188720"/>
              <a:ext cx="18846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Year 8</a:t>
              </a:r>
            </a:p>
            <a:p>
              <a:pPr algn="ctr"/>
              <a:r>
                <a:rPr lang="en-US" sz="2400" b="1" dirty="0">
                  <a:solidFill>
                    <a:srgbClr val="558ED5"/>
                  </a:solidFill>
                </a:rPr>
                <a:t>2026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54B437E-BE5C-4FCF-B7D6-DA82722EB71D}"/>
                </a:ext>
              </a:extLst>
            </p:cNvPr>
            <p:cNvSpPr txBox="1"/>
            <p:nvPr/>
          </p:nvSpPr>
          <p:spPr>
            <a:xfrm>
              <a:off x="9263202" y="1194034"/>
              <a:ext cx="18846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>
                      <a:lumMod val="50000"/>
                    </a:schemeClr>
                  </a:solidFill>
                </a:rPr>
                <a:t>Year 10</a:t>
              </a:r>
            </a:p>
            <a:p>
              <a:pPr algn="ctr"/>
              <a:r>
                <a:rPr lang="en-US" sz="2400" b="1" dirty="0">
                  <a:solidFill>
                    <a:srgbClr val="558ED5"/>
                  </a:solidFill>
                </a:rPr>
                <a:t>2028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1D99E23-3786-4DEF-9F79-1A61BCEA2B90}"/>
              </a:ext>
            </a:extLst>
          </p:cNvPr>
          <p:cNvSpPr txBox="1"/>
          <p:nvPr/>
        </p:nvSpPr>
        <p:spPr>
          <a:xfrm>
            <a:off x="2034" y="2590075"/>
            <a:ext cx="1901204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Tax on Capital </a:t>
            </a:r>
          </a:p>
          <a:p>
            <a:pPr algn="ctr"/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Gain Invested</a:t>
            </a:r>
          </a:p>
        </p:txBody>
      </p:sp>
    </p:spTree>
    <p:extLst>
      <p:ext uri="{BB962C8B-B14F-4D97-AF65-F5344CB8AC3E}">
        <p14:creationId xmlns:p14="http://schemas.microsoft.com/office/powerpoint/2010/main" val="406797197"/>
      </p:ext>
    </p:extLst>
  </p:cSld>
  <p:clrMapOvr>
    <a:masterClrMapping/>
  </p:clrMapOvr>
</p:sld>
</file>

<file path=ppt/theme/theme1.xml><?xml version="1.0" encoding="utf-8"?>
<a:theme xmlns:a="http://schemas.openxmlformats.org/drawingml/2006/main" name="1_NEFtemplatePowerPointFINAL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ustom 4">
      <a:dk1>
        <a:srgbClr val="242214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IH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74BCC2B-76CB-4420-813E-60A0B106E71C}" vid="{C5A32187-7F94-4F28-90D0-8451627AF048}"/>
    </a:ext>
  </a:extLst>
</a:theme>
</file>

<file path=ppt/theme/theme3.xml><?xml version="1.0" encoding="utf-8"?>
<a:theme xmlns:a="http://schemas.openxmlformats.org/drawingml/2006/main" name="1_Office Theme">
  <a:themeElements>
    <a:clrScheme name="Custom 5">
      <a:dk1>
        <a:srgbClr val="000000"/>
      </a:dk1>
      <a:lt1>
        <a:sysClr val="window" lastClr="FFFFFF"/>
      </a:lt1>
      <a:dk2>
        <a:srgbClr val="002F5F"/>
      </a:dk2>
      <a:lt2>
        <a:srgbClr val="EEECE1"/>
      </a:lt2>
      <a:accent1>
        <a:srgbClr val="002F5F"/>
      </a:accent1>
      <a:accent2>
        <a:srgbClr val="879637"/>
      </a:accent2>
      <a:accent3>
        <a:srgbClr val="8D857E"/>
      </a:accent3>
      <a:accent4>
        <a:srgbClr val="C1BBB7"/>
      </a:accent4>
      <a:accent5>
        <a:srgbClr val="00B6DE"/>
      </a:accent5>
      <a:accent6>
        <a:srgbClr val="D31245"/>
      </a:accent6>
      <a:hlink>
        <a:srgbClr val="00B6DE"/>
      </a:hlink>
      <a:folHlink>
        <a:srgbClr val="8D857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3BDFF97D04C64F9AADF55C5B50D5EE" ma:contentTypeVersion="1" ma:contentTypeDescription="Create a new document." ma:contentTypeScope="" ma:versionID="2c56313a7edf33bd0ff25a5fc309a10e">
  <xsd:schema xmlns:xsd="http://www.w3.org/2001/XMLSchema" xmlns:xs="http://www.w3.org/2001/XMLSchema" xmlns:p="http://schemas.microsoft.com/office/2006/metadata/properties" xmlns:ns3="4864a2f1-16f8-42c0-b84d-08fac916d0fb" targetNamespace="http://schemas.microsoft.com/office/2006/metadata/properties" ma:root="true" ma:fieldsID="b9e8bf8aeb7be9051c6e7df557392c19" ns3:_="">
    <xsd:import namespace="4864a2f1-16f8-42c0-b84d-08fac916d0fb"/>
    <xsd:element name="properties">
      <xsd:complexType>
        <xsd:sequence>
          <xsd:element name="documentManagement">
            <xsd:complexType>
              <xsd:all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64a2f1-16f8-42c0-b84d-08fac916d0f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864a2f1-16f8-42c0-b84d-08fac916d0fb">
      <UserInfo>
        <DisplayName>Michael Jacobs</DisplayName>
        <AccountId>8</AccountId>
        <AccountType/>
      </UserInfo>
      <UserInfo>
        <DisplayName>Lisa Decker</DisplayName>
        <AccountId>9</AccountId>
        <AccountType/>
      </UserInfo>
      <UserInfo>
        <DisplayName>Smart Board</DisplayName>
        <AccountId>10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51F4606-96D8-4807-A1E0-0F4AD6176C58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4864a2f1-16f8-42c0-b84d-08fac916d0fb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1093E4-E12A-4FCC-9046-63DF294057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1E65A5-7C77-48A2-9252-F6A3E47D6AD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4864a2f1-16f8-42c0-b84d-08fac916d0fb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NEFtemplatePowerPointFINAL</Template>
  <TotalTime>18812</TotalTime>
  <Words>1315</Words>
  <Application>Microsoft Office PowerPoint</Application>
  <PresentationFormat>Widescreen</PresentationFormat>
  <Paragraphs>259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MS PGothic</vt:lpstr>
      <vt:lpstr>Arial</vt:lpstr>
      <vt:lpstr>Calibri</vt:lpstr>
      <vt:lpstr>Courier New</vt:lpstr>
      <vt:lpstr>Lato</vt:lpstr>
      <vt:lpstr>Nixie</vt:lpstr>
      <vt:lpstr>Poppins</vt:lpstr>
      <vt:lpstr>Poppins SemiBold</vt:lpstr>
      <vt:lpstr>Times</vt:lpstr>
      <vt:lpstr>Univers LT 45 Light</vt:lpstr>
      <vt:lpstr>Univers LT 65 Bold</vt:lpstr>
      <vt:lpstr>Wingdings</vt:lpstr>
      <vt:lpstr>1_NEFtemplatePowerPointFINAL</vt:lpstr>
      <vt:lpstr>Office Theme</vt:lpstr>
      <vt:lpstr>1_Office Theme</vt:lpstr>
      <vt:lpstr>National Equity Fund Highlights</vt:lpstr>
      <vt:lpstr> Low Income Housing Tax Credit</vt:lpstr>
      <vt:lpstr>Summary: How Tax Credits Flow</vt:lpstr>
      <vt:lpstr> Federal Historic Tax Credits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Facts, Myths and a Market Overview</dc:title>
  <dc:creator>Joe Hagan</dc:creator>
  <cp:lastModifiedBy>Karen Przypyszny</cp:lastModifiedBy>
  <cp:revision>939</cp:revision>
  <cp:lastPrinted>2017-05-05T16:10:53Z</cp:lastPrinted>
  <dcterms:created xsi:type="dcterms:W3CDTF">2014-08-05T15:23:25Z</dcterms:created>
  <dcterms:modified xsi:type="dcterms:W3CDTF">2018-10-17T20:46:49Z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0x010100163BDFF97D04C64F9AADF55C5B50D5EE</vt:lpwstr>
  </property>
  <property fmtid="{D5CDD505-2E9C-101B-9397-08002B2CF9AE}" pid="3" name="IsMyDocuments">
    <vt:bool>true</vt:bool>
  </property>
</Properties>
</file>